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82" r:id="rId16"/>
    <p:sldId id="271" r:id="rId17"/>
    <p:sldId id="283" r:id="rId18"/>
    <p:sldId id="273" r:id="rId19"/>
    <p:sldId id="284" r:id="rId20"/>
    <p:sldId id="275" r:id="rId21"/>
    <p:sldId id="276" r:id="rId22"/>
    <p:sldId id="277" r:id="rId23"/>
    <p:sldId id="278" r:id="rId24"/>
    <p:sldId id="279" r:id="rId25"/>
    <p:sldId id="280" r:id="rId26"/>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p:restoredTop sz="94689"/>
  </p:normalViewPr>
  <p:slideViewPr>
    <p:cSldViewPr snapToGrid="0" snapToObjects="1" showGuides="1">
      <p:cViewPr varScale="1">
        <p:scale>
          <a:sx n="131" d="100"/>
          <a:sy n="131" d="100"/>
        </p:scale>
        <p:origin x="68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05B-3299-0447-8825-5F43CD989C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D6AF4F8-E7AA-8545-B0F8-CE93F26B2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FB5A6FF-5A65-0945-8876-D1869910B52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8EF88EC-33D3-EA4F-8843-8C7C89613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19405-CB55-3A4E-BC3D-CBC9E2689C1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54979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D7FB-08EE-8545-9FE6-7ED8E108E4C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B675DB7-3E80-4F47-92FB-5811808F6A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952D1C-D522-D544-BF0A-B43CBA245D75}"/>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014544E8-04A9-D040-9CD2-FD6553FEC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BB3FA-3473-5943-9660-E32FC3EE8B5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687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E79B9-6879-C84F-9B20-2288A60AA5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47DC30-E2D9-DF4F-8F23-8D7C5C0AA8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B25250-1989-254D-BE9E-531FDDAD893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E5955B5A-9314-4344-9B51-D6E6A78C1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3237B-140A-9142-9B80-267D670FF0F2}"/>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240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13A6-1958-1347-B653-67DD32A4EA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10B340-169B-0C47-9727-F048A36E70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F3D2AA-B4CF-E24C-B997-CAEE38E1182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5B4055C5-E3AF-B54A-B88F-74501B904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A39D0B-F1F0-1C49-9680-0A4166C35DF6}"/>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74027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5242-A50B-0346-BFB7-53221E304D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FD494FA-E1B0-F646-AB7C-49413B13A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A013E6-5F0C-3F44-A61E-3A15C5140EEE}"/>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F8DFA89-F84C-204C-9D22-190AFA614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7EFD2-7E11-3E4E-ABD1-34AE9BB3A39F}"/>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99477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E775-4B7C-BD45-9888-63E240F4C8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FE2C7B-1993-1B4A-BE66-E9AAF5E20C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F2C107C-F5F3-3F40-8AE0-0EDCB252ED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456C5-E37D-A142-9905-63BF5138995B}"/>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7D7A91FA-E707-6F4E-A866-F9B8A683A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9E1B9-66C7-4E47-980A-9397C07C5AC0}"/>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1740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46-005C-DB4D-9195-903D1C8E6DF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B14E3E-596D-DC46-9DA2-3A631CB66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ED1B01-3D7D-3A48-AAAB-5067CB7484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33F901-3E34-3B4B-8393-A6398A1CF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7EC4B3-4AA8-B14C-BBBD-5F7341B56C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0A42561-1259-2947-8E39-3BADB61A6FD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8" name="Footer Placeholder 7">
            <a:extLst>
              <a:ext uri="{FF2B5EF4-FFF2-40B4-BE49-F238E27FC236}">
                <a16:creationId xmlns:a16="http://schemas.microsoft.com/office/drawing/2014/main" id="{B5502BA0-4CDA-6742-9540-60B70F2D76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E15051-8607-CA41-992C-D12D3C298C0D}"/>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6956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E49F-EF8D-4E4A-9DDE-7AD11FE4EA7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C4EDA2-836D-7746-B491-CF2D2D6259D0}"/>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4" name="Footer Placeholder 3">
            <a:extLst>
              <a:ext uri="{FF2B5EF4-FFF2-40B4-BE49-F238E27FC236}">
                <a16:creationId xmlns:a16="http://schemas.microsoft.com/office/drawing/2014/main" id="{50B12A5D-48F3-0B41-BF55-884BA15062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49F49E-5E23-3546-ADDD-AB558F9B6D1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52680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3EDD6-CD38-AA4C-B4C7-5CC27DF7FF92}"/>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3" name="Footer Placeholder 2">
            <a:extLst>
              <a:ext uri="{FF2B5EF4-FFF2-40B4-BE49-F238E27FC236}">
                <a16:creationId xmlns:a16="http://schemas.microsoft.com/office/drawing/2014/main" id="{122A5F81-9708-3A42-ACEC-24E37404D2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D9ECC2-8DAB-0F46-8AB8-5BDE4F2F2DC9}"/>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7271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02B-1D0E-B04E-86C3-F4808A25D4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DED2DFA-38EB-934A-A7F5-889F915B0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F36267-B989-7F4E-A6C1-DF6FA53EB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ED7EEF-A108-E142-A051-71FB8D03793F}"/>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D6759F42-CF77-D94D-A423-00F13514A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744BC-C139-8648-8834-D96C6917A69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86896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3E4-2EC3-FA45-856A-14F4BE8DE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1845AD1-D339-4046-8772-7043CB2CC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49A284-91FA-D74F-ADFA-C55D5AB11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A1FE16-6515-CA42-A33D-A0FD9B889FE4}"/>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54C521EA-900B-BF4A-8C97-B7CFD0FA35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CC058-90DA-AE47-AF6E-D4F954614EF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68619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72D35-2EE7-0341-8A2E-C11541205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76E6510-FBA4-484A-98B5-53FFA2EE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F374D6-3C5B-A949-ACCD-FFC3955F4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6CDDDAE9-E653-0945-86F1-F96092836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2B8EA5-1517-7F42-BF95-097E242EC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3586-2A1F-2A40-810C-5EC28EF1EDF8}" type="slidenum">
              <a:rPr lang="en-GB" smtClean="0"/>
              <a:t>‹#›</a:t>
            </a:fld>
            <a:endParaRPr lang="en-GB"/>
          </a:p>
        </p:txBody>
      </p:sp>
    </p:spTree>
    <p:extLst>
      <p:ext uri="{BB962C8B-B14F-4D97-AF65-F5344CB8AC3E}">
        <p14:creationId xmlns:p14="http://schemas.microsoft.com/office/powerpoint/2010/main" val="292827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C36F2-5EA8-544A-B97C-35D69B47788B}"/>
              </a:ext>
            </a:extLst>
          </p:cNvPr>
          <p:cNvSpPr>
            <a:spLocks noGrp="1"/>
          </p:cNvSpPr>
          <p:nvPr>
            <p:ph type="title"/>
          </p:nvPr>
        </p:nvSpPr>
        <p:spPr/>
        <p:txBody>
          <a:bodyPr/>
          <a:lstStyle/>
          <a:p>
            <a:r>
              <a:rPr lang="en-GB" b="1" dirty="0">
                <a:solidFill>
                  <a:srgbClr val="209BAD"/>
                </a:solidFill>
                <a:latin typeface="Lato"/>
              </a:rPr>
              <a:t>CANCER CASES</a:t>
            </a:r>
            <a:endParaRPr lang="en-GB" dirty="0"/>
          </a:p>
        </p:txBody>
      </p:sp>
      <p:sp>
        <p:nvSpPr>
          <p:cNvPr id="5" name="Text Placeholder 4">
            <a:extLst>
              <a:ext uri="{FF2B5EF4-FFF2-40B4-BE49-F238E27FC236}">
                <a16:creationId xmlns:a16="http://schemas.microsoft.com/office/drawing/2014/main" id="{D5066323-2DB8-5E47-8B01-BB918ADE56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17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MELANOMA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melanoma incidence ranged from 5.7 cases per 100,000 inhabitants in Romania to 50.3 in Norway, with the EU28+EFTA average at 24.1.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591163" y="1721926"/>
            <a:ext cx="9010724" cy="4424497"/>
          </a:xfrm>
          <a:prstGeom prst="rect">
            <a:avLst/>
          </a:prstGeom>
        </p:spPr>
      </p:pic>
      <p:sp>
        <p:nvSpPr>
          <p:cNvPr id="7" name="Content Placeholder 4">
            <a:extLst>
              <a:ext uri="{FF2B5EF4-FFF2-40B4-BE49-F238E27FC236}">
                <a16:creationId xmlns:a16="http://schemas.microsoft.com/office/drawing/2014/main" id="{5B1FADAB-157F-1143-A5A5-6C22148DB487}"/>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11519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MELANOMA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melanoma incidence ranged from 5.7 cases per 100,000 inhabitants in Romania to 50.3 in Norway, with the EU28+EFTA average at 24.1.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700245" y="1721926"/>
            <a:ext cx="8792559" cy="4424497"/>
          </a:xfrm>
          <a:prstGeom prst="rect">
            <a:avLst/>
          </a:prstGeom>
        </p:spPr>
      </p:pic>
      <p:sp>
        <p:nvSpPr>
          <p:cNvPr id="7" name="Content Placeholder 4">
            <a:extLst>
              <a:ext uri="{FF2B5EF4-FFF2-40B4-BE49-F238E27FC236}">
                <a16:creationId xmlns:a16="http://schemas.microsoft.com/office/drawing/2014/main" id="{71F99BCA-6DE3-1340-A09F-C7C452A5319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97716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LEUKAEMIA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leukaemia incidence ranged from 8 cases per 100,000 inhabitants in Bulgaria to 20.4 in Lithuania, with the EU28+EFTA average at 14.6.</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591163" y="1793983"/>
            <a:ext cx="9010724" cy="4280382"/>
          </a:xfrm>
          <a:prstGeom prst="rect">
            <a:avLst/>
          </a:prstGeom>
        </p:spPr>
      </p:pic>
      <p:sp>
        <p:nvSpPr>
          <p:cNvPr id="7" name="Content Placeholder 4">
            <a:extLst>
              <a:ext uri="{FF2B5EF4-FFF2-40B4-BE49-F238E27FC236}">
                <a16:creationId xmlns:a16="http://schemas.microsoft.com/office/drawing/2014/main" id="{D1E6BA40-B1A0-954F-8B37-B467F27C1123}"/>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10247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LEUKAEMIA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leukaemia incidence ranged from 8 cases per 100,000 inhabitants in Bulgaria to 20.4 in Lithuania, with the EU28+EFTA average at 14.6.</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709414" y="1793983"/>
            <a:ext cx="8774221" cy="4280382"/>
          </a:xfrm>
          <a:prstGeom prst="rect">
            <a:avLst/>
          </a:prstGeom>
        </p:spPr>
      </p:pic>
      <p:sp>
        <p:nvSpPr>
          <p:cNvPr id="7" name="Content Placeholder 4">
            <a:extLst>
              <a:ext uri="{FF2B5EF4-FFF2-40B4-BE49-F238E27FC236}">
                <a16:creationId xmlns:a16="http://schemas.microsoft.com/office/drawing/2014/main" id="{F33BA78E-1B35-1747-9A6B-0D08BFAAC5A2}"/>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52443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Multiple myeloma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39946"/>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multiple myeloma incidence ranged from 2.3 cases per 100,000 inhabitants in Bulgaria to 10.2 in Italy, with the EU28+EFTA average at 8.1.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671777" y="2007994"/>
            <a:ext cx="8868951" cy="4280382"/>
          </a:xfrm>
          <a:prstGeom prst="rect">
            <a:avLst/>
          </a:prstGeom>
        </p:spPr>
      </p:pic>
      <p:sp>
        <p:nvSpPr>
          <p:cNvPr id="7" name="Content Placeholder 4">
            <a:extLst>
              <a:ext uri="{FF2B5EF4-FFF2-40B4-BE49-F238E27FC236}">
                <a16:creationId xmlns:a16="http://schemas.microsoft.com/office/drawing/2014/main" id="{DE5FF332-1F77-1D49-BBD2-9020F751024F}"/>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14035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Multiple myeloma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39946"/>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multiple myeloma incidence ranged from 2.3 cases per 100,000 inhabitants in Bulgaria to 10.2 in Italy, with the EU28+EFTA average at 8.1.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755120" y="2007994"/>
            <a:ext cx="8702264" cy="4280382"/>
          </a:xfrm>
          <a:prstGeom prst="rect">
            <a:avLst/>
          </a:prstGeom>
        </p:spPr>
      </p:pic>
      <p:sp>
        <p:nvSpPr>
          <p:cNvPr id="7" name="Content Placeholder 4">
            <a:extLst>
              <a:ext uri="{FF2B5EF4-FFF2-40B4-BE49-F238E27FC236}">
                <a16:creationId xmlns:a16="http://schemas.microsoft.com/office/drawing/2014/main" id="{DE5FF332-1F77-1D49-BBD2-9020F751024F}"/>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3964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Hodgkin’s Lymphoma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10765"/>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Hodgkin’s lymphoma incidence ranged from 1.3 cases per 100,000 inhabitants in Romania to 6.6 in Greece, with the EU28+EFTA average at 2.7.</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671777" y="2122140"/>
            <a:ext cx="8868951" cy="4129909"/>
          </a:xfrm>
          <a:prstGeom prst="rect">
            <a:avLst/>
          </a:prstGeom>
        </p:spPr>
      </p:pic>
      <p:sp>
        <p:nvSpPr>
          <p:cNvPr id="7" name="Content Placeholder 4">
            <a:extLst>
              <a:ext uri="{FF2B5EF4-FFF2-40B4-BE49-F238E27FC236}">
                <a16:creationId xmlns:a16="http://schemas.microsoft.com/office/drawing/2014/main" id="{87882E88-C3C0-6441-BC55-84CB87F6FAA2}"/>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454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Hodgkin’s Lymphoma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10765"/>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Hodgkin’s lymphoma incidence ranged from 1.3 cases per 100,000 inhabitants in Romania to 6.6 in Greece, with the EU28+EFTA average at 2.7.</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963979" y="2102684"/>
            <a:ext cx="8284547" cy="4129909"/>
          </a:xfrm>
          <a:prstGeom prst="rect">
            <a:avLst/>
          </a:prstGeom>
        </p:spPr>
      </p:pic>
      <p:sp>
        <p:nvSpPr>
          <p:cNvPr id="7" name="Content Placeholder 4">
            <a:extLst>
              <a:ext uri="{FF2B5EF4-FFF2-40B4-BE49-F238E27FC236}">
                <a16:creationId xmlns:a16="http://schemas.microsoft.com/office/drawing/2014/main" id="{87882E88-C3C0-6441-BC55-84CB87F6FAA2}"/>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5967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Non-Hodgkin’s Lymphoma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39947"/>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Non-Hodgkin’s lymphoma incidence ranged from 7.3 cases per 100,000 inhabitants in Romania to 25.8 in Slovenia, with the EU28+EFTA average at 19.1.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749627" y="2112414"/>
            <a:ext cx="8713250" cy="4129909"/>
          </a:xfrm>
          <a:prstGeom prst="rect">
            <a:avLst/>
          </a:prstGeom>
        </p:spPr>
      </p:pic>
      <p:sp>
        <p:nvSpPr>
          <p:cNvPr id="7" name="Content Placeholder 4">
            <a:extLst>
              <a:ext uri="{FF2B5EF4-FFF2-40B4-BE49-F238E27FC236}">
                <a16:creationId xmlns:a16="http://schemas.microsoft.com/office/drawing/2014/main" id="{555112D8-5130-0F47-9467-2DB2A61524BC}"/>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6239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LEUKAEMIA INCIDENCE, 2018</a:t>
            </a:r>
            <a:br>
              <a:rPr lang="en-GB" b="1" dirty="0">
                <a:solidFill>
                  <a:srgbClr val="209BAD"/>
                </a:solidFill>
                <a:latin typeface="Lato"/>
              </a:rPr>
            </a:br>
            <a:r>
              <a:rPr lang="en-GB" sz="2000" b="1" dirty="0">
                <a:solidFill>
                  <a:srgbClr val="209BAD"/>
                </a:solidFill>
                <a:latin typeface="Lato"/>
              </a:rPr>
              <a:t>Non-Hodgkin’s Lymphoma Incidence</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39947"/>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Non-Hodgkin’s lymphoma incidence ranged from 7.3 cases per 100,000 inhabitants in Romania to 25.8 in Slovenia, with the EU28+EFTA average at 19.1.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927613" y="2102686"/>
            <a:ext cx="8357278" cy="4129909"/>
          </a:xfrm>
          <a:prstGeom prst="rect">
            <a:avLst/>
          </a:prstGeom>
        </p:spPr>
      </p:pic>
      <p:sp>
        <p:nvSpPr>
          <p:cNvPr id="7" name="Content Placeholder 4">
            <a:extLst>
              <a:ext uri="{FF2B5EF4-FFF2-40B4-BE49-F238E27FC236}">
                <a16:creationId xmlns:a16="http://schemas.microsoft.com/office/drawing/2014/main" id="{555112D8-5130-0F47-9467-2DB2A61524BC}"/>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66921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ALL CANCER INCIDENCE 1995 vs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 number of cancer cases has increased over the past two decades. Variation remains across Europe with Hungary recording over 50% more cancer cases per 100,000 population than Cyprus.</a:t>
            </a:r>
            <a:endParaRPr lang="en-GB" sz="1600" dirty="0"/>
          </a:p>
        </p:txBody>
      </p:sp>
      <p:pic>
        <p:nvPicPr>
          <p:cNvPr id="7" name="Picture 6" descr="A screenshot of a cell phone&#10;&#10;Description automatically generated">
            <a:extLst>
              <a:ext uri="{FF2B5EF4-FFF2-40B4-BE49-F238E27FC236}">
                <a16:creationId xmlns:a16="http://schemas.microsoft.com/office/drawing/2014/main" id="{0B6477E0-4163-D54C-A84C-EC72B4D3D9A6}"/>
              </a:ext>
            </a:extLst>
          </p:cNvPr>
          <p:cNvPicPr>
            <a:picLocks noChangeAspect="1"/>
          </p:cNvPicPr>
          <p:nvPr/>
        </p:nvPicPr>
        <p:blipFill>
          <a:blip r:embed="rId2"/>
          <a:stretch>
            <a:fillRect/>
          </a:stretch>
        </p:blipFill>
        <p:spPr>
          <a:xfrm>
            <a:off x="1346886" y="1628577"/>
            <a:ext cx="9499278" cy="4611197"/>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2216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LUNG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lung cancer incidence ranged from 40.1 cases per 100,000 inhabitants in Sweden to 113.6 in Hungary, with the EU28+EFTA average at 71.1.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800977" y="1869219"/>
            <a:ext cx="8591094" cy="4129909"/>
          </a:xfrm>
          <a:prstGeom prst="rect">
            <a:avLst/>
          </a:prstGeom>
        </p:spPr>
      </p:pic>
      <p:sp>
        <p:nvSpPr>
          <p:cNvPr id="7" name="Content Placeholder 4">
            <a:extLst>
              <a:ext uri="{FF2B5EF4-FFF2-40B4-BE49-F238E27FC236}">
                <a16:creationId xmlns:a16="http://schemas.microsoft.com/office/drawing/2014/main" id="{C9658550-8E66-934E-AF87-0BA162D8856A}"/>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115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LUNG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lung cancer incidence ranged from 40.1 cases per 100,000 inhabitants in Sweden to 113.6 in Hungary, with the EU28+EFTA average at 71.1.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896708" y="1869219"/>
            <a:ext cx="8399632" cy="4129909"/>
          </a:xfrm>
          <a:prstGeom prst="rect">
            <a:avLst/>
          </a:prstGeom>
        </p:spPr>
      </p:pic>
      <p:sp>
        <p:nvSpPr>
          <p:cNvPr id="7" name="Content Placeholder 4">
            <a:extLst>
              <a:ext uri="{FF2B5EF4-FFF2-40B4-BE49-F238E27FC236}">
                <a16:creationId xmlns:a16="http://schemas.microsoft.com/office/drawing/2014/main" id="{82EE12FD-78DE-9D4F-9684-B66F11BB6502}"/>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82586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OVARIAN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ovarian cancer incidence ranged from 10.6 cases per 100,000 inhabitants in Portugal to 27.5 in Latvia, with the EU28+EFTA average at 17.1.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812019" y="1869219"/>
            <a:ext cx="8569009" cy="4129909"/>
          </a:xfrm>
          <a:prstGeom prst="rect">
            <a:avLst/>
          </a:prstGeom>
        </p:spPr>
      </p:pic>
      <p:sp>
        <p:nvSpPr>
          <p:cNvPr id="7" name="Content Placeholder 4">
            <a:extLst>
              <a:ext uri="{FF2B5EF4-FFF2-40B4-BE49-F238E27FC236}">
                <a16:creationId xmlns:a16="http://schemas.microsoft.com/office/drawing/2014/main" id="{9F31CCC4-71F4-2941-AFBE-D8FBB1DDF24A}"/>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96276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OVARIAN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ovarian cancer incidence ranged from 10.6 cases per 100,000 inhabitants in Portugal to 27.5 in Latvia, with the EU28+EFTA average at 17.1.</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977097" y="1869219"/>
            <a:ext cx="8238853" cy="4129909"/>
          </a:xfrm>
          <a:prstGeom prst="rect">
            <a:avLst/>
          </a:prstGeom>
        </p:spPr>
      </p:pic>
      <p:sp>
        <p:nvSpPr>
          <p:cNvPr id="7" name="Content Placeholder 4">
            <a:extLst>
              <a:ext uri="{FF2B5EF4-FFF2-40B4-BE49-F238E27FC236}">
                <a16:creationId xmlns:a16="http://schemas.microsoft.com/office/drawing/2014/main" id="{805EF911-DB16-6E44-B0ED-416281C1605E}"/>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586288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PANCREATIC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pancreatic cancer incidence ranged from 9.9 cases per 100,000 in Cyprus to 24.1 in Latvia, with the EU28+EFTA average at 19.5.</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812019" y="1896287"/>
            <a:ext cx="8569009" cy="4075772"/>
          </a:xfrm>
          <a:prstGeom prst="rect">
            <a:avLst/>
          </a:prstGeom>
        </p:spPr>
      </p:pic>
      <p:sp>
        <p:nvSpPr>
          <p:cNvPr id="7" name="Content Placeholder 4">
            <a:extLst>
              <a:ext uri="{FF2B5EF4-FFF2-40B4-BE49-F238E27FC236}">
                <a16:creationId xmlns:a16="http://schemas.microsoft.com/office/drawing/2014/main" id="{D9212B87-D1A5-3449-BCE2-04AF27685C02}"/>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53970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PANCREATIC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a:bodyPr>
          <a:lstStyle/>
          <a:p>
            <a:pPr marL="0" indent="0">
              <a:buNone/>
            </a:pPr>
            <a:r>
              <a:rPr lang="en-GB" sz="1600" dirty="0">
                <a:solidFill>
                  <a:srgbClr val="5C5D5F"/>
                </a:solidFill>
                <a:latin typeface="Georgia" panose="02040502050405020303" pitchFamily="18" charset="0"/>
              </a:rPr>
              <a:t>In 2018, pancreatic cancer incidence ranged from 9.9 cases per 100,000 in Cyprus to 24.1 in Latvia, with the EU28+EFTA average at 19.5.</a:t>
            </a:r>
          </a:p>
        </p:txBody>
      </p:sp>
      <p:pic>
        <p:nvPicPr>
          <p:cNvPr id="8" name="Picture 7">
            <a:extLst>
              <a:ext uri="{FF2B5EF4-FFF2-40B4-BE49-F238E27FC236}">
                <a16:creationId xmlns:a16="http://schemas.microsoft.com/office/drawing/2014/main" id="{D610901E-91E7-5B49-B221-9A148D3D268D}"/>
              </a:ext>
            </a:extLst>
          </p:cNvPr>
          <p:cNvPicPr>
            <a:picLocks noChangeAspect="1"/>
          </p:cNvPicPr>
          <p:nvPr/>
        </p:nvPicPr>
        <p:blipFill>
          <a:blip r:embed="rId2"/>
          <a:srcRect/>
          <a:stretch/>
        </p:blipFill>
        <p:spPr>
          <a:xfrm>
            <a:off x="1913494" y="1896287"/>
            <a:ext cx="8366058" cy="4075772"/>
          </a:xfrm>
          <a:prstGeom prst="rect">
            <a:avLst/>
          </a:prstGeom>
        </p:spPr>
      </p:pic>
      <p:sp>
        <p:nvSpPr>
          <p:cNvPr id="7" name="Content Placeholder 4">
            <a:extLst>
              <a:ext uri="{FF2B5EF4-FFF2-40B4-BE49-F238E27FC236}">
                <a16:creationId xmlns:a16="http://schemas.microsoft.com/office/drawing/2014/main" id="{ACC27F15-70B8-114A-9085-331FE0D5F5BF}"/>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5568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ALL CANCER INCIDENCE 1995 vs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 number of cancer cases has increased over the past two decades. Variation remains across Europe with Hungary recording over 50% more cancer cases per 100,000 population than Cyprus.</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368990" y="1628577"/>
            <a:ext cx="9455069" cy="4611197"/>
          </a:xfrm>
          <a:prstGeom prst="rect">
            <a:avLst/>
          </a:prstGeom>
        </p:spPr>
      </p:pic>
      <p:sp>
        <p:nvSpPr>
          <p:cNvPr id="8" name="Content Placeholder 4">
            <a:extLst>
              <a:ext uri="{FF2B5EF4-FFF2-40B4-BE49-F238E27FC236}">
                <a16:creationId xmlns:a16="http://schemas.microsoft.com/office/drawing/2014/main" id="{CF51BA3F-67F1-4242-9987-9822596A088C}"/>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21889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BREAST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 number of people diagnosed with breast cancer in 2018 ranged from 95.4 cases per 100,000 inhabitants in Romania and 203.7 in Belgium, with the EU28+EFTA average at 155.7.</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438155" y="1628577"/>
            <a:ext cx="9316740" cy="4611197"/>
          </a:xfrm>
          <a:prstGeom prst="rect">
            <a:avLst/>
          </a:prstGeom>
        </p:spPr>
      </p:pic>
      <p:sp>
        <p:nvSpPr>
          <p:cNvPr id="8" name="Content Placeholder 4">
            <a:extLst>
              <a:ext uri="{FF2B5EF4-FFF2-40B4-BE49-F238E27FC236}">
                <a16:creationId xmlns:a16="http://schemas.microsoft.com/office/drawing/2014/main" id="{75ACBFA8-A00E-0246-8B59-6B091E171A3A}"/>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7853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BREAST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 number of people diagnosed with breast cancer in 2018 ranged from 95.4 cases per 100,000 inhabitants in Romania and 203.7 in Belgium, with the EU28+EFTA average at 155.7.</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38128" y="1628577"/>
            <a:ext cx="9116794" cy="4611197"/>
          </a:xfrm>
          <a:prstGeom prst="rect">
            <a:avLst/>
          </a:prstGeom>
        </p:spPr>
      </p:pic>
      <p:sp>
        <p:nvSpPr>
          <p:cNvPr id="8" name="Content Placeholder 4">
            <a:extLst>
              <a:ext uri="{FF2B5EF4-FFF2-40B4-BE49-F238E27FC236}">
                <a16:creationId xmlns:a16="http://schemas.microsoft.com/office/drawing/2014/main" id="{C3ED8028-471A-6748-9A83-02A6CDD7F3AB}"/>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31633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COLON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In 2018, colon cancer incidence ranged from 111.6 per 100,000 inhabitants in Hungary and 43 in Cyprus, with the EU28+EFTA average at 74.1.</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38128" y="1721926"/>
            <a:ext cx="9116794" cy="4424497"/>
          </a:xfrm>
          <a:prstGeom prst="rect">
            <a:avLst/>
          </a:prstGeom>
        </p:spPr>
      </p:pic>
      <p:sp>
        <p:nvSpPr>
          <p:cNvPr id="8" name="Content Placeholder 4">
            <a:extLst>
              <a:ext uri="{FF2B5EF4-FFF2-40B4-BE49-F238E27FC236}">
                <a16:creationId xmlns:a16="http://schemas.microsoft.com/office/drawing/2014/main" id="{929DC537-1CEF-B545-ACB7-52F5B4082A47}"/>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52245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COLON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In 2018, colon cancer incidence ranged from 111.6 per 100,000 inhabitants in Hungary and 43 in Cyprus, with the EU28+EFTA average at 74.1.</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38128" y="1640385"/>
            <a:ext cx="9116794" cy="4587580"/>
          </a:xfrm>
          <a:prstGeom prst="rect">
            <a:avLst/>
          </a:prstGeom>
        </p:spPr>
      </p:pic>
      <p:sp>
        <p:nvSpPr>
          <p:cNvPr id="8" name="Content Placeholder 4">
            <a:extLst>
              <a:ext uri="{FF2B5EF4-FFF2-40B4-BE49-F238E27FC236}">
                <a16:creationId xmlns:a16="http://schemas.microsoft.com/office/drawing/2014/main" id="{E40F79F7-D4E3-1C42-BFE9-317F6B1C56CC}"/>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27168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PROSTATE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fontScale="92500" lnSpcReduction="10000"/>
          </a:bodyPr>
          <a:lstStyle/>
          <a:p>
            <a:pPr marL="0" indent="0">
              <a:buNone/>
            </a:pPr>
            <a:r>
              <a:rPr lang="en-GB" sz="1600" dirty="0">
                <a:solidFill>
                  <a:srgbClr val="5C5D5F"/>
                </a:solidFill>
                <a:latin typeface="Georgia" panose="02040502050405020303" pitchFamily="18" charset="0"/>
              </a:rPr>
              <a:t>Prostate cancer incidence has doubled since 1995, surpassing both lung and colorectal cancer incidence with 22% of all newly diagnosed cancer cases in 2018 being diagnosed as prostate cancer. However, it is unclear to what extent the significant increase in prostate cancer incidence is driven by detection of latent disease due to the increase in PSA testing.</a:t>
            </a:r>
          </a:p>
          <a:p>
            <a:pPr marL="0" indent="0">
              <a:buNone/>
            </a:pPr>
            <a:r>
              <a:rPr lang="en-GB" sz="1600" dirty="0">
                <a:solidFill>
                  <a:srgbClr val="5C5D5F"/>
                </a:solidFill>
                <a:latin typeface="Georgia" panose="02040502050405020303" pitchFamily="18" charset="0"/>
              </a:rPr>
              <a:t>In 2018, prostate cancer incidence ranged from 63.6 of 100,000 inhabitants in Romania to 211.6 in Sweden, with the EU28+EFTA average at 151.2.</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723189" y="2183821"/>
            <a:ext cx="8759756" cy="4240035"/>
          </a:xfrm>
          <a:prstGeom prst="rect">
            <a:avLst/>
          </a:prstGeom>
        </p:spPr>
      </p:pic>
      <p:sp>
        <p:nvSpPr>
          <p:cNvPr id="8" name="Content Placeholder 4">
            <a:extLst>
              <a:ext uri="{FF2B5EF4-FFF2-40B4-BE49-F238E27FC236}">
                <a16:creationId xmlns:a16="http://schemas.microsoft.com/office/drawing/2014/main" id="{AE95E7B0-70BA-7A4D-BC65-75D740624B60}"/>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93597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PROSTATE CANCER INCIDENCE, 2018</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69"/>
            <a:ext cx="10515600" cy="1134473"/>
          </a:xfrm>
        </p:spPr>
        <p:txBody>
          <a:bodyPr>
            <a:normAutofit fontScale="92500" lnSpcReduction="10000"/>
          </a:bodyPr>
          <a:lstStyle/>
          <a:p>
            <a:pPr marL="0" indent="0">
              <a:buNone/>
            </a:pPr>
            <a:r>
              <a:rPr lang="en-GB" sz="1600" dirty="0">
                <a:solidFill>
                  <a:srgbClr val="5C5D5F"/>
                </a:solidFill>
                <a:latin typeface="Georgia" panose="02040502050405020303" pitchFamily="18" charset="0"/>
              </a:rPr>
              <a:t>Prostate cancer incidence has doubled since 1995, surpassing both lung and colorectal cancer incidence with 22% of all newly diagnosed cancer cases in 2018 being diagnosed as prostate cancer. However, it is unclear to what extent the significant increase in prostate cancer incidence is driven by detection of latent disease due to the increase in PSA testing.</a:t>
            </a:r>
          </a:p>
          <a:p>
            <a:pPr marL="0" indent="0">
              <a:buNone/>
            </a:pPr>
            <a:r>
              <a:rPr lang="en-GB" sz="1600" dirty="0">
                <a:solidFill>
                  <a:srgbClr val="5C5D5F"/>
                </a:solidFill>
                <a:latin typeface="Georgia" panose="02040502050405020303" pitchFamily="18" charset="0"/>
              </a:rPr>
              <a:t>In 2018, prostate cancer incidence ranged from 63.6 of 100,000 inhabitants in Romania to 211.6 in Sweden, with the EU28+EFTA average at 151.2.</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802773" y="2183821"/>
            <a:ext cx="8600587" cy="4240035"/>
          </a:xfrm>
          <a:prstGeom prst="rect">
            <a:avLst/>
          </a:prstGeom>
        </p:spPr>
      </p:pic>
      <p:sp>
        <p:nvSpPr>
          <p:cNvPr id="8" name="Content Placeholder 4">
            <a:extLst>
              <a:ext uri="{FF2B5EF4-FFF2-40B4-BE49-F238E27FC236}">
                <a16:creationId xmlns:a16="http://schemas.microsoft.com/office/drawing/2014/main" id="{3711BB27-CC9D-3E45-B371-D2FE5138462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480287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2186</Words>
  <Application>Microsoft Macintosh PowerPoint</Application>
  <PresentationFormat>Widescreen</PresentationFormat>
  <Paragraphs>75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Lato</vt:lpstr>
      <vt:lpstr>Office Theme</vt:lpstr>
      <vt:lpstr>CANCER CASES</vt:lpstr>
      <vt:lpstr>ALL CANCER INCIDENCE 1995 vs 2018</vt:lpstr>
      <vt:lpstr>ALL CANCER INCIDENCE 1995 vs 2018</vt:lpstr>
      <vt:lpstr>BREAST CANCER INCIDENCE, 2018</vt:lpstr>
      <vt:lpstr>BREAST CANCER INCIDENCE, 2018</vt:lpstr>
      <vt:lpstr>COLON CANCER INCIDENCE, 2018</vt:lpstr>
      <vt:lpstr>COLON CANCER INCIDENCE, 2018</vt:lpstr>
      <vt:lpstr>PROSTATE CANCER INCIDENCE, 2018</vt:lpstr>
      <vt:lpstr>PROSTATE CANCER INCIDENCE, 2018</vt:lpstr>
      <vt:lpstr>MELANOMA INCIDENCE, 2018</vt:lpstr>
      <vt:lpstr>MELANOMA INCIDENCE, 2018</vt:lpstr>
      <vt:lpstr>LEUKAEMIA INCIDENCE, 2018</vt:lpstr>
      <vt:lpstr>LEUKAEMIA INCIDENCE, 2018</vt:lpstr>
      <vt:lpstr>LEUKAEMIA INCIDENCE, 2018 Multiple myeloma Incidence</vt:lpstr>
      <vt:lpstr>LEUKAEMIA INCIDENCE, 2018 Multiple myeloma Incidence</vt:lpstr>
      <vt:lpstr>LEUKAEMIA INCIDENCE, 2018 Hodgkin’s Lymphoma Incidence</vt:lpstr>
      <vt:lpstr>LEUKAEMIA INCIDENCE, 2018 Hodgkin’s Lymphoma Incidence</vt:lpstr>
      <vt:lpstr>LEUKAEMIA INCIDENCE, 2018 Non-Hodgkin’s Lymphoma Incidence</vt:lpstr>
      <vt:lpstr>LEUKAEMIA INCIDENCE, 2018 Non-Hodgkin’s Lymphoma Incidence</vt:lpstr>
      <vt:lpstr>LUNG CANCER INCIDENCE, 2018</vt:lpstr>
      <vt:lpstr>LUNG CANCER INCIDENCE, 2018</vt:lpstr>
      <vt:lpstr>OVARIAN CANCER INCIDENCE, 2018</vt:lpstr>
      <vt:lpstr>OVARIAN CANCER INCIDENCE, 2018</vt:lpstr>
      <vt:lpstr>PANCREATIC CANCER INCIDENCE, 2018</vt:lpstr>
      <vt:lpstr>PANCREATIC CANCER INCIDENCE, 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CANCER INCIDENCE 1995 vs 2018</dc:title>
  <dc:creator>Martin Minarik</dc:creator>
  <cp:lastModifiedBy>Martin Minarik</cp:lastModifiedBy>
  <cp:revision>17</cp:revision>
  <dcterms:created xsi:type="dcterms:W3CDTF">2020-06-24T11:28:51Z</dcterms:created>
  <dcterms:modified xsi:type="dcterms:W3CDTF">2020-06-24T19:17:55Z</dcterms:modified>
</cp:coreProperties>
</file>