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Lst>
  <p:sldSz cx="12192000" cy="6858000"/>
  <p:notesSz cx="6858000" cy="9144000"/>
  <p:defaultText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1"/>
    <p:restoredTop sz="94689"/>
  </p:normalViewPr>
  <p:slideViewPr>
    <p:cSldViewPr snapToGrid="0" snapToObjects="1" showGuides="1">
      <p:cViewPr varScale="1">
        <p:scale>
          <a:sx n="131" d="100"/>
          <a:sy n="131" d="100"/>
        </p:scale>
        <p:origin x="72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05B-3299-0447-8825-5F43CD989C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D6AF4F8-E7AA-8545-B0F8-CE93F26B2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FB5A6FF-5A65-0945-8876-D1869910B521}"/>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A8EF88EC-33D3-EA4F-8843-8C7C89613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19405-CB55-3A4E-BC3D-CBC9E2689C1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54979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D7FB-08EE-8545-9FE6-7ED8E108E4C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B675DB7-3E80-4F47-92FB-5811808F6A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952D1C-D522-D544-BF0A-B43CBA245D75}"/>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014544E8-04A9-D040-9CD2-FD6553FEC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2BB3FA-3473-5943-9660-E32FC3EE8B5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3687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E79B9-6879-C84F-9B20-2288A60AA5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947DC30-E2D9-DF4F-8F23-8D7C5C0AA8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B25250-1989-254D-BE9E-531FDDAD8936}"/>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E5955B5A-9314-4344-9B51-D6E6A78C1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53237B-140A-9142-9B80-267D670FF0F2}"/>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240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13A6-1958-1347-B653-67DD32A4EA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10B340-169B-0C47-9727-F048A36E70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F3D2AA-B4CF-E24C-B997-CAEE38E11826}"/>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5B4055C5-E3AF-B54A-B88F-74501B904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A39D0B-F1F0-1C49-9680-0A4166C35DF6}"/>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74027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5242-A50B-0346-BFB7-53221E304D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FD494FA-E1B0-F646-AB7C-49413B13A4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A013E6-5F0C-3F44-A61E-3A15C5140EEE}"/>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AF8DFA89-F84C-204C-9D22-190AFA614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7EFD2-7E11-3E4E-ABD1-34AE9BB3A39F}"/>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399477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E775-4B7C-BD45-9888-63E240F4C8A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FE2C7B-1993-1B4A-BE66-E9AAF5E20C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F2C107C-F5F3-3F40-8AE0-0EDCB252ED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3456C5-E37D-A142-9905-63BF5138995B}"/>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7D7A91FA-E707-6F4E-A866-F9B8A683AD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69E1B9-66C7-4E47-980A-9397C07C5AC0}"/>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31740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CE46-005C-DB4D-9195-903D1C8E6DF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B14E3E-596D-DC46-9DA2-3A631CB66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ED1B01-3D7D-3A48-AAAB-5067CB7484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33F901-3E34-3B4B-8393-A6398A1CF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7EC4B3-4AA8-B14C-BBBD-5F7341B56C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0A42561-1259-2947-8E39-3BADB61A6FD1}"/>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8" name="Footer Placeholder 7">
            <a:extLst>
              <a:ext uri="{FF2B5EF4-FFF2-40B4-BE49-F238E27FC236}">
                <a16:creationId xmlns:a16="http://schemas.microsoft.com/office/drawing/2014/main" id="{B5502BA0-4CDA-6742-9540-60B70F2D76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E15051-8607-CA41-992C-D12D3C298C0D}"/>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369565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E49F-EF8D-4E4A-9DDE-7AD11FE4EA7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6C4EDA2-836D-7746-B491-CF2D2D6259D0}"/>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4" name="Footer Placeholder 3">
            <a:extLst>
              <a:ext uri="{FF2B5EF4-FFF2-40B4-BE49-F238E27FC236}">
                <a16:creationId xmlns:a16="http://schemas.microsoft.com/office/drawing/2014/main" id="{50B12A5D-48F3-0B41-BF55-884BA15062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49F49E-5E23-3546-ADDD-AB558F9B6D17}"/>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52680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3EDD6-CD38-AA4C-B4C7-5CC27DF7FF92}"/>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3" name="Footer Placeholder 2">
            <a:extLst>
              <a:ext uri="{FF2B5EF4-FFF2-40B4-BE49-F238E27FC236}">
                <a16:creationId xmlns:a16="http://schemas.microsoft.com/office/drawing/2014/main" id="{122A5F81-9708-3A42-ACEC-24E37404D2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D9ECC2-8DAB-0F46-8AB8-5BDE4F2F2DC9}"/>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7271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02B-1D0E-B04E-86C3-F4808A25D4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DED2DFA-38EB-934A-A7F5-889F915B0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F36267-B989-7F4E-A6C1-DF6FA53EB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ED7EEF-A108-E142-A051-71FB8D03793F}"/>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D6759F42-CF77-D94D-A423-00F13514A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A744BC-C139-8648-8834-D96C6917A69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86896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B3E4-2EC3-FA45-856A-14F4BE8DE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1845AD1-D339-4046-8772-7043CB2CC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49A284-91FA-D74F-ADFA-C55D5AB11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A1FE16-6515-CA42-A33D-A0FD9B889FE4}"/>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54C521EA-900B-BF4A-8C97-B7CFD0FA35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CC058-90DA-AE47-AF6E-D4F954614EF7}"/>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68619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72D35-2EE7-0341-8A2E-C11541205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76E6510-FBA4-484A-98B5-53FFA2EE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F374D6-3C5B-A949-ACCD-FFC3955F4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6CDDDAE9-E653-0945-86F1-F96092836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2B8EA5-1517-7F42-BF95-097E242EC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3586-2A1F-2A40-810C-5EC28EF1EDF8}" type="slidenum">
              <a:rPr lang="en-GB" smtClean="0"/>
              <a:t>‹#›</a:t>
            </a:fld>
            <a:endParaRPr lang="en-GB"/>
          </a:p>
        </p:txBody>
      </p:sp>
    </p:spTree>
    <p:extLst>
      <p:ext uri="{BB962C8B-B14F-4D97-AF65-F5344CB8AC3E}">
        <p14:creationId xmlns:p14="http://schemas.microsoft.com/office/powerpoint/2010/main" val="292827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C36F2-5EA8-544A-B97C-35D69B47788B}"/>
              </a:ext>
            </a:extLst>
          </p:cNvPr>
          <p:cNvSpPr>
            <a:spLocks noGrp="1"/>
          </p:cNvSpPr>
          <p:nvPr>
            <p:ph type="title"/>
          </p:nvPr>
        </p:nvSpPr>
        <p:spPr/>
        <p:txBody>
          <a:bodyPr/>
          <a:lstStyle/>
          <a:p>
            <a:r>
              <a:rPr lang="en-GB" b="1" dirty="0">
                <a:solidFill>
                  <a:srgbClr val="209BAD"/>
                </a:solidFill>
                <a:latin typeface="Lato"/>
              </a:rPr>
              <a:t>CANCER CARE</a:t>
            </a:r>
            <a:endParaRPr lang="en-GB" dirty="0"/>
          </a:p>
        </p:txBody>
      </p:sp>
      <p:sp>
        <p:nvSpPr>
          <p:cNvPr id="5" name="Text Placeholder 4">
            <a:extLst>
              <a:ext uri="{FF2B5EF4-FFF2-40B4-BE49-F238E27FC236}">
                <a16:creationId xmlns:a16="http://schemas.microsoft.com/office/drawing/2014/main" id="{D5066323-2DB8-5E47-8B01-BB918ADE56F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17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Breast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3051597" y="2917799"/>
            <a:ext cx="6098132" cy="3134955"/>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9834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Breast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759765" y="2787643"/>
            <a:ext cx="6690186" cy="3240285"/>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95424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Colon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3051597" y="2915332"/>
            <a:ext cx="6098132" cy="3139889"/>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90375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Colon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875718" y="2889117"/>
            <a:ext cx="6448550" cy="3156574"/>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74539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Prostate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3051597" y="2868746"/>
            <a:ext cx="6098132" cy="3233061"/>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26869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Prostate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795985" y="2791842"/>
            <a:ext cx="6619485" cy="3205499"/>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25654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Melanoma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3137564" y="2924626"/>
            <a:ext cx="5926197" cy="3121301"/>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38421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Melanoma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663968" y="2729493"/>
            <a:ext cx="6875806" cy="3356693"/>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29246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Lung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3137564" y="2914066"/>
            <a:ext cx="5926197" cy="3142421"/>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7352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Lung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733457" y="2834808"/>
            <a:ext cx="6744542" cy="3340922"/>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55740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 OF OVERALL HEALTHCARE BUDGET</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 overall share of the total health budget dedicated to cancer care has remained stable over the past 20 years.</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216729" y="1391055"/>
            <a:ext cx="9771322" cy="4848719"/>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2216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Ovarian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3137564" y="2923529"/>
            <a:ext cx="5926197" cy="3123494"/>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9520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209BAD"/>
                </a:solidFill>
                <a:latin typeface="Lato"/>
              </a:rPr>
              <a:t>MEDICINES UPTAKE</a:t>
            </a:r>
            <a:br>
              <a:rPr lang="en-GB" b="1" dirty="0">
                <a:solidFill>
                  <a:srgbClr val="209BAD"/>
                </a:solidFill>
                <a:latin typeface="Lato"/>
              </a:rPr>
            </a:br>
            <a:r>
              <a:rPr lang="en-GB" sz="2000" b="1" dirty="0">
                <a:solidFill>
                  <a:srgbClr val="209BAD"/>
                </a:solidFill>
                <a:latin typeface="Lato"/>
              </a:rPr>
              <a:t>Ovarian Cancer Medicines</a:t>
            </a:r>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47928" y="1130222"/>
            <a:ext cx="10515600" cy="1642164"/>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There has been a distinct increase in the number of approved cancer medicines and indications in recent years. Treatments for over 160 indications were approved since 1995. However, variation in cancer medicine uptake across Europe suggests differing levels of patient access to treatment.</a:t>
            </a:r>
          </a:p>
          <a:p>
            <a:pPr marL="0" indent="0">
              <a:buNone/>
            </a:pPr>
            <a:r>
              <a:rPr lang="en-GB" sz="1600" dirty="0">
                <a:solidFill>
                  <a:srgbClr val="5C5D5F"/>
                </a:solidFill>
                <a:latin typeface="Georgia" panose="02040502050405020303" pitchFamily="18" charset="0"/>
              </a:rPr>
              <a:t>Countries with a lower GDP recorded around one third to half of the level of uptake (in volume) of the EU-5 countries and other countries with a higher GDP. Among the EU-5, the UK showed a consistent pattern of the lowest level of uptake across the seven cancer types considered in this report, including immunotherapy. France and Germany had the highest level of uptake among the EU-5.</a:t>
            </a:r>
          </a:p>
          <a:p>
            <a:pPr marL="0" indent="0">
              <a:buNone/>
            </a:pPr>
            <a:r>
              <a:rPr lang="en-GB" sz="1600" dirty="0">
                <a:solidFill>
                  <a:srgbClr val="5C5D5F"/>
                </a:solidFill>
                <a:latin typeface="Georgia" panose="02040502050405020303" pitchFamily="18" charset="0"/>
              </a:rPr>
              <a:t>For more information on cancer medicines in Europe, you can access the report here.</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760593" y="2772386"/>
            <a:ext cx="6690269" cy="3269814"/>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12572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DIRECT COST OF CANCER</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There is significant variation in the direct investment in cancer care across Europe with Switzerland spending over 10 times the amount that Romania spends per capita.</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053633" y="1596606"/>
            <a:ext cx="8091993" cy="4652896"/>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17330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DIRECT COST OF CANCER</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There is significant variation in the direct investment in cancer care across Europe with Switzerland spending over 10 times the amount that Romania spends per capita.</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086507" y="1596606"/>
            <a:ext cx="8026245" cy="4652896"/>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14510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INDIRECT COST OF CANCER</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fontScale="92500" lnSpcReduction="10000"/>
          </a:bodyPr>
          <a:lstStyle/>
          <a:p>
            <a:pPr marL="0" indent="0">
              <a:buNone/>
            </a:pPr>
            <a:r>
              <a:rPr lang="en-GB" sz="1600" dirty="0">
                <a:solidFill>
                  <a:srgbClr val="5C5D5F"/>
                </a:solidFill>
                <a:latin typeface="Georgia" panose="02040502050405020303" pitchFamily="18" charset="0"/>
              </a:rPr>
              <a:t>Direct investment in cancer care has further resulted in a 9% reduction in costs associated with the wider impact of the disease, such as lost or reduced productivity. Through more effective treatment and management of the condition, those affected are able to return to the workforce earlier, benefiting not only the patient but also their family and society overall.</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141186" y="1728768"/>
            <a:ext cx="7907490" cy="4493414"/>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90420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INDIRECT COST OF CANCER</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fontScale="92500" lnSpcReduction="10000"/>
          </a:bodyPr>
          <a:lstStyle/>
          <a:p>
            <a:pPr marL="0" indent="0">
              <a:buNone/>
            </a:pPr>
            <a:r>
              <a:rPr lang="en-GB" sz="1600" dirty="0">
                <a:solidFill>
                  <a:srgbClr val="5C5D5F"/>
                </a:solidFill>
                <a:latin typeface="Georgia" panose="02040502050405020303" pitchFamily="18" charset="0"/>
              </a:rPr>
              <a:t>Direct investment in cancer care has further resulted in a 9% reduction in costs associated with the wider impact of the disease, such as lost or reduced productivity. Through more effective treatment and management of the condition, those affected are able to return to the workforce earlier, benefiting not only the patient but also their family and society overall.</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141186" y="1954672"/>
            <a:ext cx="7907490" cy="4041605"/>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64965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INDIRECT COST OF CANCER</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fontScale="92500" lnSpcReduction="10000"/>
          </a:bodyPr>
          <a:lstStyle/>
          <a:p>
            <a:pPr marL="0" indent="0">
              <a:buNone/>
            </a:pPr>
            <a:r>
              <a:rPr lang="en-GB" sz="1600" dirty="0">
                <a:solidFill>
                  <a:srgbClr val="5C5D5F"/>
                </a:solidFill>
                <a:latin typeface="Georgia" panose="02040502050405020303" pitchFamily="18" charset="0"/>
              </a:rPr>
              <a:t>Direct investment in cancer care has further resulted in a 9% reduction in costs associated with the wider impact of the disease, such as lost or reduced productivity. Through more effective treatment and management of the condition, those affected are able to return to the workforce earlier, benefiting not only the patient but also their family and society overall.</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2141186" y="2062373"/>
            <a:ext cx="7907490" cy="3826204"/>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64851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CANCER MEDECINES SPEND</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Western European countries tend to spend significantly more on cancer medicines than Eastern European countries.</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753823" y="1575881"/>
            <a:ext cx="8701659" cy="4598140"/>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77890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lstStyle/>
          <a:p>
            <a:r>
              <a:rPr lang="en-GB" b="1" dirty="0">
                <a:solidFill>
                  <a:srgbClr val="209BAD"/>
                </a:solidFill>
                <a:latin typeface="Lato"/>
              </a:rPr>
              <a:t>CANCER MEDECINES SPEND</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042670"/>
            <a:ext cx="10515600" cy="702674"/>
          </a:xfrm>
        </p:spPr>
        <p:txBody>
          <a:bodyPr>
            <a:normAutofit/>
          </a:bodyPr>
          <a:lstStyle/>
          <a:p>
            <a:pPr marL="0" indent="0">
              <a:buNone/>
            </a:pPr>
            <a:r>
              <a:rPr lang="en-GB" sz="1600" dirty="0">
                <a:solidFill>
                  <a:srgbClr val="5C5D5F"/>
                </a:solidFill>
                <a:latin typeface="Georgia" panose="02040502050405020303" pitchFamily="18" charset="0"/>
              </a:rPr>
              <a:t>Western European countries tend to spend significantly more on cancer medicines than Eastern European countries.</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753823" y="1603528"/>
            <a:ext cx="8701659" cy="4542846"/>
          </a:xfrm>
          <a:prstGeom prst="rect">
            <a:avLst/>
          </a:prstGeom>
        </p:spPr>
      </p:pic>
      <p:sp>
        <p:nvSpPr>
          <p:cNvPr id="8" name="Content Placeholder 4">
            <a:extLst>
              <a:ext uri="{FF2B5EF4-FFF2-40B4-BE49-F238E27FC236}">
                <a16:creationId xmlns:a16="http://schemas.microsoft.com/office/drawing/2014/main" id="{5E12C754-CB1F-B243-B224-8C6D17B7B505}"/>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106800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3069</Words>
  <Application>Microsoft Macintosh PowerPoint</Application>
  <PresentationFormat>Widescreen</PresentationFormat>
  <Paragraphs>85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Georgia</vt:lpstr>
      <vt:lpstr>Lato</vt:lpstr>
      <vt:lpstr>Office Theme</vt:lpstr>
      <vt:lpstr>CANCER CARE</vt:lpstr>
      <vt:lpstr>% OF OVERALL HEALTHCARE BUDGET</vt:lpstr>
      <vt:lpstr>DIRECT COST OF CANCER</vt:lpstr>
      <vt:lpstr>DIRECT COST OF CANCER</vt:lpstr>
      <vt:lpstr>INDIRECT COST OF CANCER</vt:lpstr>
      <vt:lpstr>INDIRECT COST OF CANCER</vt:lpstr>
      <vt:lpstr>INDIRECT COST OF CANCER</vt:lpstr>
      <vt:lpstr>CANCER MEDECINES SPEND</vt:lpstr>
      <vt:lpstr>CANCER MEDECINES SPEND</vt:lpstr>
      <vt:lpstr>MEDICINES UPTAKE Breast Cancer Medicines</vt:lpstr>
      <vt:lpstr>MEDICINES UPTAKE Breast Cancer Medicines</vt:lpstr>
      <vt:lpstr>MEDICINES UPTAKE Colon Cancer Medicines</vt:lpstr>
      <vt:lpstr>MEDICINES UPTAKE Colon Cancer Medicines</vt:lpstr>
      <vt:lpstr>MEDICINES UPTAKE Prostate Cancer Medicines</vt:lpstr>
      <vt:lpstr>MEDICINES UPTAKE Prostate Cancer Medicines</vt:lpstr>
      <vt:lpstr>MEDICINES UPTAKE Melanoma Medicines</vt:lpstr>
      <vt:lpstr>MEDICINES UPTAKE Melanoma Medicines</vt:lpstr>
      <vt:lpstr>MEDICINES UPTAKE Lung Cancer Medicines</vt:lpstr>
      <vt:lpstr>MEDICINES UPTAKE Lung Cancer Medicines</vt:lpstr>
      <vt:lpstr>MEDICINES UPTAKE Ovarian Cancer Medicines</vt:lpstr>
      <vt:lpstr>MEDICINES UPTAKE Ovarian Cancer Medicines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CANCER INCIDENCE 1995 vs 2018</dc:title>
  <dc:creator>Martin Minarik</dc:creator>
  <cp:lastModifiedBy>Martin Minarik</cp:lastModifiedBy>
  <cp:revision>30</cp:revision>
  <dcterms:created xsi:type="dcterms:W3CDTF">2020-06-24T11:28:51Z</dcterms:created>
  <dcterms:modified xsi:type="dcterms:W3CDTF">2020-06-24T19:37:04Z</dcterms:modified>
</cp:coreProperties>
</file>