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embeddings/oleObject2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97" r:id="rId2"/>
  </p:sldMasterIdLst>
  <p:notesMasterIdLst>
    <p:notesMasterId r:id="rId26"/>
  </p:notesMasterIdLst>
  <p:sldIdLst>
    <p:sldId id="719" r:id="rId3"/>
    <p:sldId id="720" r:id="rId4"/>
    <p:sldId id="841" r:id="rId5"/>
    <p:sldId id="762" r:id="rId6"/>
    <p:sldId id="784" r:id="rId7"/>
    <p:sldId id="786" r:id="rId8"/>
    <p:sldId id="772" r:id="rId9"/>
    <p:sldId id="803" r:id="rId10"/>
    <p:sldId id="779" r:id="rId11"/>
    <p:sldId id="811" r:id="rId12"/>
    <p:sldId id="807" r:id="rId13"/>
    <p:sldId id="812" r:id="rId14"/>
    <p:sldId id="814" r:id="rId15"/>
    <p:sldId id="816" r:id="rId16"/>
    <p:sldId id="818" r:id="rId17"/>
    <p:sldId id="823" r:id="rId18"/>
    <p:sldId id="833" r:id="rId19"/>
    <p:sldId id="795" r:id="rId20"/>
    <p:sldId id="834" r:id="rId21"/>
    <p:sldId id="829" r:id="rId22"/>
    <p:sldId id="840" r:id="rId23"/>
    <p:sldId id="827" r:id="rId24"/>
    <p:sldId id="693" r:id="rId25"/>
  </p:sldIdLst>
  <p:sldSz cx="9906000" cy="6858000" type="A4"/>
  <p:notesSz cx="6858000" cy="9144000"/>
  <p:defaultTextStyle>
    <a:defPPr>
      <a:defRPr lang="en-US"/>
    </a:defPPr>
    <a:lvl1pPr algn="l" defTabSz="956212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77690" indent="-238427" algn="l" defTabSz="956212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56212" indent="-477690" algn="l" defTabSz="956212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434736" indent="-716955" algn="l" defTabSz="956212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913256" indent="-956212" algn="l" defTabSz="956212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1196301" algn="l" defTabSz="239258" rtl="0" eaLnBrk="1" latinLnBrk="0" hangingPunct="1"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1435563" algn="l" defTabSz="239258" rtl="0" eaLnBrk="1" latinLnBrk="0" hangingPunct="1"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1674830" algn="l" defTabSz="239258" rtl="0" eaLnBrk="1" latinLnBrk="0" hangingPunct="1"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1914087" algn="l" defTabSz="239258" rtl="0" eaLnBrk="1" latinLnBrk="0" hangingPunct="1"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BB882EB-3901-034C-B01A-6F302EECC050}">
          <p14:sldIdLst>
            <p14:sldId id="719"/>
            <p14:sldId id="720"/>
            <p14:sldId id="841"/>
            <p14:sldId id="762"/>
            <p14:sldId id="784"/>
            <p14:sldId id="786"/>
            <p14:sldId id="772"/>
            <p14:sldId id="803"/>
            <p14:sldId id="779"/>
            <p14:sldId id="811"/>
            <p14:sldId id="807"/>
            <p14:sldId id="812"/>
            <p14:sldId id="814"/>
            <p14:sldId id="816"/>
            <p14:sldId id="818"/>
            <p14:sldId id="823"/>
            <p14:sldId id="833"/>
            <p14:sldId id="795"/>
            <p14:sldId id="834"/>
            <p14:sldId id="829"/>
            <p14:sldId id="840"/>
            <p14:sldId id="827"/>
            <p14:sldId id="6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8639">
          <p15:clr>
            <a:srgbClr val="A4A3A4"/>
          </p15:clr>
        </p15:guide>
        <p15:guide id="2" pos="1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H" initials="mc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B74"/>
    <a:srgbClr val="5A5A59"/>
    <a:srgbClr val="F9C31B"/>
    <a:srgbClr val="DF6621"/>
    <a:srgbClr val="88C8B4"/>
    <a:srgbClr val="D43455"/>
    <a:srgbClr val="445C98"/>
    <a:srgbClr val="81BB3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07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672" y="-112"/>
      </p:cViewPr>
      <p:guideLst>
        <p:guide orient="horz" pos="4320"/>
        <p:guide pos="6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179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Relationship Id="rId2" Type="http://schemas.openxmlformats.org/officeDocument/2006/relationships/chartUserShapes" Target="../drawings/drawing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Relationship Id="rId2" Type="http://schemas.openxmlformats.org/officeDocument/2006/relationships/chartUserShapes" Target="../drawings/drawing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Relationship Id="rId2" Type="http://schemas.openxmlformats.org/officeDocument/2006/relationships/chartUserShapes" Target="../drawings/drawing8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Relationship Id="rId2" Type="http://schemas.openxmlformats.org/officeDocument/2006/relationships/chartUserShapes" Target="../drawings/drawing9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96323216008255"/>
          <c:y val="0.158984345706787"/>
          <c:w val="0.940367678399175"/>
          <c:h val="0.573957161604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5841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Cancers</c:v>
                </c:pt>
                <c:pt idx="1">
                  <c:v>Neurological
Disorders</c:v>
                </c:pt>
                <c:pt idx="2">
                  <c:v>Infectious
Diseases</c:v>
                </c:pt>
                <c:pt idx="3">
                  <c:v>Immunological
Disorders</c:v>
                </c:pt>
                <c:pt idx="4">
                  <c:v>Cardiovascular
Disorders</c:v>
                </c:pt>
                <c:pt idx="5">
                  <c:v>Mental Health
Disorders</c:v>
                </c:pt>
                <c:pt idx="6">
                  <c:v>Diabetes</c:v>
                </c:pt>
                <c:pt idx="7">
                  <c:v>HIV/AIDS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1813.0</c:v>
                </c:pt>
                <c:pt idx="1">
                  <c:v>1329.0</c:v>
                </c:pt>
                <c:pt idx="2">
                  <c:v>1256.0</c:v>
                </c:pt>
                <c:pt idx="3">
                  <c:v>1120.0</c:v>
                </c:pt>
                <c:pt idx="4">
                  <c:v>599.0</c:v>
                </c:pt>
                <c:pt idx="5" formatCode="General">
                  <c:v>511.0</c:v>
                </c:pt>
                <c:pt idx="6">
                  <c:v>475.0</c:v>
                </c:pt>
                <c:pt idx="7">
                  <c:v>159.0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088560056"/>
        <c:axId val="-2088425544"/>
      </c:barChart>
      <c:catAx>
        <c:axId val="-208856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-2088425544"/>
        <c:crosses val="autoZero"/>
        <c:auto val="1"/>
        <c:lblAlgn val="ctr"/>
        <c:lblOffset val="100"/>
        <c:tickLblSkip val="1"/>
        <c:noMultiLvlLbl val="0"/>
      </c:catAx>
      <c:valAx>
        <c:axId val="-2088425544"/>
        <c:scaling>
          <c:orientation val="minMax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88560056"/>
        <c:crosses val="autoZero"/>
        <c:crossBetween val="between"/>
        <c:majorUnit val="5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301837270341"/>
          <c:y val="0.136546310691356"/>
          <c:w val="0.50361973135711"/>
          <c:h val="0.6494144985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noFill/>
              <a:ln w="9525">
                <a:noFill/>
              </a:ln>
              <a:effectLst/>
            </c:spPr>
          </c:marker>
          <c:cat>
            <c:numRef>
              <c:f>Sheet1!$B$1:$C$1</c:f>
              <c:numCache>
                <c:formatCode>@</c:formatCode>
                <c:ptCount val="2"/>
                <c:pt idx="0">
                  <c:v>2000.0</c:v>
                </c:pt>
                <c:pt idx="1">
                  <c:v>2013.0</c:v>
                </c:pt>
              </c:numCache>
            </c:numRef>
          </c:cat>
          <c:val>
            <c:numRef>
              <c:f>Sheet1!$B$2:$C$2</c:f>
              <c:numCache>
                <c:formatCode>#,##0</c:formatCode>
                <c:ptCount val="2"/>
                <c:pt idx="0">
                  <c:v>71.0</c:v>
                </c:pt>
                <c:pt idx="1">
                  <c:v>139.0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834504"/>
        <c:axId val="2020511160"/>
      </c:lineChart>
      <c:catAx>
        <c:axId val="-2117834504"/>
        <c:scaling>
          <c:orientation val="minMax"/>
        </c:scaling>
        <c:delete val="0"/>
        <c:axPos val="b"/>
        <c:numFmt formatCode="@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511160"/>
        <c:crosses val="autoZero"/>
        <c:auto val="1"/>
        <c:lblAlgn val="ctr"/>
        <c:lblOffset val="100"/>
        <c:noMultiLvlLbl val="0"/>
      </c:catAx>
      <c:valAx>
        <c:axId val="2020511160"/>
        <c:scaling>
          <c:orientation val="minMax"/>
          <c:max val="140.0"/>
          <c:min val="70.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834504"/>
        <c:crosses val="autoZero"/>
        <c:crossBetween val="midCat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301837270341"/>
          <c:y val="0.136546310691356"/>
          <c:w val="0.50361973135711"/>
          <c:h val="0.6494144985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noFill/>
              <a:ln w="9525">
                <a:noFill/>
              </a:ln>
              <a:effectLst/>
            </c:spPr>
          </c:marker>
          <c:cat>
            <c:numRef>
              <c:f>Sheet1!$B$1:$C$1</c:f>
              <c:numCache>
                <c:formatCode>@</c:formatCode>
                <c:ptCount val="2"/>
                <c:pt idx="0">
                  <c:v>2000.0</c:v>
                </c:pt>
                <c:pt idx="1">
                  <c:v>2013.0</c:v>
                </c:pt>
              </c:numCache>
            </c:numRef>
          </c:cat>
          <c:val>
            <c:numRef>
              <c:f>Sheet1!$B$2:$C$2</c:f>
              <c:numCache>
                <c:formatCode>#,##0</c:formatCode>
                <c:ptCount val="2"/>
                <c:pt idx="0">
                  <c:v>71.0</c:v>
                </c:pt>
                <c:pt idx="1">
                  <c:v>139.0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463176"/>
        <c:axId val="-2114746840"/>
      </c:lineChart>
      <c:catAx>
        <c:axId val="2126463176"/>
        <c:scaling>
          <c:orientation val="minMax"/>
        </c:scaling>
        <c:delete val="0"/>
        <c:axPos val="b"/>
        <c:numFmt formatCode="@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4746840"/>
        <c:crosses val="autoZero"/>
        <c:auto val="1"/>
        <c:lblAlgn val="ctr"/>
        <c:lblOffset val="100"/>
        <c:noMultiLvlLbl val="0"/>
      </c:catAx>
      <c:valAx>
        <c:axId val="-2114746840"/>
        <c:scaling>
          <c:orientation val="minMax"/>
          <c:max val="140.0"/>
          <c:min val="70.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463176"/>
        <c:crosses val="autoZero"/>
        <c:crossBetween val="midCat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301837270341"/>
          <c:y val="0.136546310691356"/>
          <c:w val="0.50361973135711"/>
          <c:h val="0.6494144985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noFill/>
              <a:ln w="9525">
                <a:noFill/>
              </a:ln>
              <a:effectLst/>
            </c:spPr>
          </c:marker>
          <c:cat>
            <c:strRef>
              <c:f>Sheet1!$B$1:$C$1</c:f>
              <c:strCache>
                <c:ptCount val="2"/>
                <c:pt idx="0">
                  <c:v>2000</c:v>
                </c:pt>
                <c:pt idx="1">
                  <c:v>2012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71.0</c:v>
                </c:pt>
                <c:pt idx="1">
                  <c:v>139.0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597976"/>
        <c:axId val="-2117007896"/>
      </c:lineChart>
      <c:catAx>
        <c:axId val="-21165979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007896"/>
        <c:crosses val="autoZero"/>
        <c:auto val="1"/>
        <c:lblAlgn val="ctr"/>
        <c:lblOffset val="100"/>
        <c:noMultiLvlLbl val="0"/>
      </c:catAx>
      <c:valAx>
        <c:axId val="-2117007896"/>
        <c:scaling>
          <c:orientation val="minMax"/>
          <c:max val="140.0"/>
          <c:min val="60.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597976"/>
        <c:crosses val="autoZero"/>
        <c:crossBetween val="midCat"/>
        <c:majorUnit val="20.0"/>
      </c:valAx>
      <c:spPr>
        <a:noFill/>
        <a:ln w="127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301837270341"/>
          <c:y val="0.136546310691356"/>
          <c:w val="0.50361973135711"/>
          <c:h val="0.6494144985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noFill/>
              <a:ln w="9525">
                <a:noFill/>
              </a:ln>
              <a:effectLst/>
            </c:spPr>
          </c:marker>
          <c:cat>
            <c:strRef>
              <c:f>Sheet1!$B$1:$C$1</c:f>
              <c:strCache>
                <c:ptCount val="2"/>
                <c:pt idx="0">
                  <c:v>2000</c:v>
                </c:pt>
                <c:pt idx="1">
                  <c:v>2012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71.0</c:v>
                </c:pt>
                <c:pt idx="1">
                  <c:v>139.0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1263320"/>
        <c:axId val="2021309864"/>
      </c:lineChart>
      <c:catAx>
        <c:axId val="20212633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309864"/>
        <c:crosses val="autoZero"/>
        <c:auto val="1"/>
        <c:lblAlgn val="ctr"/>
        <c:lblOffset val="100"/>
        <c:noMultiLvlLbl val="0"/>
      </c:catAx>
      <c:valAx>
        <c:axId val="2021309864"/>
        <c:scaling>
          <c:orientation val="minMax"/>
          <c:max val="140.0"/>
          <c:min val="40.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263320"/>
        <c:crosses val="autoZero"/>
        <c:crossBetween val="midCat"/>
        <c:majorUnit val="20.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301837270341"/>
          <c:y val="0.136546310691356"/>
          <c:w val="0.50361973135711"/>
          <c:h val="0.6494144985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noFill/>
              <a:ln w="9525">
                <a:noFill/>
              </a:ln>
              <a:effectLst/>
            </c:spPr>
          </c:marker>
          <c:cat>
            <c:strRef>
              <c:f>Sheet1!$B$1:$C$1</c:f>
              <c:strCache>
                <c:ptCount val="2"/>
                <c:pt idx="0">
                  <c:v>2000</c:v>
                </c:pt>
                <c:pt idx="1">
                  <c:v>2012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71.0</c:v>
                </c:pt>
                <c:pt idx="1">
                  <c:v>139.0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1326328"/>
        <c:axId val="2127611016"/>
      </c:lineChart>
      <c:catAx>
        <c:axId val="20213263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611016"/>
        <c:crosses val="autoZero"/>
        <c:auto val="1"/>
        <c:lblAlgn val="ctr"/>
        <c:lblOffset val="100"/>
        <c:noMultiLvlLbl val="0"/>
      </c:catAx>
      <c:valAx>
        <c:axId val="2127611016"/>
        <c:scaling>
          <c:orientation val="minMax"/>
          <c:max val="140.0"/>
          <c:min val="70.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326328"/>
        <c:crosses val="autoZero"/>
        <c:crossBetween val="midCat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301837270341"/>
          <c:y val="0.136546310691356"/>
          <c:w val="0.50361973135711"/>
          <c:h val="0.6494144985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noFill/>
              <a:ln w="9525">
                <a:noFill/>
              </a:ln>
              <a:effectLst/>
            </c:spPr>
          </c:marker>
          <c:cat>
            <c:strRef>
              <c:f>Sheet1!$B$1:$C$1</c:f>
              <c:strCache>
                <c:ptCount val="2"/>
                <c:pt idx="0">
                  <c:v>2000</c:v>
                </c:pt>
                <c:pt idx="1">
                  <c:v>2010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71.0</c:v>
                </c:pt>
                <c:pt idx="1">
                  <c:v>139.0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6754584"/>
        <c:axId val="-2086748984"/>
      </c:lineChart>
      <c:catAx>
        <c:axId val="-20867545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748984"/>
        <c:crosses val="autoZero"/>
        <c:auto val="1"/>
        <c:lblAlgn val="ctr"/>
        <c:lblOffset val="100"/>
        <c:noMultiLvlLbl val="0"/>
      </c:catAx>
      <c:valAx>
        <c:axId val="-2086748984"/>
        <c:scaling>
          <c:orientation val="minMax"/>
          <c:max val="140.0"/>
          <c:min val="70.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754584"/>
        <c:crosses val="autoZero"/>
        <c:crossBetween val="midCat"/>
        <c:majorUnit val="10.0"/>
      </c:valAx>
      <c:spPr>
        <a:noFill/>
        <a:ln w="1905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301837270341"/>
          <c:y val="0.136546310691356"/>
          <c:w val="0.50361973135711"/>
          <c:h val="0.6494144985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noFill/>
              <a:ln w="9525">
                <a:noFill/>
              </a:ln>
              <a:effectLst/>
            </c:spPr>
          </c:marker>
          <c:cat>
            <c:numRef>
              <c:f>Sheet1!$B$1:$C$1</c:f>
              <c:numCache>
                <c:formatCode>@</c:formatCode>
                <c:ptCount val="2"/>
                <c:pt idx="0">
                  <c:v>2000.0</c:v>
                </c:pt>
                <c:pt idx="1">
                  <c:v>2013.0</c:v>
                </c:pt>
              </c:numCache>
            </c:numRef>
          </c:cat>
          <c:val>
            <c:numRef>
              <c:f>Sheet1!$B$2:$C$2</c:f>
              <c:numCache>
                <c:formatCode>#,##0</c:formatCode>
                <c:ptCount val="2"/>
                <c:pt idx="0">
                  <c:v>71.0</c:v>
                </c:pt>
                <c:pt idx="1">
                  <c:v>139.0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2319592"/>
        <c:axId val="2022331864"/>
      </c:lineChart>
      <c:catAx>
        <c:axId val="2022319592"/>
        <c:scaling>
          <c:orientation val="minMax"/>
        </c:scaling>
        <c:delete val="0"/>
        <c:axPos val="b"/>
        <c:numFmt formatCode="@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331864"/>
        <c:crosses val="autoZero"/>
        <c:auto val="1"/>
        <c:lblAlgn val="ctr"/>
        <c:lblOffset val="100"/>
        <c:noMultiLvlLbl val="0"/>
      </c:catAx>
      <c:valAx>
        <c:axId val="2022331864"/>
        <c:scaling>
          <c:orientation val="minMax"/>
          <c:max val="140.0"/>
          <c:min val="70.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319592"/>
        <c:crosses val="autoZero"/>
        <c:crossBetween val="midCat"/>
        <c:majorUnit val="10.0"/>
      </c:valAx>
      <c:spPr>
        <a:noFill/>
        <a:ln w="1905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301837270341"/>
          <c:y val="0.136546310691356"/>
          <c:w val="0.50361973135711"/>
          <c:h val="0.6494144985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noFill/>
              <a:ln w="9525">
                <a:noFill/>
              </a:ln>
              <a:effectLst/>
            </c:spPr>
          </c:marker>
          <c:cat>
            <c:numRef>
              <c:f>Sheet1!$B$1:$C$1</c:f>
              <c:numCache>
                <c:formatCode>@</c:formatCode>
                <c:ptCount val="2"/>
                <c:pt idx="0">
                  <c:v>2000.0</c:v>
                </c:pt>
                <c:pt idx="1">
                  <c:v>2013.0</c:v>
                </c:pt>
              </c:numCache>
            </c:numRef>
          </c:cat>
          <c:val>
            <c:numRef>
              <c:f>Sheet1!$B$2:$C$2</c:f>
              <c:numCache>
                <c:formatCode>#,##0</c:formatCode>
                <c:ptCount val="2"/>
                <c:pt idx="0">
                  <c:v>71.0</c:v>
                </c:pt>
                <c:pt idx="1">
                  <c:v>139.0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4386776"/>
        <c:axId val="2067559080"/>
      </c:lineChart>
      <c:catAx>
        <c:axId val="-2114386776"/>
        <c:scaling>
          <c:orientation val="minMax"/>
        </c:scaling>
        <c:delete val="0"/>
        <c:axPos val="b"/>
        <c:numFmt formatCode="@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559080"/>
        <c:crosses val="autoZero"/>
        <c:auto val="1"/>
        <c:lblAlgn val="ctr"/>
        <c:lblOffset val="100"/>
        <c:noMultiLvlLbl val="0"/>
      </c:catAx>
      <c:valAx>
        <c:axId val="2067559080"/>
        <c:scaling>
          <c:orientation val="minMax"/>
          <c:max val="140.0"/>
          <c:min val="70.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4386776"/>
        <c:crosses val="autoZero"/>
        <c:crossBetween val="midCat"/>
        <c:majorUnit val="10.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301837270341"/>
          <c:y val="0.136546310691356"/>
          <c:w val="0.50361973135711"/>
          <c:h val="0.6494144985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noFill/>
              <a:ln w="9525">
                <a:noFill/>
              </a:ln>
              <a:effectLst/>
            </c:spPr>
          </c:marker>
          <c:cat>
            <c:numRef>
              <c:f>Sheet1!$B$1:$C$1</c:f>
              <c:numCache>
                <c:formatCode>@</c:formatCode>
                <c:ptCount val="2"/>
                <c:pt idx="0">
                  <c:v>2000.0</c:v>
                </c:pt>
                <c:pt idx="1">
                  <c:v>2013.0</c:v>
                </c:pt>
              </c:numCache>
            </c:numRef>
          </c:cat>
          <c:val>
            <c:numRef>
              <c:f>Sheet1!$B$2:$C$2</c:f>
              <c:numCache>
                <c:formatCode>#,##0</c:formatCode>
                <c:ptCount val="2"/>
                <c:pt idx="0">
                  <c:v>71.0</c:v>
                </c:pt>
                <c:pt idx="1">
                  <c:v>139.0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858824"/>
        <c:axId val="-2114206184"/>
      </c:lineChart>
      <c:catAx>
        <c:axId val="2020858824"/>
        <c:scaling>
          <c:orientation val="minMax"/>
        </c:scaling>
        <c:delete val="0"/>
        <c:axPos val="b"/>
        <c:numFmt formatCode="@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4206184"/>
        <c:crosses val="autoZero"/>
        <c:auto val="1"/>
        <c:lblAlgn val="ctr"/>
        <c:lblOffset val="100"/>
        <c:noMultiLvlLbl val="0"/>
      </c:catAx>
      <c:valAx>
        <c:axId val="-2114206184"/>
        <c:scaling>
          <c:orientation val="minMax"/>
          <c:max val="140.0"/>
          <c:min val="70.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858824"/>
        <c:crosses val="autoZero"/>
        <c:crossBetween val="midCat"/>
        <c:majorUnit val="10.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274340581037"/>
          <c:y val="0.0199554743157105"/>
          <c:w val="0.689543103478837"/>
          <c:h val="0.8001476377952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Hospital Care</c:v>
                </c:pt>
              </c:strCache>
            </c:strRef>
          </c:tx>
          <c:spPr>
            <a:solidFill>
              <a:srgbClr val="00667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Control Group</c:v>
                </c:pt>
                <c:pt idx="1">
                  <c:v>Group Enrolled in the Program</c:v>
                </c:pt>
              </c:strCache>
            </c:strRef>
          </c:cat>
          <c:val>
            <c:numRef>
              <c:f>Sheet1!$B$2:$C$2</c:f>
              <c:numCache>
                <c:formatCode>_([$€-2]\ * #,##0_);_([$€-2]\ * \(#,##0\);_([$€-2]\ * "-"??_);_(@_)</c:formatCode>
                <c:ptCount val="2"/>
                <c:pt idx="0">
                  <c:v>4393.0</c:v>
                </c:pt>
                <c:pt idx="1">
                  <c:v>2761.0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Primary Healthcare</c:v>
                </c:pt>
              </c:strCache>
            </c:strRef>
          </c:tx>
          <c:spPr>
            <a:solidFill>
              <a:srgbClr val="00A8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Control Group</c:v>
                </c:pt>
                <c:pt idx="1">
                  <c:v>Group Enrolled in the Program</c:v>
                </c:pt>
              </c:strCache>
            </c:strRef>
          </c:cat>
          <c:val>
            <c:numRef>
              <c:f>Sheet1!$B$3:$C$3</c:f>
              <c:numCache>
                <c:formatCode>_([$€-2]\ * #,##0_);_([$€-2]\ * \(#,##0\);_([$€-2]\ * "-"??_);_(@_)</c:formatCode>
                <c:ptCount val="2"/>
                <c:pt idx="0">
                  <c:v>1764.0</c:v>
                </c:pt>
                <c:pt idx="1">
                  <c:v>1257.0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Medication</c:v>
                </c:pt>
              </c:strCache>
            </c:strRef>
          </c:tx>
          <c:spPr>
            <a:solidFill>
              <a:srgbClr val="F5802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Control Group</c:v>
                </c:pt>
                <c:pt idx="1">
                  <c:v>Group Enrolled in the Program</c:v>
                </c:pt>
              </c:strCache>
            </c:strRef>
          </c:cat>
          <c:val>
            <c:numRef>
              <c:f>Sheet1!$B$4:$C$4</c:f>
              <c:numCache>
                <c:formatCode>_([$€-2]\ * #,##0_);_([$€-2]\ * \(#,##0\);_([$€-2]\ * "-"??_);_(@_)</c:formatCode>
                <c:ptCount val="2"/>
                <c:pt idx="0">
                  <c:v>481.0</c:v>
                </c:pt>
                <c:pt idx="1">
                  <c:v>453.0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Control Group</c:v>
                </c:pt>
                <c:pt idx="1">
                  <c:v>Group Enrolled in the Program</c:v>
                </c:pt>
              </c:strCache>
            </c:strRef>
          </c:cat>
          <c:val>
            <c:numRef>
              <c:f>Sheet1!$B$5:$C$5</c:f>
              <c:numCache>
                <c:formatCode>_([$€-2]\ * #,##0_);_([$€-2]\ * \(#,##0\);_([$€-2]\ * "-"??_);_(@_)</c:formatCode>
                <c:ptCount val="2"/>
                <c:pt idx="0">
                  <c:v>6638.0</c:v>
                </c:pt>
                <c:pt idx="1">
                  <c:v>4471.0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7726696"/>
        <c:axId val="-2117723080"/>
      </c:barChart>
      <c:catAx>
        <c:axId val="-211772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723080"/>
        <c:crosses val="autoZero"/>
        <c:auto val="1"/>
        <c:lblAlgn val="ctr"/>
        <c:lblOffset val="100"/>
        <c:noMultiLvlLbl val="0"/>
      </c:catAx>
      <c:valAx>
        <c:axId val="-2117723080"/>
        <c:scaling>
          <c:orientation val="minMax"/>
          <c:max val="8000.0"/>
        </c:scaling>
        <c:delete val="0"/>
        <c:axPos val="l"/>
        <c:numFmt formatCode="#,##0\ [$€-407]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72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483750713457673"/>
          <c:y val="0.0522251124859392"/>
          <c:w val="0.402855603257267"/>
          <c:h val="0.16677071616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22203803472"/>
          <c:y val="0.0875557742782152"/>
          <c:w val="0.755267186996362"/>
          <c:h val="0.785266685414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802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6672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Cost of New Medicines</c:v>
                </c:pt>
                <c:pt idx="1">
                  <c:v>Hospitalization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24.0</c:v>
                </c:pt>
                <c:pt idx="1">
                  <c:v>-89.0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6438776"/>
        <c:axId val="-2116428488"/>
      </c:barChart>
      <c:catAx>
        <c:axId val="-211643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428488"/>
        <c:crosses val="autoZero"/>
        <c:auto val="1"/>
        <c:lblAlgn val="ctr"/>
        <c:lblOffset val="100"/>
        <c:noMultiLvlLbl val="0"/>
      </c:catAx>
      <c:valAx>
        <c:axId val="-2116428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$ per</a:t>
                </a:r>
                <a:r>
                  <a:rPr lang="en-US" baseline="0" dirty="0" smtClean="0"/>
                  <a:t> Capita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&quot;$&quot;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43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525866832435"/>
          <c:y val="0.182379229669285"/>
          <c:w val="0.761716644794401"/>
          <c:h val="0.58031785002128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Health Expenditure per Capita (2004 = Index 100)</c:v>
                </c:pt>
              </c:strCache>
            </c:strRef>
          </c:tx>
          <c:marker>
            <c:symbol val="square"/>
            <c:size val="7"/>
            <c:spPr>
              <a:ln>
                <a:solidFill>
                  <a:schemeClr val="bg1"/>
                </a:solidFill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</c:numCache>
            </c:numRef>
          </c:cat>
          <c:val>
            <c:numRef>
              <c:f>Sheet1!$B$2:$J$2</c:f>
              <c:numCache>
                <c:formatCode>#,##0.00</c:formatCode>
                <c:ptCount val="9"/>
                <c:pt idx="0">
                  <c:v>100.0</c:v>
                </c:pt>
                <c:pt idx="1">
                  <c:v>105.2663032313598</c:v>
                </c:pt>
                <c:pt idx="2">
                  <c:v>113.1902908104969</c:v>
                </c:pt>
                <c:pt idx="3">
                  <c:v>119.1324750555594</c:v>
                </c:pt>
                <c:pt idx="4">
                  <c:v>128.866791509128</c:v>
                </c:pt>
                <c:pt idx="5">
                  <c:v>134.9430993414362</c:v>
                </c:pt>
                <c:pt idx="6">
                  <c:v>135.4469965654175</c:v>
                </c:pt>
                <c:pt idx="7">
                  <c:v>141.0138045428847</c:v>
                </c:pt>
                <c:pt idx="8">
                  <c:v>144.0275106152878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Pharmaceutical Expenditure per Capita (2004 = Index 100)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triangle"/>
            <c:size val="8"/>
            <c:spPr>
              <a:solidFill>
                <a:srgbClr val="006672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</c:numCache>
            </c:numRef>
          </c:cat>
          <c:val>
            <c:numRef>
              <c:f>Sheet1!$B$3:$J$3</c:f>
              <c:numCache>
                <c:formatCode>#,##0.00</c:formatCode>
                <c:ptCount val="9"/>
                <c:pt idx="0">
                  <c:v>100.0</c:v>
                </c:pt>
                <c:pt idx="1">
                  <c:v>109.0</c:v>
                </c:pt>
                <c:pt idx="2">
                  <c:v>115.0</c:v>
                </c:pt>
                <c:pt idx="3">
                  <c:v>120.0</c:v>
                </c:pt>
                <c:pt idx="4">
                  <c:v>120.0</c:v>
                </c:pt>
                <c:pt idx="5">
                  <c:v>130.0</c:v>
                </c:pt>
                <c:pt idx="6">
                  <c:v>129.0</c:v>
                </c:pt>
                <c:pt idx="7">
                  <c:v>130.0</c:v>
                </c:pt>
                <c:pt idx="8">
                  <c:v>127.0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333832"/>
        <c:axId val="-2145335224"/>
      </c:lineChart>
      <c:catAx>
        <c:axId val="-2145333832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-2145335224"/>
        <c:crosses val="autoZero"/>
        <c:auto val="1"/>
        <c:lblAlgn val="ctr"/>
        <c:lblOffset val="100"/>
        <c:noMultiLvlLbl val="0"/>
      </c:catAx>
      <c:valAx>
        <c:axId val="-2145335224"/>
        <c:scaling>
          <c:orientation val="minMax"/>
          <c:max val="145.0"/>
          <c:min val="10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r>
                  <a:rPr lang="en-US" sz="1200" b="1" i="0" u="none" strike="noStrike" baseline="0" dirty="0" smtClean="0">
                    <a:solidFill>
                      <a:srgbClr val="7F7F7F"/>
                    </a:solidFill>
                    <a:effectLst/>
                  </a:rPr>
                  <a:t>Total Health Expenditure per Capita </a:t>
                </a:r>
              </a:p>
              <a:p>
                <a:pPr>
                  <a:defRPr sz="1200">
                    <a:solidFill>
                      <a:srgbClr val="7F7F7F"/>
                    </a:solidFill>
                  </a:defRPr>
                </a:pPr>
                <a:r>
                  <a:rPr lang="en-US" sz="1100" b="0" i="1" u="none" strike="noStrike" baseline="0" dirty="0" smtClean="0">
                    <a:solidFill>
                      <a:srgbClr val="7F7F7F"/>
                    </a:solidFill>
                    <a:effectLst/>
                  </a:rPr>
                  <a:t>(2004 = Index 100)</a:t>
                </a:r>
                <a:endParaRPr lang="en-US" sz="1100" b="0" i="1" dirty="0">
                  <a:solidFill>
                    <a:srgbClr val="7F7F7F"/>
                  </a:solidFill>
                </a:endParaRPr>
              </a:p>
            </c:rich>
          </c:tx>
          <c:layout>
            <c:manualLayout>
              <c:xMode val="edge"/>
              <c:yMode val="edge"/>
              <c:x val="0.0598993875765529"/>
              <c:y val="0.232545126154975"/>
            </c:manualLayout>
          </c:layout>
          <c:overlay val="0"/>
        </c:title>
        <c:numFmt formatCode="#,##0" sourceLinked="0"/>
        <c:majorTickMark val="cross"/>
        <c:minorTickMark val="none"/>
        <c:tickLblPos val="nextTo"/>
        <c:spPr>
          <a:ln>
            <a:solidFill>
              <a:schemeClr val="accent2"/>
            </a:solidFill>
          </a:ln>
        </c:spPr>
        <c:txPr>
          <a:bodyPr/>
          <a:lstStyle/>
          <a:p>
            <a:pPr>
              <a:defRPr>
                <a:solidFill>
                  <a:srgbClr val="7F7F7F"/>
                </a:solidFill>
              </a:defRPr>
            </a:pPr>
            <a:endParaRPr lang="en-US"/>
          </a:p>
        </c:txPr>
        <c:crossAx val="-2145333832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0997490157480315"/>
          <c:y val="0.837423171774942"/>
          <c:w val="0.795911900815029"/>
          <c:h val="0.113206308188965"/>
        </c:manualLayout>
      </c:layout>
      <c:overlay val="0"/>
      <c:txPr>
        <a:bodyPr/>
        <a:lstStyle/>
        <a:p>
          <a:pPr>
            <a:defRPr sz="1100">
              <a:solidFill>
                <a:srgbClr val="7F7F7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60905697261658"/>
          <c:y val="0.0964509281991902"/>
          <c:w val="0.290214970011542"/>
          <c:h val="0.5900765221248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667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B7DC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BB1E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DCDC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5802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Hospitalization</c:v>
                </c:pt>
                <c:pt idx="1">
                  <c:v>Care</c:v>
                </c:pt>
                <c:pt idx="2">
                  <c:v>Indirect Costs</c:v>
                </c:pt>
                <c:pt idx="3">
                  <c:v>Other Costs</c:v>
                </c:pt>
                <c:pt idx="4">
                  <c:v>Medication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0.21</c:v>
                </c:pt>
                <c:pt idx="2">
                  <c:v>0.22</c:v>
                </c:pt>
                <c:pt idx="3">
                  <c:v>0.14</c:v>
                </c:pt>
                <c:pt idx="4">
                  <c:v>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782206509105"/>
          <c:y val="0.32362021915847"/>
          <c:w val="0.380022166805209"/>
          <c:h val="0.554554292115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9531966234894"/>
          <c:y val="0.0774647887323944"/>
          <c:w val="0.290214970011542"/>
          <c:h val="0.5900765221248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667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B7DC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BB1E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DCDC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5802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Hospitalization</c:v>
                </c:pt>
                <c:pt idx="1">
                  <c:v>Care</c:v>
                </c:pt>
                <c:pt idx="2">
                  <c:v>Indirect Costs</c:v>
                </c:pt>
                <c:pt idx="3">
                  <c:v>Other Costs</c:v>
                </c:pt>
                <c:pt idx="4">
                  <c:v>Medication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0.22</c:v>
                </c:pt>
                <c:pt idx="1">
                  <c:v>0.08</c:v>
                </c:pt>
                <c:pt idx="2">
                  <c:v>0.35</c:v>
                </c:pt>
                <c:pt idx="3">
                  <c:v>0.2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9531966234894"/>
          <c:y val="0.0774647887323944"/>
          <c:w val="0.290214970011542"/>
          <c:h val="0.5900765221248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667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B7DC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BB1E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DCDC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5802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Hospitalization</c:v>
                </c:pt>
                <c:pt idx="1">
                  <c:v>Care</c:v>
                </c:pt>
                <c:pt idx="2">
                  <c:v>Indirect Costs</c:v>
                </c:pt>
                <c:pt idx="3">
                  <c:v>Other Costs</c:v>
                </c:pt>
                <c:pt idx="4">
                  <c:v>Medication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0.64</c:v>
                </c:pt>
                <c:pt idx="1">
                  <c:v>0.06</c:v>
                </c:pt>
                <c:pt idx="2">
                  <c:v>0.18</c:v>
                </c:pt>
                <c:pt idx="3">
                  <c:v>0.06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9531966234894"/>
          <c:y val="0.0774647887323944"/>
          <c:w val="0.290214970011542"/>
          <c:h val="0.5900765221248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667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B7DC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BB1E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DCDC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5802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Hospitalization</c:v>
                </c:pt>
                <c:pt idx="1">
                  <c:v>Care</c:v>
                </c:pt>
                <c:pt idx="2">
                  <c:v>Indirect Costs</c:v>
                </c:pt>
                <c:pt idx="3">
                  <c:v>Other Costs</c:v>
                </c:pt>
                <c:pt idx="4">
                  <c:v>Medication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</c:v>
                </c:pt>
                <c:pt idx="1">
                  <c:v>0.09</c:v>
                </c:pt>
                <c:pt idx="2">
                  <c:v>0.76</c:v>
                </c:pt>
                <c:pt idx="3">
                  <c:v>0.01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640201600014"/>
          <c:y val="0.0511961490855517"/>
          <c:w val="0.67221286179279"/>
          <c:h val="0.7976225522906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noFill/>
              <a:ln w="9525">
                <a:noFill/>
              </a:ln>
              <a:effectLst/>
            </c:spPr>
          </c:marker>
          <c:cat>
            <c:numRef>
              <c:f>Sheet1!$B$1:$C$1</c:f>
              <c:numCache>
                <c:formatCode>@</c:formatCode>
                <c:ptCount val="2"/>
                <c:pt idx="0">
                  <c:v>2000.0</c:v>
                </c:pt>
                <c:pt idx="1">
                  <c:v>2013.0</c:v>
                </c:pt>
              </c:numCache>
            </c:numRef>
          </c:cat>
          <c:val>
            <c:numRef>
              <c:f>Sheet1!$B$2:$C$2</c:f>
              <c:numCache>
                <c:formatCode>#,##0</c:formatCode>
                <c:ptCount val="2"/>
                <c:pt idx="0">
                  <c:v>71.0</c:v>
                </c:pt>
                <c:pt idx="1">
                  <c:v>139.0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7767096"/>
        <c:axId val="-2086242856"/>
      </c:lineChart>
      <c:catAx>
        <c:axId val="-2087767096"/>
        <c:scaling>
          <c:orientation val="minMax"/>
        </c:scaling>
        <c:delete val="0"/>
        <c:axPos val="b"/>
        <c:numFmt formatCode="@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242856"/>
        <c:crosses val="autoZero"/>
        <c:auto val="1"/>
        <c:lblAlgn val="ctr"/>
        <c:lblOffset val="100"/>
        <c:noMultiLvlLbl val="0"/>
      </c:catAx>
      <c:valAx>
        <c:axId val="-2086242856"/>
        <c:scaling>
          <c:orientation val="minMax"/>
          <c:max val="140.0"/>
          <c:min val="70.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767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301837270341"/>
          <c:y val="0.136546310691356"/>
          <c:w val="0.50361973135711"/>
          <c:h val="0.6494144985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noFill/>
              <a:ln w="9525">
                <a:noFill/>
              </a:ln>
              <a:effectLst/>
            </c:spPr>
          </c:marker>
          <c:cat>
            <c:numRef>
              <c:f>Sheet1!$B$1:$C$1</c:f>
              <c:numCache>
                <c:formatCode>@</c:formatCode>
                <c:ptCount val="2"/>
                <c:pt idx="0">
                  <c:v>2000.0</c:v>
                </c:pt>
                <c:pt idx="1">
                  <c:v>2013.0</c:v>
                </c:pt>
              </c:numCache>
            </c:numRef>
          </c:cat>
          <c:val>
            <c:numRef>
              <c:f>Sheet1!$B$2:$C$2</c:f>
              <c:numCache>
                <c:formatCode>#,##0</c:formatCode>
                <c:ptCount val="2"/>
                <c:pt idx="0">
                  <c:v>71.0</c:v>
                </c:pt>
                <c:pt idx="1">
                  <c:v>139.0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6787704"/>
        <c:axId val="-2086782040"/>
      </c:lineChart>
      <c:catAx>
        <c:axId val="-2086787704"/>
        <c:scaling>
          <c:orientation val="minMax"/>
        </c:scaling>
        <c:delete val="0"/>
        <c:axPos val="b"/>
        <c:numFmt formatCode="@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782040"/>
        <c:crosses val="autoZero"/>
        <c:auto val="1"/>
        <c:lblAlgn val="ctr"/>
        <c:lblOffset val="100"/>
        <c:noMultiLvlLbl val="0"/>
      </c:catAx>
      <c:valAx>
        <c:axId val="-2086782040"/>
        <c:scaling>
          <c:orientation val="minMax"/>
          <c:max val="140.0"/>
          <c:min val="20.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787704"/>
        <c:crosses val="autoZero"/>
        <c:crossBetween val="midCat"/>
        <c:majorUnit val="4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0.3511</cdr:x>
      <cdr:y>0.19083</cdr:y>
    </cdr:from>
    <cdr:to>
      <cdr:x>0.81434</cdr:x>
      <cdr:y>0.33486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454819" y="255560"/>
          <a:ext cx="600075" cy="192881"/>
        </a:xfrm>
        <a:custGeom xmlns:a="http://schemas.openxmlformats.org/drawingml/2006/main">
          <a:avLst/>
          <a:gdLst>
            <a:gd name="connsiteX0" fmla="*/ 0 w 600075"/>
            <a:gd name="connsiteY0" fmla="*/ 192881 h 192881"/>
            <a:gd name="connsiteX1" fmla="*/ 211931 w 600075"/>
            <a:gd name="connsiteY1" fmla="*/ 154781 h 192881"/>
            <a:gd name="connsiteX2" fmla="*/ 361950 w 600075"/>
            <a:gd name="connsiteY2" fmla="*/ 88106 h 192881"/>
            <a:gd name="connsiteX3" fmla="*/ 419100 w 600075"/>
            <a:gd name="connsiteY3" fmla="*/ 90487 h 192881"/>
            <a:gd name="connsiteX4" fmla="*/ 600075 w 600075"/>
            <a:gd name="connsiteY4" fmla="*/ 0 h 1928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600075" h="192881">
              <a:moveTo>
                <a:pt x="0" y="192881"/>
              </a:moveTo>
              <a:lnTo>
                <a:pt x="211931" y="154781"/>
              </a:lnTo>
              <a:lnTo>
                <a:pt x="361950" y="88106"/>
              </a:lnTo>
              <a:lnTo>
                <a:pt x="419100" y="90487"/>
              </a:lnTo>
              <a:lnTo>
                <a:pt x="600075" y="0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00A8C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0.35662</cdr:x>
      <cdr:y>0.33664</cdr:y>
    </cdr:from>
    <cdr:to>
      <cdr:x>0.81066</cdr:x>
      <cdr:y>0.41487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461963" y="450822"/>
          <a:ext cx="588168" cy="104775"/>
        </a:xfrm>
        <a:custGeom xmlns:a="http://schemas.openxmlformats.org/drawingml/2006/main">
          <a:avLst/>
          <a:gdLst>
            <a:gd name="connsiteX0" fmla="*/ 0 w 588168"/>
            <a:gd name="connsiteY0" fmla="*/ 9525 h 104775"/>
            <a:gd name="connsiteX1" fmla="*/ 133350 w 588168"/>
            <a:gd name="connsiteY1" fmla="*/ 0 h 104775"/>
            <a:gd name="connsiteX2" fmla="*/ 228600 w 588168"/>
            <a:gd name="connsiteY2" fmla="*/ 47625 h 104775"/>
            <a:gd name="connsiteX3" fmla="*/ 347662 w 588168"/>
            <a:gd name="connsiteY3" fmla="*/ 76200 h 104775"/>
            <a:gd name="connsiteX4" fmla="*/ 469106 w 588168"/>
            <a:gd name="connsiteY4" fmla="*/ 83344 h 104775"/>
            <a:gd name="connsiteX5" fmla="*/ 528637 w 588168"/>
            <a:gd name="connsiteY5" fmla="*/ 104775 h 104775"/>
            <a:gd name="connsiteX6" fmla="*/ 588168 w 588168"/>
            <a:gd name="connsiteY6" fmla="*/ 104775 h 1047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588168" h="104775">
              <a:moveTo>
                <a:pt x="0" y="9525"/>
              </a:moveTo>
              <a:lnTo>
                <a:pt x="133350" y="0"/>
              </a:lnTo>
              <a:lnTo>
                <a:pt x="228600" y="47625"/>
              </a:lnTo>
              <a:lnTo>
                <a:pt x="347662" y="76200"/>
              </a:lnTo>
              <a:lnTo>
                <a:pt x="469106" y="83344"/>
              </a:lnTo>
              <a:lnTo>
                <a:pt x="528637" y="104775"/>
              </a:lnTo>
              <a:lnTo>
                <a:pt x="588168" y="104775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F5802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0.36765</cdr:x>
      <cdr:y>0.27618</cdr:y>
    </cdr:from>
    <cdr:to>
      <cdr:x>0.8511</cdr:x>
      <cdr:y>0.50022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476250" y="369860"/>
          <a:ext cx="626269" cy="300037"/>
        </a:xfrm>
        <a:custGeom xmlns:a="http://schemas.openxmlformats.org/drawingml/2006/main">
          <a:avLst/>
          <a:gdLst>
            <a:gd name="connsiteX0" fmla="*/ 0 w 626269"/>
            <a:gd name="connsiteY0" fmla="*/ 300037 h 300037"/>
            <a:gd name="connsiteX1" fmla="*/ 185738 w 626269"/>
            <a:gd name="connsiteY1" fmla="*/ 216694 h 300037"/>
            <a:gd name="connsiteX2" fmla="*/ 350044 w 626269"/>
            <a:gd name="connsiteY2" fmla="*/ 142875 h 300037"/>
            <a:gd name="connsiteX3" fmla="*/ 390525 w 626269"/>
            <a:gd name="connsiteY3" fmla="*/ 92869 h 300037"/>
            <a:gd name="connsiteX4" fmla="*/ 447675 w 626269"/>
            <a:gd name="connsiteY4" fmla="*/ 100012 h 300037"/>
            <a:gd name="connsiteX5" fmla="*/ 557213 w 626269"/>
            <a:gd name="connsiteY5" fmla="*/ 0 h 300037"/>
            <a:gd name="connsiteX6" fmla="*/ 626269 w 626269"/>
            <a:gd name="connsiteY6" fmla="*/ 0 h 30003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626269" h="300037">
              <a:moveTo>
                <a:pt x="0" y="300037"/>
              </a:moveTo>
              <a:lnTo>
                <a:pt x="185738" y="216694"/>
              </a:lnTo>
              <a:lnTo>
                <a:pt x="350044" y="142875"/>
              </a:lnTo>
              <a:lnTo>
                <a:pt x="390525" y="92869"/>
              </a:lnTo>
              <a:lnTo>
                <a:pt x="447675" y="100012"/>
              </a:lnTo>
              <a:lnTo>
                <a:pt x="557213" y="0"/>
              </a:lnTo>
              <a:lnTo>
                <a:pt x="626269" y="0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00A8C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0.35294</cdr:x>
      <cdr:y>0.49667</cdr:y>
    </cdr:from>
    <cdr:to>
      <cdr:x>0.84007</cdr:x>
      <cdr:y>0.77761</cdr:y>
    </cdr:to>
    <cdr:sp macro="" textlink="">
      <cdr:nvSpPr>
        <cdr:cNvPr id="5" name="Freeform 4"/>
        <cdr:cNvSpPr/>
      </cdr:nvSpPr>
      <cdr:spPr>
        <a:xfrm xmlns:a="http://schemas.openxmlformats.org/drawingml/2006/main">
          <a:off x="457200" y="665135"/>
          <a:ext cx="631031" cy="376237"/>
        </a:xfrm>
        <a:custGeom xmlns:a="http://schemas.openxmlformats.org/drawingml/2006/main">
          <a:avLst/>
          <a:gdLst>
            <a:gd name="connsiteX0" fmla="*/ 0 w 631031"/>
            <a:gd name="connsiteY0" fmla="*/ 0 h 376237"/>
            <a:gd name="connsiteX1" fmla="*/ 135731 w 631031"/>
            <a:gd name="connsiteY1" fmla="*/ 52387 h 376237"/>
            <a:gd name="connsiteX2" fmla="*/ 190500 w 631031"/>
            <a:gd name="connsiteY2" fmla="*/ 52387 h 376237"/>
            <a:gd name="connsiteX3" fmla="*/ 240506 w 631031"/>
            <a:gd name="connsiteY3" fmla="*/ 90487 h 376237"/>
            <a:gd name="connsiteX4" fmla="*/ 295275 w 631031"/>
            <a:gd name="connsiteY4" fmla="*/ 90487 h 376237"/>
            <a:gd name="connsiteX5" fmla="*/ 431006 w 631031"/>
            <a:gd name="connsiteY5" fmla="*/ 235744 h 376237"/>
            <a:gd name="connsiteX6" fmla="*/ 631031 w 631031"/>
            <a:gd name="connsiteY6" fmla="*/ 376237 h 37623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631031" h="376237">
              <a:moveTo>
                <a:pt x="0" y="0"/>
              </a:moveTo>
              <a:lnTo>
                <a:pt x="135731" y="52387"/>
              </a:lnTo>
              <a:lnTo>
                <a:pt x="190500" y="52387"/>
              </a:lnTo>
              <a:lnTo>
                <a:pt x="240506" y="90487"/>
              </a:lnTo>
              <a:lnTo>
                <a:pt x="295275" y="90487"/>
              </a:lnTo>
              <a:lnTo>
                <a:pt x="431006" y="235744"/>
              </a:lnTo>
              <a:lnTo>
                <a:pt x="631031" y="376237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F5802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0.38051</cdr:x>
      <cdr:y>0.19972</cdr:y>
    </cdr:from>
    <cdr:to>
      <cdr:x>0.82353</cdr:x>
      <cdr:y>0.502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492919" y="267466"/>
          <a:ext cx="573881" cy="404813"/>
        </a:xfrm>
        <a:custGeom xmlns:a="http://schemas.openxmlformats.org/drawingml/2006/main">
          <a:avLst/>
          <a:gdLst>
            <a:gd name="connsiteX0" fmla="*/ 0 w 573881"/>
            <a:gd name="connsiteY0" fmla="*/ 404813 h 404813"/>
            <a:gd name="connsiteX1" fmla="*/ 92869 w 573881"/>
            <a:gd name="connsiteY1" fmla="*/ 335756 h 404813"/>
            <a:gd name="connsiteX2" fmla="*/ 230981 w 573881"/>
            <a:gd name="connsiteY2" fmla="*/ 242888 h 404813"/>
            <a:gd name="connsiteX3" fmla="*/ 302419 w 573881"/>
            <a:gd name="connsiteY3" fmla="*/ 209550 h 404813"/>
            <a:gd name="connsiteX4" fmla="*/ 357187 w 573881"/>
            <a:gd name="connsiteY4" fmla="*/ 135731 h 404813"/>
            <a:gd name="connsiteX5" fmla="*/ 442912 w 573881"/>
            <a:gd name="connsiteY5" fmla="*/ 123825 h 404813"/>
            <a:gd name="connsiteX6" fmla="*/ 521494 w 573881"/>
            <a:gd name="connsiteY6" fmla="*/ 42863 h 404813"/>
            <a:gd name="connsiteX7" fmla="*/ 573881 w 573881"/>
            <a:gd name="connsiteY7" fmla="*/ 0 h 40481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573881" h="404813">
              <a:moveTo>
                <a:pt x="0" y="404813"/>
              </a:moveTo>
              <a:lnTo>
                <a:pt x="92869" y="335756"/>
              </a:lnTo>
              <a:lnTo>
                <a:pt x="230981" y="242888"/>
              </a:lnTo>
              <a:lnTo>
                <a:pt x="302419" y="209550"/>
              </a:lnTo>
              <a:lnTo>
                <a:pt x="357187" y="135731"/>
              </a:lnTo>
              <a:lnTo>
                <a:pt x="442912" y="123825"/>
              </a:lnTo>
              <a:lnTo>
                <a:pt x="521494" y="42863"/>
              </a:lnTo>
              <a:lnTo>
                <a:pt x="573881" y="0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00A8C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0.38235</cdr:x>
      <cdr:y>0.48422</cdr:y>
    </cdr:from>
    <cdr:to>
      <cdr:x>0.83456</cdr:x>
      <cdr:y>0.77228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495300" y="648466"/>
          <a:ext cx="585788" cy="385763"/>
        </a:xfrm>
        <a:custGeom xmlns:a="http://schemas.openxmlformats.org/drawingml/2006/main">
          <a:avLst/>
          <a:gdLst>
            <a:gd name="connsiteX0" fmla="*/ 0 w 585788"/>
            <a:gd name="connsiteY0" fmla="*/ 30956 h 385763"/>
            <a:gd name="connsiteX1" fmla="*/ 54769 w 585788"/>
            <a:gd name="connsiteY1" fmla="*/ 0 h 385763"/>
            <a:gd name="connsiteX2" fmla="*/ 95250 w 585788"/>
            <a:gd name="connsiteY2" fmla="*/ 11906 h 385763"/>
            <a:gd name="connsiteX3" fmla="*/ 116681 w 585788"/>
            <a:gd name="connsiteY3" fmla="*/ 64294 h 385763"/>
            <a:gd name="connsiteX4" fmla="*/ 185738 w 585788"/>
            <a:gd name="connsiteY4" fmla="*/ 85725 h 385763"/>
            <a:gd name="connsiteX5" fmla="*/ 209550 w 585788"/>
            <a:gd name="connsiteY5" fmla="*/ 138113 h 385763"/>
            <a:gd name="connsiteX6" fmla="*/ 350044 w 585788"/>
            <a:gd name="connsiteY6" fmla="*/ 283369 h 385763"/>
            <a:gd name="connsiteX7" fmla="*/ 440531 w 585788"/>
            <a:gd name="connsiteY7" fmla="*/ 326231 h 385763"/>
            <a:gd name="connsiteX8" fmla="*/ 519113 w 585788"/>
            <a:gd name="connsiteY8" fmla="*/ 383381 h 385763"/>
            <a:gd name="connsiteX9" fmla="*/ 585788 w 585788"/>
            <a:gd name="connsiteY9" fmla="*/ 385763 h 38576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</a:cxnLst>
          <a:rect l="l" t="t" r="r" b="b"/>
          <a:pathLst>
            <a:path w="585788" h="385763">
              <a:moveTo>
                <a:pt x="0" y="30956"/>
              </a:moveTo>
              <a:lnTo>
                <a:pt x="54769" y="0"/>
              </a:lnTo>
              <a:lnTo>
                <a:pt x="95250" y="11906"/>
              </a:lnTo>
              <a:lnTo>
                <a:pt x="116681" y="64294"/>
              </a:lnTo>
              <a:lnTo>
                <a:pt x="185738" y="85725"/>
              </a:lnTo>
              <a:lnTo>
                <a:pt x="209550" y="138113"/>
              </a:lnTo>
              <a:lnTo>
                <a:pt x="350044" y="283369"/>
              </a:lnTo>
              <a:lnTo>
                <a:pt x="440531" y="326231"/>
              </a:lnTo>
              <a:lnTo>
                <a:pt x="519113" y="383381"/>
              </a:lnTo>
              <a:lnTo>
                <a:pt x="585788" y="385763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F5802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0.35294</cdr:x>
      <cdr:y>0.13571</cdr:y>
    </cdr:from>
    <cdr:to>
      <cdr:x>0.78309</cdr:x>
      <cdr:y>0.45755</cdr:y>
    </cdr:to>
    <cdr:sp macro="" textlink="">
      <cdr:nvSpPr>
        <cdr:cNvPr id="6" name="Freeform 5"/>
        <cdr:cNvSpPr/>
      </cdr:nvSpPr>
      <cdr:spPr>
        <a:xfrm xmlns:a="http://schemas.openxmlformats.org/drawingml/2006/main">
          <a:off x="457200" y="181741"/>
          <a:ext cx="557213" cy="431006"/>
        </a:xfrm>
        <a:custGeom xmlns:a="http://schemas.openxmlformats.org/drawingml/2006/main">
          <a:avLst/>
          <a:gdLst>
            <a:gd name="connsiteX0" fmla="*/ 0 w 557213"/>
            <a:gd name="connsiteY0" fmla="*/ 431006 h 431006"/>
            <a:gd name="connsiteX1" fmla="*/ 178594 w 557213"/>
            <a:gd name="connsiteY1" fmla="*/ 304800 h 431006"/>
            <a:gd name="connsiteX2" fmla="*/ 319088 w 557213"/>
            <a:gd name="connsiteY2" fmla="*/ 169069 h 431006"/>
            <a:gd name="connsiteX3" fmla="*/ 376238 w 557213"/>
            <a:gd name="connsiteY3" fmla="*/ 100013 h 431006"/>
            <a:gd name="connsiteX4" fmla="*/ 438150 w 557213"/>
            <a:gd name="connsiteY4" fmla="*/ 100013 h 431006"/>
            <a:gd name="connsiteX5" fmla="*/ 557213 w 557213"/>
            <a:gd name="connsiteY5" fmla="*/ 0 h 43100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557213" h="431006">
              <a:moveTo>
                <a:pt x="0" y="431006"/>
              </a:moveTo>
              <a:lnTo>
                <a:pt x="178594" y="304800"/>
              </a:lnTo>
              <a:lnTo>
                <a:pt x="319088" y="169069"/>
              </a:lnTo>
              <a:lnTo>
                <a:pt x="376238" y="100013"/>
              </a:lnTo>
              <a:lnTo>
                <a:pt x="438150" y="100013"/>
              </a:lnTo>
              <a:lnTo>
                <a:pt x="557213" y="0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00A8C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0.36949</cdr:x>
      <cdr:y>0.45755</cdr:y>
    </cdr:from>
    <cdr:to>
      <cdr:x>0.78309</cdr:x>
      <cdr:y>0.73494</cdr:y>
    </cdr:to>
    <cdr:sp macro="" textlink="">
      <cdr:nvSpPr>
        <cdr:cNvPr id="8" name="Freeform 7"/>
        <cdr:cNvSpPr/>
      </cdr:nvSpPr>
      <cdr:spPr>
        <a:xfrm xmlns:a="http://schemas.openxmlformats.org/drawingml/2006/main">
          <a:off x="478631" y="612747"/>
          <a:ext cx="535782" cy="371475"/>
        </a:xfrm>
        <a:custGeom xmlns:a="http://schemas.openxmlformats.org/drawingml/2006/main">
          <a:avLst/>
          <a:gdLst>
            <a:gd name="connsiteX0" fmla="*/ 0 w 535782"/>
            <a:gd name="connsiteY0" fmla="*/ 0 h 371475"/>
            <a:gd name="connsiteX1" fmla="*/ 52388 w 535782"/>
            <a:gd name="connsiteY1" fmla="*/ 23813 h 371475"/>
            <a:gd name="connsiteX2" fmla="*/ 128588 w 535782"/>
            <a:gd name="connsiteY2" fmla="*/ 7144 h 371475"/>
            <a:gd name="connsiteX3" fmla="*/ 257175 w 535782"/>
            <a:gd name="connsiteY3" fmla="*/ 78582 h 371475"/>
            <a:gd name="connsiteX4" fmla="*/ 485775 w 535782"/>
            <a:gd name="connsiteY4" fmla="*/ 371475 h 371475"/>
            <a:gd name="connsiteX5" fmla="*/ 535782 w 535782"/>
            <a:gd name="connsiteY5" fmla="*/ 283369 h 3714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535782" h="371475">
              <a:moveTo>
                <a:pt x="0" y="0"/>
              </a:moveTo>
              <a:lnTo>
                <a:pt x="52388" y="23813"/>
              </a:lnTo>
              <a:lnTo>
                <a:pt x="128588" y="7144"/>
              </a:lnTo>
              <a:lnTo>
                <a:pt x="257175" y="78582"/>
              </a:lnTo>
              <a:lnTo>
                <a:pt x="485775" y="371475"/>
              </a:lnTo>
              <a:lnTo>
                <a:pt x="535782" y="283369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F5802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0.3511</cdr:x>
      <cdr:y>0.13623</cdr:y>
    </cdr:from>
    <cdr:to>
      <cdr:x>0.72794</cdr:x>
      <cdr:y>0.5043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454819" y="182433"/>
          <a:ext cx="488156" cy="492919"/>
        </a:xfrm>
        <a:custGeom xmlns:a="http://schemas.openxmlformats.org/drawingml/2006/main">
          <a:avLst/>
          <a:gdLst>
            <a:gd name="connsiteX0" fmla="*/ 0 w 488156"/>
            <a:gd name="connsiteY0" fmla="*/ 492919 h 492919"/>
            <a:gd name="connsiteX1" fmla="*/ 45244 w 488156"/>
            <a:gd name="connsiteY1" fmla="*/ 452437 h 492919"/>
            <a:gd name="connsiteX2" fmla="*/ 321469 w 488156"/>
            <a:gd name="connsiteY2" fmla="*/ 180975 h 492919"/>
            <a:gd name="connsiteX3" fmla="*/ 354806 w 488156"/>
            <a:gd name="connsiteY3" fmla="*/ 111919 h 492919"/>
            <a:gd name="connsiteX4" fmla="*/ 421481 w 488156"/>
            <a:gd name="connsiteY4" fmla="*/ 100012 h 492919"/>
            <a:gd name="connsiteX5" fmla="*/ 488156 w 488156"/>
            <a:gd name="connsiteY5" fmla="*/ 0 h 49291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488156" h="492919">
              <a:moveTo>
                <a:pt x="0" y="492919"/>
              </a:moveTo>
              <a:lnTo>
                <a:pt x="45244" y="452437"/>
              </a:lnTo>
              <a:lnTo>
                <a:pt x="321469" y="180975"/>
              </a:lnTo>
              <a:lnTo>
                <a:pt x="354806" y="111919"/>
              </a:lnTo>
              <a:lnTo>
                <a:pt x="421481" y="100012"/>
              </a:lnTo>
              <a:lnTo>
                <a:pt x="488156" y="0"/>
              </a:lnTo>
            </a:path>
          </a:pathLst>
        </a:custGeom>
        <a:solidFill xmlns:a="http://schemas.openxmlformats.org/drawingml/2006/main">
          <a:srgbClr val="006672"/>
        </a:solidFill>
        <a:ln xmlns:a="http://schemas.openxmlformats.org/drawingml/2006/main" w="19050">
          <a:solidFill>
            <a:srgbClr val="00A8C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0.35478</cdr:x>
      <cdr:y>0.4474</cdr:y>
    </cdr:from>
    <cdr:to>
      <cdr:x>0.77941</cdr:x>
      <cdr:y>0.69633</cdr:y>
    </cdr:to>
    <cdr:sp macro="" textlink="">
      <cdr:nvSpPr>
        <cdr:cNvPr id="5" name="Freeform 4"/>
        <cdr:cNvSpPr/>
      </cdr:nvSpPr>
      <cdr:spPr>
        <a:xfrm xmlns:a="http://schemas.openxmlformats.org/drawingml/2006/main">
          <a:off x="459581" y="599152"/>
          <a:ext cx="550069" cy="333375"/>
        </a:xfrm>
        <a:custGeom xmlns:a="http://schemas.openxmlformats.org/drawingml/2006/main">
          <a:avLst/>
          <a:gdLst>
            <a:gd name="connsiteX0" fmla="*/ 0 w 550069"/>
            <a:gd name="connsiteY0" fmla="*/ 85725 h 333375"/>
            <a:gd name="connsiteX1" fmla="*/ 104775 w 550069"/>
            <a:gd name="connsiteY1" fmla="*/ 61912 h 333375"/>
            <a:gd name="connsiteX2" fmla="*/ 133350 w 550069"/>
            <a:gd name="connsiteY2" fmla="*/ 26193 h 333375"/>
            <a:gd name="connsiteX3" fmla="*/ 216694 w 550069"/>
            <a:gd name="connsiteY3" fmla="*/ 28575 h 333375"/>
            <a:gd name="connsiteX4" fmla="*/ 419100 w 550069"/>
            <a:gd name="connsiteY4" fmla="*/ 0 h 333375"/>
            <a:gd name="connsiteX5" fmla="*/ 550069 w 550069"/>
            <a:gd name="connsiteY5" fmla="*/ 333375 h 3333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550069" h="333375">
              <a:moveTo>
                <a:pt x="0" y="85725"/>
              </a:moveTo>
              <a:lnTo>
                <a:pt x="104775" y="61912"/>
              </a:lnTo>
              <a:lnTo>
                <a:pt x="133350" y="26193"/>
              </a:lnTo>
              <a:lnTo>
                <a:pt x="216694" y="28575"/>
              </a:lnTo>
              <a:lnTo>
                <a:pt x="419100" y="0"/>
              </a:lnTo>
              <a:lnTo>
                <a:pt x="550069" y="333375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F5802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0.37492</cdr:x>
      <cdr:y>0.31925</cdr:y>
    </cdr:from>
    <cdr:to>
      <cdr:x>0.81609</cdr:x>
      <cdr:y>0.51129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485666" y="427536"/>
          <a:ext cx="571500" cy="257175"/>
        </a:xfrm>
        <a:custGeom xmlns:a="http://schemas.openxmlformats.org/drawingml/2006/main">
          <a:avLst/>
          <a:gdLst>
            <a:gd name="connsiteX0" fmla="*/ 0 w 571500"/>
            <a:gd name="connsiteY0" fmla="*/ 257175 h 257175"/>
            <a:gd name="connsiteX1" fmla="*/ 111919 w 571500"/>
            <a:gd name="connsiteY1" fmla="*/ 202406 h 257175"/>
            <a:gd name="connsiteX2" fmla="*/ 388144 w 571500"/>
            <a:gd name="connsiteY2" fmla="*/ 97631 h 257175"/>
            <a:gd name="connsiteX3" fmla="*/ 469106 w 571500"/>
            <a:gd name="connsiteY3" fmla="*/ 26194 h 257175"/>
            <a:gd name="connsiteX4" fmla="*/ 533400 w 571500"/>
            <a:gd name="connsiteY4" fmla="*/ 28575 h 257175"/>
            <a:gd name="connsiteX5" fmla="*/ 571500 w 571500"/>
            <a:gd name="connsiteY5" fmla="*/ 0 h 2571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571500" h="257175">
              <a:moveTo>
                <a:pt x="0" y="257175"/>
              </a:moveTo>
              <a:lnTo>
                <a:pt x="111919" y="202406"/>
              </a:lnTo>
              <a:lnTo>
                <a:pt x="388144" y="97631"/>
              </a:lnTo>
              <a:lnTo>
                <a:pt x="469106" y="26194"/>
              </a:lnTo>
              <a:lnTo>
                <a:pt x="533400" y="28575"/>
              </a:lnTo>
              <a:lnTo>
                <a:pt x="571500" y="0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00A8C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0.38227</cdr:x>
      <cdr:y>0.44905</cdr:y>
    </cdr:from>
    <cdr:to>
      <cdr:x>0.82345</cdr:x>
      <cdr:y>0.51129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495191" y="601367"/>
          <a:ext cx="571500" cy="83344"/>
        </a:xfrm>
        <a:custGeom xmlns:a="http://schemas.openxmlformats.org/drawingml/2006/main">
          <a:avLst/>
          <a:gdLst>
            <a:gd name="connsiteX0" fmla="*/ 0 w 571500"/>
            <a:gd name="connsiteY0" fmla="*/ 83344 h 83344"/>
            <a:gd name="connsiteX1" fmla="*/ 50006 w 571500"/>
            <a:gd name="connsiteY1" fmla="*/ 28575 h 83344"/>
            <a:gd name="connsiteX2" fmla="*/ 111919 w 571500"/>
            <a:gd name="connsiteY2" fmla="*/ 0 h 83344"/>
            <a:gd name="connsiteX3" fmla="*/ 166688 w 571500"/>
            <a:gd name="connsiteY3" fmla="*/ 40481 h 83344"/>
            <a:gd name="connsiteX4" fmla="*/ 223838 w 571500"/>
            <a:gd name="connsiteY4" fmla="*/ 40481 h 83344"/>
            <a:gd name="connsiteX5" fmla="*/ 359569 w 571500"/>
            <a:gd name="connsiteY5" fmla="*/ 59531 h 83344"/>
            <a:gd name="connsiteX6" fmla="*/ 466725 w 571500"/>
            <a:gd name="connsiteY6" fmla="*/ 42863 h 83344"/>
            <a:gd name="connsiteX7" fmla="*/ 509588 w 571500"/>
            <a:gd name="connsiteY7" fmla="*/ 80963 h 83344"/>
            <a:gd name="connsiteX8" fmla="*/ 571500 w 571500"/>
            <a:gd name="connsiteY8" fmla="*/ 76200 h 8334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571500" h="83344">
              <a:moveTo>
                <a:pt x="0" y="83344"/>
              </a:moveTo>
              <a:lnTo>
                <a:pt x="50006" y="28575"/>
              </a:lnTo>
              <a:lnTo>
                <a:pt x="111919" y="0"/>
              </a:lnTo>
              <a:lnTo>
                <a:pt x="166688" y="40481"/>
              </a:lnTo>
              <a:lnTo>
                <a:pt x="223838" y="40481"/>
              </a:lnTo>
              <a:lnTo>
                <a:pt x="359569" y="59531"/>
              </a:lnTo>
              <a:lnTo>
                <a:pt x="466725" y="42863"/>
              </a:lnTo>
              <a:lnTo>
                <a:pt x="509588" y="80963"/>
              </a:lnTo>
              <a:lnTo>
                <a:pt x="571500" y="76200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F5802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0.36389</cdr:x>
      <cdr:y>0.21777</cdr:y>
    </cdr:from>
    <cdr:to>
      <cdr:x>0.83631</cdr:x>
      <cdr:y>0.51472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471379" y="291639"/>
          <a:ext cx="611981" cy="397669"/>
        </a:xfrm>
        <a:custGeom xmlns:a="http://schemas.openxmlformats.org/drawingml/2006/main">
          <a:avLst/>
          <a:gdLst>
            <a:gd name="connsiteX0" fmla="*/ 0 w 611981"/>
            <a:gd name="connsiteY0" fmla="*/ 397669 h 397669"/>
            <a:gd name="connsiteX1" fmla="*/ 223837 w 611981"/>
            <a:gd name="connsiteY1" fmla="*/ 288131 h 397669"/>
            <a:gd name="connsiteX2" fmla="*/ 240506 w 611981"/>
            <a:gd name="connsiteY2" fmla="*/ 245269 h 397669"/>
            <a:gd name="connsiteX3" fmla="*/ 330993 w 611981"/>
            <a:gd name="connsiteY3" fmla="*/ 219075 h 397669"/>
            <a:gd name="connsiteX4" fmla="*/ 373856 w 611981"/>
            <a:gd name="connsiteY4" fmla="*/ 147637 h 397669"/>
            <a:gd name="connsiteX5" fmla="*/ 423862 w 611981"/>
            <a:gd name="connsiteY5" fmla="*/ 154781 h 397669"/>
            <a:gd name="connsiteX6" fmla="*/ 550068 w 611981"/>
            <a:gd name="connsiteY6" fmla="*/ 19050 h 397669"/>
            <a:gd name="connsiteX7" fmla="*/ 611981 w 611981"/>
            <a:gd name="connsiteY7" fmla="*/ 0 h 39766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611981" h="397669">
              <a:moveTo>
                <a:pt x="0" y="397669"/>
              </a:moveTo>
              <a:lnTo>
                <a:pt x="223837" y="288131"/>
              </a:lnTo>
              <a:lnTo>
                <a:pt x="240506" y="245269"/>
              </a:lnTo>
              <a:lnTo>
                <a:pt x="330993" y="219075"/>
              </a:lnTo>
              <a:lnTo>
                <a:pt x="373856" y="147637"/>
              </a:lnTo>
              <a:lnTo>
                <a:pt x="423862" y="154781"/>
              </a:lnTo>
              <a:lnTo>
                <a:pt x="550068" y="19050"/>
              </a:lnTo>
              <a:lnTo>
                <a:pt x="611981" y="0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00A8C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0.36572</cdr:x>
      <cdr:y>0.52005</cdr:y>
    </cdr:from>
    <cdr:to>
      <cdr:x>0.82712</cdr:x>
      <cdr:y>0.66052</cdr:y>
    </cdr:to>
    <cdr:sp macro="" textlink="">
      <cdr:nvSpPr>
        <cdr:cNvPr id="5" name="Freeform 4"/>
        <cdr:cNvSpPr/>
      </cdr:nvSpPr>
      <cdr:spPr>
        <a:xfrm xmlns:a="http://schemas.openxmlformats.org/drawingml/2006/main">
          <a:off x="473760" y="696451"/>
          <a:ext cx="597694" cy="188119"/>
        </a:xfrm>
        <a:custGeom xmlns:a="http://schemas.openxmlformats.org/drawingml/2006/main">
          <a:avLst/>
          <a:gdLst>
            <a:gd name="connsiteX0" fmla="*/ 0 w 597694"/>
            <a:gd name="connsiteY0" fmla="*/ 0 h 188119"/>
            <a:gd name="connsiteX1" fmla="*/ 76200 w 597694"/>
            <a:gd name="connsiteY1" fmla="*/ 33338 h 188119"/>
            <a:gd name="connsiteX2" fmla="*/ 138112 w 597694"/>
            <a:gd name="connsiteY2" fmla="*/ 33338 h 188119"/>
            <a:gd name="connsiteX3" fmla="*/ 233362 w 597694"/>
            <a:gd name="connsiteY3" fmla="*/ 76200 h 188119"/>
            <a:gd name="connsiteX4" fmla="*/ 335756 w 597694"/>
            <a:gd name="connsiteY4" fmla="*/ 169069 h 188119"/>
            <a:gd name="connsiteX5" fmla="*/ 419100 w 597694"/>
            <a:gd name="connsiteY5" fmla="*/ 188119 h 188119"/>
            <a:gd name="connsiteX6" fmla="*/ 466725 w 597694"/>
            <a:gd name="connsiteY6" fmla="*/ 95250 h 188119"/>
            <a:gd name="connsiteX7" fmla="*/ 528637 w 597694"/>
            <a:gd name="connsiteY7" fmla="*/ 85725 h 188119"/>
            <a:gd name="connsiteX8" fmla="*/ 597694 w 597694"/>
            <a:gd name="connsiteY8" fmla="*/ 147638 h 18811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597694" h="188119">
              <a:moveTo>
                <a:pt x="0" y="0"/>
              </a:moveTo>
              <a:lnTo>
                <a:pt x="76200" y="33338"/>
              </a:lnTo>
              <a:lnTo>
                <a:pt x="138112" y="33338"/>
              </a:lnTo>
              <a:lnTo>
                <a:pt x="233362" y="76200"/>
              </a:lnTo>
              <a:lnTo>
                <a:pt x="335756" y="169069"/>
              </a:lnTo>
              <a:lnTo>
                <a:pt x="419100" y="188119"/>
              </a:lnTo>
              <a:lnTo>
                <a:pt x="466725" y="95250"/>
              </a:lnTo>
              <a:lnTo>
                <a:pt x="528637" y="85725"/>
              </a:lnTo>
              <a:lnTo>
                <a:pt x="597694" y="147638"/>
              </a:lnTo>
            </a:path>
          </a:pathLst>
        </a:custGeom>
        <a:noFill xmlns:a="http://schemas.openxmlformats.org/drawingml/2006/main"/>
        <a:ln xmlns:a="http://schemas.openxmlformats.org/drawingml/2006/main" w="12700">
          <a:solidFill>
            <a:srgbClr val="F5802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0.36756</cdr:x>
      <cdr:y>0.27289</cdr:y>
    </cdr:from>
    <cdr:to>
      <cdr:x>0.84734</cdr:x>
      <cdr:y>0.51116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476141" y="365458"/>
          <a:ext cx="621506" cy="319087"/>
        </a:xfrm>
        <a:custGeom xmlns:a="http://schemas.openxmlformats.org/drawingml/2006/main">
          <a:avLst/>
          <a:gdLst>
            <a:gd name="connsiteX0" fmla="*/ 0 w 621506"/>
            <a:gd name="connsiteY0" fmla="*/ 319087 h 319087"/>
            <a:gd name="connsiteX1" fmla="*/ 104775 w 621506"/>
            <a:gd name="connsiteY1" fmla="*/ 269081 h 319087"/>
            <a:gd name="connsiteX2" fmla="*/ 266700 w 621506"/>
            <a:gd name="connsiteY2" fmla="*/ 240506 h 319087"/>
            <a:gd name="connsiteX3" fmla="*/ 371475 w 621506"/>
            <a:gd name="connsiteY3" fmla="*/ 145256 h 319087"/>
            <a:gd name="connsiteX4" fmla="*/ 433387 w 621506"/>
            <a:gd name="connsiteY4" fmla="*/ 140493 h 319087"/>
            <a:gd name="connsiteX5" fmla="*/ 564356 w 621506"/>
            <a:gd name="connsiteY5" fmla="*/ 23812 h 319087"/>
            <a:gd name="connsiteX6" fmla="*/ 621506 w 621506"/>
            <a:gd name="connsiteY6" fmla="*/ 0 h 3190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621506" h="319087">
              <a:moveTo>
                <a:pt x="0" y="319087"/>
              </a:moveTo>
              <a:lnTo>
                <a:pt x="104775" y="269081"/>
              </a:lnTo>
              <a:lnTo>
                <a:pt x="266700" y="240506"/>
              </a:lnTo>
              <a:lnTo>
                <a:pt x="371475" y="145256"/>
              </a:lnTo>
              <a:lnTo>
                <a:pt x="433387" y="140493"/>
              </a:lnTo>
              <a:lnTo>
                <a:pt x="564356" y="23812"/>
              </a:lnTo>
              <a:lnTo>
                <a:pt x="621506" y="0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00A8C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0.36389</cdr:x>
      <cdr:y>0.50227</cdr:y>
    </cdr:from>
    <cdr:to>
      <cdr:x>0.84183</cdr:x>
      <cdr:y>0.71742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471378" y="672639"/>
          <a:ext cx="619125" cy="288131"/>
        </a:xfrm>
        <a:custGeom xmlns:a="http://schemas.openxmlformats.org/drawingml/2006/main">
          <a:avLst/>
          <a:gdLst>
            <a:gd name="connsiteX0" fmla="*/ 0 w 619125"/>
            <a:gd name="connsiteY0" fmla="*/ 16669 h 288131"/>
            <a:gd name="connsiteX1" fmla="*/ 119063 w 619125"/>
            <a:gd name="connsiteY1" fmla="*/ 0 h 288131"/>
            <a:gd name="connsiteX2" fmla="*/ 226219 w 619125"/>
            <a:gd name="connsiteY2" fmla="*/ 61912 h 288131"/>
            <a:gd name="connsiteX3" fmla="*/ 285750 w 619125"/>
            <a:gd name="connsiteY3" fmla="*/ 147637 h 288131"/>
            <a:gd name="connsiteX4" fmla="*/ 388144 w 619125"/>
            <a:gd name="connsiteY4" fmla="*/ 154781 h 288131"/>
            <a:gd name="connsiteX5" fmla="*/ 473869 w 619125"/>
            <a:gd name="connsiteY5" fmla="*/ 242887 h 288131"/>
            <a:gd name="connsiteX6" fmla="*/ 619125 w 619125"/>
            <a:gd name="connsiteY6" fmla="*/ 288131 h 28813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619125" h="288131">
              <a:moveTo>
                <a:pt x="0" y="16669"/>
              </a:moveTo>
              <a:lnTo>
                <a:pt x="119063" y="0"/>
              </a:lnTo>
              <a:lnTo>
                <a:pt x="226219" y="61912"/>
              </a:lnTo>
              <a:lnTo>
                <a:pt x="285750" y="147637"/>
              </a:lnTo>
              <a:lnTo>
                <a:pt x="388144" y="154781"/>
              </a:lnTo>
              <a:lnTo>
                <a:pt x="473869" y="242887"/>
              </a:lnTo>
              <a:lnTo>
                <a:pt x="619125" y="288131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F5802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0.35837</cdr:x>
      <cdr:y>0.32446</cdr:y>
    </cdr:from>
    <cdr:to>
      <cdr:x>0.84734</cdr:x>
      <cdr:y>0.50938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464234" y="434514"/>
          <a:ext cx="633413" cy="247650"/>
        </a:xfrm>
        <a:custGeom xmlns:a="http://schemas.openxmlformats.org/drawingml/2006/main">
          <a:avLst/>
          <a:gdLst>
            <a:gd name="connsiteX0" fmla="*/ 0 w 633413"/>
            <a:gd name="connsiteY0" fmla="*/ 247650 h 247650"/>
            <a:gd name="connsiteX1" fmla="*/ 145257 w 633413"/>
            <a:gd name="connsiteY1" fmla="*/ 159544 h 247650"/>
            <a:gd name="connsiteX2" fmla="*/ 276225 w 633413"/>
            <a:gd name="connsiteY2" fmla="*/ 150019 h 247650"/>
            <a:gd name="connsiteX3" fmla="*/ 383382 w 633413"/>
            <a:gd name="connsiteY3" fmla="*/ 59531 h 247650"/>
            <a:gd name="connsiteX4" fmla="*/ 445294 w 633413"/>
            <a:gd name="connsiteY4" fmla="*/ 64294 h 247650"/>
            <a:gd name="connsiteX5" fmla="*/ 540544 w 633413"/>
            <a:gd name="connsiteY5" fmla="*/ 0 h 247650"/>
            <a:gd name="connsiteX6" fmla="*/ 633413 w 633413"/>
            <a:gd name="connsiteY6" fmla="*/ 0 h 2476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633413" h="247650">
              <a:moveTo>
                <a:pt x="0" y="247650"/>
              </a:moveTo>
              <a:lnTo>
                <a:pt x="145257" y="159544"/>
              </a:lnTo>
              <a:lnTo>
                <a:pt x="276225" y="150019"/>
              </a:lnTo>
              <a:lnTo>
                <a:pt x="383382" y="59531"/>
              </a:lnTo>
              <a:lnTo>
                <a:pt x="445294" y="64294"/>
              </a:lnTo>
              <a:lnTo>
                <a:pt x="540544" y="0"/>
              </a:lnTo>
              <a:lnTo>
                <a:pt x="633413" y="0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00A8C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0.35653</cdr:x>
      <cdr:y>0.50227</cdr:y>
    </cdr:from>
    <cdr:to>
      <cdr:x>0.83815</cdr:x>
      <cdr:y>0.57517</cdr:y>
    </cdr:to>
    <cdr:sp macro="" textlink="">
      <cdr:nvSpPr>
        <cdr:cNvPr id="5" name="Freeform 4"/>
        <cdr:cNvSpPr/>
      </cdr:nvSpPr>
      <cdr:spPr>
        <a:xfrm xmlns:a="http://schemas.openxmlformats.org/drawingml/2006/main">
          <a:off x="461853" y="672639"/>
          <a:ext cx="623888" cy="97631"/>
        </a:xfrm>
        <a:custGeom xmlns:a="http://schemas.openxmlformats.org/drawingml/2006/main">
          <a:avLst/>
          <a:gdLst>
            <a:gd name="connsiteX0" fmla="*/ 0 w 623888"/>
            <a:gd name="connsiteY0" fmla="*/ 23812 h 97631"/>
            <a:gd name="connsiteX1" fmla="*/ 109538 w 623888"/>
            <a:gd name="connsiteY1" fmla="*/ 0 h 97631"/>
            <a:gd name="connsiteX2" fmla="*/ 147638 w 623888"/>
            <a:gd name="connsiteY2" fmla="*/ 38100 h 97631"/>
            <a:gd name="connsiteX3" fmla="*/ 207169 w 623888"/>
            <a:gd name="connsiteY3" fmla="*/ 21431 h 97631"/>
            <a:gd name="connsiteX4" fmla="*/ 242888 w 623888"/>
            <a:gd name="connsiteY4" fmla="*/ 57150 h 97631"/>
            <a:gd name="connsiteX5" fmla="*/ 345281 w 623888"/>
            <a:gd name="connsiteY5" fmla="*/ 35719 h 97631"/>
            <a:gd name="connsiteX6" fmla="*/ 416719 w 623888"/>
            <a:gd name="connsiteY6" fmla="*/ 69056 h 97631"/>
            <a:gd name="connsiteX7" fmla="*/ 507206 w 623888"/>
            <a:gd name="connsiteY7" fmla="*/ 45244 h 97631"/>
            <a:gd name="connsiteX8" fmla="*/ 623888 w 623888"/>
            <a:gd name="connsiteY8" fmla="*/ 97631 h 9763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623888" h="97631">
              <a:moveTo>
                <a:pt x="0" y="23812"/>
              </a:moveTo>
              <a:lnTo>
                <a:pt x="109538" y="0"/>
              </a:lnTo>
              <a:lnTo>
                <a:pt x="147638" y="38100"/>
              </a:lnTo>
              <a:lnTo>
                <a:pt x="207169" y="21431"/>
              </a:lnTo>
              <a:lnTo>
                <a:pt x="242888" y="57150"/>
              </a:lnTo>
              <a:lnTo>
                <a:pt x="345281" y="35719"/>
              </a:lnTo>
              <a:lnTo>
                <a:pt x="416719" y="69056"/>
              </a:lnTo>
              <a:lnTo>
                <a:pt x="507206" y="45244"/>
              </a:lnTo>
              <a:lnTo>
                <a:pt x="623888" y="97631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F5802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Lato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Lato Light"/>
                <a:ea typeface="+mn-ea"/>
                <a:cs typeface="+mn-cs"/>
              </a:defRPr>
            </a:lvl1pPr>
          </a:lstStyle>
          <a:p>
            <a:pPr>
              <a:defRPr/>
            </a:pPr>
            <a:fld id="{1808451A-7A9C-8D45-85AC-5FC8790CE249}" type="datetimeFigureOut">
              <a:rPr lang="en-US"/>
              <a:pPr>
                <a:defRPr/>
              </a:pPr>
              <a:t>12/04/16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Lato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Lato Light"/>
                <a:ea typeface="+mn-ea"/>
                <a:cs typeface="+mn-cs"/>
              </a:defRPr>
            </a:lvl1pPr>
          </a:lstStyle>
          <a:p>
            <a:pPr>
              <a:defRPr/>
            </a:pPr>
            <a:fld id="{FD330139-8533-9A44-A358-66F44A28F6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79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769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Lato Light"/>
        <a:ea typeface="ＭＳ Ｐゴシック" charset="0"/>
        <a:cs typeface="ＭＳ Ｐゴシック" charset="0"/>
      </a:defRPr>
    </a:lvl1pPr>
    <a:lvl2pPr marL="477690" algn="l" defTabSz="47769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Lato Light"/>
        <a:ea typeface="ＭＳ Ｐゴシック" charset="0"/>
        <a:cs typeface="+mn-cs"/>
      </a:defRPr>
    </a:lvl2pPr>
    <a:lvl3pPr marL="956212" algn="l" defTabSz="47769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Lato Light"/>
        <a:ea typeface="ＭＳ Ｐゴシック" charset="0"/>
        <a:cs typeface="+mn-cs"/>
      </a:defRPr>
    </a:lvl3pPr>
    <a:lvl4pPr marL="1434736" algn="l" defTabSz="47769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Lato Light"/>
        <a:ea typeface="ＭＳ Ｐゴシック" charset="0"/>
        <a:cs typeface="+mn-cs"/>
      </a:defRPr>
    </a:lvl4pPr>
    <a:lvl5pPr marL="1913256" algn="l" defTabSz="47769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Lato Light"/>
        <a:ea typeface="ＭＳ Ｐゴシック" charset="0"/>
        <a:cs typeface="+mn-cs"/>
      </a:defRPr>
    </a:lvl5pPr>
    <a:lvl6pPr marL="2392131" algn="l" defTabSz="4784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0556" algn="l" defTabSz="4784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8989" algn="l" defTabSz="4784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7407" algn="l" defTabSz="4784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ato Light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1827213" eaLnBrk="1" hangingPunct="1"/>
            <a:fld id="{CA3DE0E8-AC05-804B-B86B-58BC67E0AD0C}" type="slidenum">
              <a:rPr lang="en-US" sz="1200">
                <a:solidFill>
                  <a:prstClr val="black"/>
                </a:solidFill>
                <a:latin typeface="Lato Light" charset="0"/>
              </a:rPr>
              <a:pPr defTabSz="1827213" eaLnBrk="1" hangingPunct="1"/>
              <a:t>1</a:t>
            </a:fld>
            <a:endParaRPr lang="en-US" sz="1200">
              <a:solidFill>
                <a:prstClr val="black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7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ato Light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1827213" eaLnBrk="1" hangingPunct="1"/>
            <a:fld id="{7AA257A1-2D18-7843-AB5C-9EF75EB5B773}" type="slidenum">
              <a:rPr lang="en-US" sz="1200">
                <a:solidFill>
                  <a:prstClr val="black"/>
                </a:solidFill>
                <a:latin typeface="Lato Light" charset="0"/>
              </a:rPr>
              <a:pPr defTabSz="1827213" eaLnBrk="1" hangingPunct="1"/>
              <a:t>2</a:t>
            </a:fld>
            <a:endParaRPr lang="en-US" sz="1200">
              <a:solidFill>
                <a:prstClr val="black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6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6" Type="http://schemas.openxmlformats.org/officeDocument/2006/relationships/image" Target="../media/image10.png"/><Relationship Id="rId7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FPIA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20740"/>
          <a:stretch>
            <a:fillRect/>
          </a:stretch>
        </p:blipFill>
        <p:spPr bwMode="auto">
          <a:xfrm>
            <a:off x="449732" y="126233"/>
            <a:ext cx="383255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055791" y="4504266"/>
            <a:ext cx="3678061" cy="1022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anchor="ctr"/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88584" y="3293534"/>
            <a:ext cx="1137355" cy="1049867"/>
          </a:xfrm>
          <a:prstGeom prst="rect">
            <a:avLst/>
          </a:prstGeom>
          <a:solidFill>
            <a:srgbClr val="DF6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328143" y="3293534"/>
            <a:ext cx="1137355" cy="1049867"/>
          </a:xfrm>
          <a:prstGeom prst="rect">
            <a:avLst/>
          </a:prstGeom>
          <a:solidFill>
            <a:srgbClr val="DF6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66276" y="3293534"/>
            <a:ext cx="1137355" cy="1049867"/>
          </a:xfrm>
          <a:prstGeom prst="rect">
            <a:avLst/>
          </a:prstGeom>
          <a:solidFill>
            <a:srgbClr val="DF6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23108" y="4476775"/>
            <a:ext cx="1137355" cy="1049867"/>
          </a:xfrm>
          <a:prstGeom prst="rect">
            <a:avLst/>
          </a:prstGeom>
          <a:solidFill>
            <a:srgbClr val="006B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164716" y="4476775"/>
            <a:ext cx="1137355" cy="1049867"/>
          </a:xfrm>
          <a:prstGeom prst="rect">
            <a:avLst/>
          </a:prstGeom>
          <a:solidFill>
            <a:srgbClr val="006B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5" name="Picture 14" descr="Bloc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70" y="3289300"/>
            <a:ext cx="1141942" cy="1054100"/>
          </a:xfrm>
          <a:prstGeom prst="rect">
            <a:avLst/>
          </a:prstGeom>
        </p:spPr>
      </p:pic>
      <p:pic>
        <p:nvPicPr>
          <p:cNvPr id="16" name="Picture 15" descr="Bloc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83" y="4476775"/>
            <a:ext cx="1137355" cy="1049867"/>
          </a:xfrm>
          <a:prstGeom prst="rect">
            <a:avLst/>
          </a:prstGeom>
        </p:spPr>
      </p:pic>
      <p:pic>
        <p:nvPicPr>
          <p:cNvPr id="17" name="Picture 16" descr="Bloc3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68" y="4476774"/>
            <a:ext cx="1137355" cy="1049867"/>
          </a:xfrm>
          <a:prstGeom prst="rect">
            <a:avLst/>
          </a:prstGeom>
        </p:spPr>
      </p:pic>
      <p:pic>
        <p:nvPicPr>
          <p:cNvPr id="18" name="Picture 17" descr="Bloc4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8" y="3289303"/>
            <a:ext cx="1137355" cy="1049867"/>
          </a:xfrm>
          <a:prstGeom prst="rect">
            <a:avLst/>
          </a:prstGeom>
        </p:spPr>
      </p:pic>
      <p:pic>
        <p:nvPicPr>
          <p:cNvPr id="19" name="Picture 18" descr="Bloc7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85" y="3293535"/>
            <a:ext cx="1132769" cy="1045633"/>
          </a:xfrm>
          <a:prstGeom prst="rect">
            <a:avLst/>
          </a:prstGeom>
        </p:spPr>
      </p:pic>
      <p:pic>
        <p:nvPicPr>
          <p:cNvPr id="20" name="Picture 19" descr="Bloc8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16" y="3291418"/>
            <a:ext cx="1137355" cy="1049867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433965" y="2417392"/>
            <a:ext cx="3731948" cy="734219"/>
          </a:xfrm>
        </p:spPr>
        <p:txBody>
          <a:bodyPr/>
          <a:lstStyle>
            <a:lvl1pPr>
              <a:defRPr lang="en-US" sz="2500" kern="1200" dirty="0" smtClean="0">
                <a:solidFill>
                  <a:srgbClr val="5A5A59"/>
                </a:solidFill>
                <a:latin typeface="+mn-lt"/>
                <a:ea typeface="ＭＳ Ｐゴシック" charset="0"/>
                <a:cs typeface="Lato Regular"/>
              </a:defRPr>
            </a:lvl1pPr>
            <a:lvl2pPr algn="l" defTabSz="956212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2100" kern="1200" dirty="0" smtClean="0">
                <a:solidFill>
                  <a:srgbClr val="5A5A59"/>
                </a:solidFill>
                <a:latin typeface="+mn-lt"/>
                <a:ea typeface="ＭＳ Ｐゴシック" charset="0"/>
                <a:cs typeface="AgfaRotisSansSerif-Bold" charset="0"/>
              </a:defRPr>
            </a:lvl2pPr>
            <a:lvl3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3pPr>
            <a:lvl4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4pPr>
            <a:lvl5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5pPr>
          </a:lstStyle>
          <a:p>
            <a:pPr marL="717786" lvl="0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mtClean="0"/>
              <a:t>Click to edit Master text styles</a:t>
            </a:r>
          </a:p>
          <a:p>
            <a:pPr marL="717786" lvl="1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mtClean="0"/>
              <a:t>Second level</a:t>
            </a:r>
          </a:p>
          <a:p>
            <a:pPr marL="717786" lvl="2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mtClean="0"/>
              <a:t>Third level</a:t>
            </a:r>
          </a:p>
          <a:p>
            <a:pPr marL="717786" lvl="3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mtClean="0"/>
              <a:t>Fourth level</a:t>
            </a:r>
          </a:p>
          <a:p>
            <a:pPr marL="717786" lvl="4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27" name="Content Placeholder 21"/>
          <p:cNvSpPr>
            <a:spLocks noGrp="1"/>
          </p:cNvSpPr>
          <p:nvPr>
            <p:ph sz="quarter" idx="11"/>
          </p:nvPr>
        </p:nvSpPr>
        <p:spPr>
          <a:xfrm>
            <a:off x="3090871" y="4670891"/>
            <a:ext cx="3642975" cy="734219"/>
          </a:xfrm>
        </p:spPr>
        <p:txBody>
          <a:bodyPr/>
          <a:lstStyle>
            <a:lvl1pPr>
              <a:defRPr lang="en-US" sz="2500" kern="1200" dirty="0" smtClean="0">
                <a:solidFill>
                  <a:srgbClr val="5A5A59"/>
                </a:solidFill>
                <a:latin typeface="+mn-lt"/>
                <a:ea typeface="ＭＳ Ｐゴシック" charset="0"/>
                <a:cs typeface="Lato Regular"/>
              </a:defRPr>
            </a:lvl1pPr>
            <a:lvl2pPr algn="l" defTabSz="956212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2100" kern="1200" dirty="0" smtClean="0">
                <a:solidFill>
                  <a:srgbClr val="5A5A59"/>
                </a:solidFill>
                <a:latin typeface="+mn-lt"/>
                <a:ea typeface="ＭＳ Ｐゴシック" charset="0"/>
                <a:cs typeface="AgfaRotisSansSerif-Bold" charset="0"/>
              </a:defRPr>
            </a:lvl2pPr>
            <a:lvl3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3pPr>
            <a:lvl4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4pPr>
            <a:lvl5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5pPr>
          </a:lstStyle>
          <a:p>
            <a:pPr marL="717786" lvl="0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mtClean="0"/>
              <a:t>Click to edit Master text styles</a:t>
            </a:r>
          </a:p>
          <a:p>
            <a:pPr marL="717786" lvl="1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mtClean="0"/>
              <a:t>Second level</a:t>
            </a:r>
          </a:p>
          <a:p>
            <a:pPr marL="717786" lvl="2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mtClean="0"/>
              <a:t>Third level</a:t>
            </a:r>
          </a:p>
          <a:p>
            <a:pPr marL="717786" lvl="3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mtClean="0"/>
              <a:t>Fourth level</a:t>
            </a:r>
          </a:p>
          <a:p>
            <a:pPr marL="717786" lvl="4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41908"/>
      </p:ext>
    </p:extLst>
  </p:cSld>
  <p:clrMapOvr>
    <a:masterClrMapping/>
  </p:clrMapOvr>
  <p:transition xmlns:p14="http://schemas.microsoft.com/office/powerpoint/2010/main" spd="slow" advClick="0" advTm="300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FPIA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20740"/>
          <a:stretch>
            <a:fillRect/>
          </a:stretch>
        </p:blipFill>
        <p:spPr bwMode="auto">
          <a:xfrm>
            <a:off x="449732" y="126233"/>
            <a:ext cx="383255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055791" y="4504266"/>
            <a:ext cx="3678061" cy="1022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anchor="ctr"/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88584" y="3293534"/>
            <a:ext cx="1137355" cy="1049867"/>
          </a:xfrm>
          <a:prstGeom prst="rect">
            <a:avLst/>
          </a:prstGeom>
          <a:solidFill>
            <a:srgbClr val="DF6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328143" y="3293534"/>
            <a:ext cx="1137355" cy="1049867"/>
          </a:xfrm>
          <a:prstGeom prst="rect">
            <a:avLst/>
          </a:prstGeom>
          <a:solidFill>
            <a:srgbClr val="DF6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66276" y="3293534"/>
            <a:ext cx="1137355" cy="1049867"/>
          </a:xfrm>
          <a:prstGeom prst="rect">
            <a:avLst/>
          </a:prstGeom>
          <a:solidFill>
            <a:srgbClr val="DF6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23108" y="4476775"/>
            <a:ext cx="1137355" cy="1049867"/>
          </a:xfrm>
          <a:prstGeom prst="rect">
            <a:avLst/>
          </a:prstGeom>
          <a:solidFill>
            <a:srgbClr val="006B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164716" y="4476775"/>
            <a:ext cx="1137355" cy="1049867"/>
          </a:xfrm>
          <a:prstGeom prst="rect">
            <a:avLst/>
          </a:prstGeom>
          <a:solidFill>
            <a:srgbClr val="006B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 descr="Bloc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70" y="3289300"/>
            <a:ext cx="1141942" cy="1054100"/>
          </a:xfrm>
          <a:prstGeom prst="rect">
            <a:avLst/>
          </a:prstGeom>
        </p:spPr>
      </p:pic>
      <p:pic>
        <p:nvPicPr>
          <p:cNvPr id="16" name="Picture 15" descr="Bloc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83" y="4476775"/>
            <a:ext cx="1137355" cy="1049867"/>
          </a:xfrm>
          <a:prstGeom prst="rect">
            <a:avLst/>
          </a:prstGeom>
        </p:spPr>
      </p:pic>
      <p:pic>
        <p:nvPicPr>
          <p:cNvPr id="17" name="Picture 16" descr="Bloc3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68" y="4476774"/>
            <a:ext cx="1137355" cy="1049867"/>
          </a:xfrm>
          <a:prstGeom prst="rect">
            <a:avLst/>
          </a:prstGeom>
        </p:spPr>
      </p:pic>
      <p:pic>
        <p:nvPicPr>
          <p:cNvPr id="18" name="Picture 17" descr="Bloc4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8" y="3289303"/>
            <a:ext cx="1137355" cy="1049867"/>
          </a:xfrm>
          <a:prstGeom prst="rect">
            <a:avLst/>
          </a:prstGeom>
        </p:spPr>
      </p:pic>
      <p:pic>
        <p:nvPicPr>
          <p:cNvPr id="19" name="Picture 18" descr="Bloc7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85" y="3293535"/>
            <a:ext cx="1132769" cy="1045633"/>
          </a:xfrm>
          <a:prstGeom prst="rect">
            <a:avLst/>
          </a:prstGeom>
        </p:spPr>
      </p:pic>
      <p:pic>
        <p:nvPicPr>
          <p:cNvPr id="20" name="Picture 19" descr="Bloc8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16" y="3291418"/>
            <a:ext cx="1137355" cy="1049867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433965" y="2417392"/>
            <a:ext cx="3731948" cy="734219"/>
          </a:xfrm>
        </p:spPr>
        <p:txBody>
          <a:bodyPr/>
          <a:lstStyle>
            <a:lvl1pPr>
              <a:defRPr lang="en-US" sz="2500" kern="1200" dirty="0" smtClean="0">
                <a:solidFill>
                  <a:schemeClr val="tx1"/>
                </a:solidFill>
                <a:latin typeface="Lato Regular"/>
                <a:ea typeface="ＭＳ Ｐゴシック" charset="0"/>
                <a:cs typeface="Lato Regular"/>
              </a:defRPr>
            </a:lvl1pPr>
            <a:lvl2pPr algn="l" defTabSz="956212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2100" kern="1200" dirty="0" smtClean="0">
                <a:solidFill>
                  <a:srgbClr val="5A5A59"/>
                </a:solidFill>
                <a:latin typeface="+mn-lt"/>
                <a:ea typeface="ＭＳ Ｐゴシック" charset="0"/>
                <a:cs typeface="AgfaRotisSansSerif-Bold" charset="0"/>
              </a:defRPr>
            </a:lvl2pPr>
            <a:lvl3pPr>
              <a:defRPr lang="en-US" sz="1900" b="1" kern="1200" baseline="30000" dirty="0" smtClean="0">
                <a:solidFill>
                  <a:srgbClr val="006B74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3pPr>
            <a:lvl4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4pPr>
            <a:lvl5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5pPr>
          </a:lstStyle>
          <a:p>
            <a:pPr marL="717786" lvl="1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17786" lvl="1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21"/>
          <p:cNvSpPr>
            <a:spLocks noGrp="1"/>
          </p:cNvSpPr>
          <p:nvPr>
            <p:ph sz="quarter" idx="11"/>
          </p:nvPr>
        </p:nvSpPr>
        <p:spPr>
          <a:xfrm>
            <a:off x="3090871" y="4670891"/>
            <a:ext cx="3642975" cy="734219"/>
          </a:xfrm>
        </p:spPr>
        <p:txBody>
          <a:bodyPr/>
          <a:lstStyle>
            <a:lvl1pPr>
              <a:defRPr lang="en-US" sz="2500" kern="1200" dirty="0" smtClean="0">
                <a:solidFill>
                  <a:schemeClr val="tx1"/>
                </a:solidFill>
                <a:latin typeface="Lato Regular"/>
                <a:ea typeface="ＭＳ Ｐゴシック" charset="0"/>
                <a:cs typeface="Lato Regular"/>
              </a:defRPr>
            </a:lvl1pPr>
            <a:lvl2pPr algn="l" defTabSz="956212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2100" kern="1200" dirty="0" smtClean="0">
                <a:solidFill>
                  <a:srgbClr val="5A5A59"/>
                </a:solidFill>
                <a:latin typeface="+mn-lt"/>
                <a:ea typeface="ＭＳ Ｐゴシック" charset="0"/>
                <a:cs typeface="AgfaRotisSansSerif-Bold" charset="0"/>
              </a:defRPr>
            </a:lvl2pPr>
            <a:lvl3pPr>
              <a:defRPr lang="en-US" sz="1900" b="1" kern="1200" baseline="30000" dirty="0" smtClean="0">
                <a:solidFill>
                  <a:srgbClr val="006B74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3pPr>
            <a:lvl4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4pPr>
            <a:lvl5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5pPr>
          </a:lstStyle>
          <a:p>
            <a:pPr marL="717786" lvl="1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17786" lvl="1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ar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58" y="6172226"/>
            <a:ext cx="550333" cy="5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186188" y="6285710"/>
            <a:ext cx="312310" cy="241752"/>
          </a:xfrm>
          <a:prstGeom prst="rect">
            <a:avLst/>
          </a:prstGeom>
          <a:noFill/>
        </p:spPr>
        <p:txBody>
          <a:bodyPr wrap="none" lIns="71766" tIns="35887" rIns="71766" bIns="35887">
            <a:spAutoFit/>
          </a:bodyPr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fld id="{8AE48674-A1BC-6B4D-993A-C7704CDB4583}" type="slidenum">
              <a:rPr lang="id-ID" sz="1100" b="1">
                <a:solidFill>
                  <a:prstClr val="white"/>
                </a:solidFill>
                <a:latin typeface="Calibri"/>
                <a:cs typeface="Raleway Light"/>
              </a:rPr>
              <a:pPr algn="ctr" defTabSz="9568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100" dirty="0">
              <a:solidFill>
                <a:prstClr val="white"/>
              </a:solidFill>
              <a:latin typeface="Calibri"/>
              <a:cs typeface="Raleway Light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7604919" y="6365875"/>
            <a:ext cx="1325100" cy="22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54" tIns="23926" rIns="47854" bIns="239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568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baseline="30000" dirty="0" err="1" smtClean="0">
                <a:solidFill>
                  <a:srgbClr val="006B74"/>
                </a:solidFill>
                <a:latin typeface="Calibri"/>
                <a:cs typeface="AgfaRotisSansSerif-Bold" charset="0"/>
              </a:rPr>
              <a:t>www.efpia.eu</a:t>
            </a:r>
            <a:endParaRPr lang="en-GB" sz="1700" b="1" baseline="30000" dirty="0">
              <a:solidFill>
                <a:srgbClr val="5A5A59"/>
              </a:solidFill>
              <a:latin typeface="Calibri"/>
              <a:cs typeface="AgfaRotisSansSerif-Bold" charset="0"/>
            </a:endParaRPr>
          </a:p>
        </p:txBody>
      </p:sp>
      <p:pic>
        <p:nvPicPr>
          <p:cNvPr id="5" name="Picture 9" descr="efpi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1" y="6133333"/>
            <a:ext cx="856456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fpia-PPT_template_254x190,5mm_LAYOUT_V08_P3_graphisme_forM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8733968" y="2"/>
            <a:ext cx="11720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ar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58" y="6172226"/>
            <a:ext cx="550333" cy="5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186188" y="6285710"/>
            <a:ext cx="312310" cy="241752"/>
          </a:xfrm>
          <a:prstGeom prst="rect">
            <a:avLst/>
          </a:prstGeom>
          <a:noFill/>
        </p:spPr>
        <p:txBody>
          <a:bodyPr wrap="none" lIns="71766" tIns="35887" rIns="71766" bIns="35887">
            <a:spAutoFit/>
          </a:bodyPr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fld id="{6DBA2FE5-9311-214B-A83C-B8B37B331E4D}" type="slidenum">
              <a:rPr lang="id-ID" sz="1100" b="1">
                <a:solidFill>
                  <a:prstClr val="white"/>
                </a:solidFill>
                <a:latin typeface="Calibri"/>
                <a:cs typeface="Raleway Light"/>
              </a:rPr>
              <a:pPr algn="ctr" defTabSz="9568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100" dirty="0">
              <a:solidFill>
                <a:prstClr val="white"/>
              </a:solidFill>
              <a:latin typeface="Calibri"/>
              <a:cs typeface="Raleway Light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7604919" y="6365875"/>
            <a:ext cx="1325100" cy="22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54" tIns="23926" rIns="47854" bIns="239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568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baseline="30000" dirty="0" err="1" smtClean="0">
                <a:solidFill>
                  <a:srgbClr val="006B74"/>
                </a:solidFill>
                <a:latin typeface="Calibri"/>
                <a:cs typeface="AgfaRotisSansSerif-Bold" charset="0"/>
              </a:rPr>
              <a:t>www.efpia.eu</a:t>
            </a:r>
            <a:endParaRPr lang="en-GB" sz="1700" b="1" baseline="30000" dirty="0">
              <a:solidFill>
                <a:srgbClr val="5A5A59"/>
              </a:solidFill>
              <a:latin typeface="Calibri"/>
              <a:cs typeface="AgfaRotisSansSerif-Bold" charset="0"/>
            </a:endParaRPr>
          </a:p>
        </p:txBody>
      </p:sp>
      <p:pic>
        <p:nvPicPr>
          <p:cNvPr id="5" name="Picture 9" descr="efpi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1" y="6133333"/>
            <a:ext cx="856456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fpia-PPT_template_254x190,5mm_LAYOUT_V08_P3_graphisme_forM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8733968" y="2"/>
            <a:ext cx="11720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2" y="1529583"/>
            <a:ext cx="398992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718" y="5101432"/>
            <a:ext cx="42822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4646024" y="1100958"/>
            <a:ext cx="631164" cy="34131"/>
          </a:xfrm>
          <a:prstGeom prst="rect">
            <a:avLst/>
          </a:prstGeom>
          <a:solidFill>
            <a:srgbClr val="006B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861" tIns="17933" rIns="35861" bIns="17933" anchor="ctr"/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77787B"/>
              </a:solidFill>
              <a:latin typeface="Calibri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94296" y="2049412"/>
            <a:ext cx="7718425" cy="2419350"/>
          </a:xfrm>
        </p:spPr>
        <p:txBody>
          <a:bodyPr/>
          <a:lstStyle>
            <a:lvl1pPr>
              <a:buNone/>
              <a:defRPr lang="en-US" sz="1700" kern="120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>
              <a:buNone/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2pPr>
            <a:lvl3pPr>
              <a:buNone/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3pPr>
            <a:lvl4pPr>
              <a:buNone/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4pPr>
            <a:lvl5pPr>
              <a:buNone/>
              <a:defRPr lang="en-US" sz="1700" b="1" kern="1200" dirty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98772" y="574523"/>
            <a:ext cx="2364714" cy="735013"/>
          </a:xfrm>
        </p:spPr>
        <p:txBody>
          <a:bodyPr/>
          <a:lstStyle>
            <a:lvl1pPr algn="ctr">
              <a:buNone/>
              <a:defRPr lang="en-US" sz="3500" b="1" kern="1200" smtClean="0">
                <a:solidFill>
                  <a:srgbClr val="006B74"/>
                </a:solidFill>
                <a:latin typeface="+mn-lt"/>
                <a:ea typeface="+mn-ea"/>
                <a:cs typeface="AgfaRotisSansSerif-Bold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3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ar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58" y="6172226"/>
            <a:ext cx="550333" cy="5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186188" y="6285710"/>
            <a:ext cx="312310" cy="241752"/>
          </a:xfrm>
          <a:prstGeom prst="rect">
            <a:avLst/>
          </a:prstGeom>
          <a:noFill/>
        </p:spPr>
        <p:txBody>
          <a:bodyPr wrap="none" lIns="71766" tIns="35887" rIns="71766" bIns="35887">
            <a:spAutoFit/>
          </a:bodyPr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fld id="{6DBA2FE5-9311-214B-A83C-B8B37B331E4D}" type="slidenum">
              <a:rPr lang="id-ID" sz="1100" b="1">
                <a:solidFill>
                  <a:prstClr val="white"/>
                </a:solidFill>
                <a:latin typeface="Calibri"/>
                <a:cs typeface="Raleway Light"/>
              </a:rPr>
              <a:pPr algn="ctr" defTabSz="9568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100" dirty="0">
              <a:solidFill>
                <a:prstClr val="white"/>
              </a:solidFill>
              <a:latin typeface="Calibri"/>
              <a:cs typeface="Raleway Light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7604919" y="6365875"/>
            <a:ext cx="1325100" cy="22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54" tIns="23926" rIns="47854" bIns="239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568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baseline="30000" dirty="0" err="1" smtClean="0">
                <a:solidFill>
                  <a:srgbClr val="006B74"/>
                </a:solidFill>
                <a:latin typeface="Calibri"/>
                <a:cs typeface="AgfaRotisSansSerif-Bold" charset="0"/>
              </a:rPr>
              <a:t>www.efpia.eu</a:t>
            </a:r>
            <a:endParaRPr lang="en-GB" sz="1700" b="1" baseline="30000" dirty="0">
              <a:solidFill>
                <a:srgbClr val="5A5A59"/>
              </a:solidFill>
              <a:latin typeface="Calibri"/>
              <a:cs typeface="AgfaRotisSansSerif-Bold" charset="0"/>
            </a:endParaRPr>
          </a:p>
        </p:txBody>
      </p:sp>
      <p:pic>
        <p:nvPicPr>
          <p:cNvPr id="5" name="Picture 9" descr="efpi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1" y="6133333"/>
            <a:ext cx="856456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fpia-PPT_template_254x190,5mm_LAYOUT_V08_P3_graphisme_forM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8733968" y="2"/>
            <a:ext cx="11720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4646024" y="1100958"/>
            <a:ext cx="631164" cy="34131"/>
          </a:xfrm>
          <a:prstGeom prst="rect">
            <a:avLst/>
          </a:prstGeom>
          <a:solidFill>
            <a:srgbClr val="006B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861" tIns="17933" rIns="35861" bIns="17933" anchor="ctr"/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77787B"/>
              </a:solidFill>
              <a:latin typeface="Calibri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94299" y="2049412"/>
            <a:ext cx="2540853" cy="3388570"/>
          </a:xfrm>
        </p:spPr>
        <p:txBody>
          <a:bodyPr/>
          <a:lstStyle>
            <a:lvl1pPr>
              <a:buNone/>
              <a:defRPr lang="en-US" sz="1700" kern="120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>
              <a:buNone/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2pPr>
            <a:lvl3pPr>
              <a:buNone/>
              <a:defRPr lang="en-US" sz="1100" b="1" kern="1200" dirty="0" smtClean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3pPr>
            <a:lvl4pPr>
              <a:buNone/>
              <a:defRPr lang="en-US" sz="1100" b="1" kern="1200" dirty="0" smtClean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4pPr>
            <a:lvl5pPr>
              <a:buNone/>
              <a:defRPr lang="en-US" sz="1100" b="1" kern="1200" dirty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98772" y="559776"/>
            <a:ext cx="2364714" cy="735013"/>
          </a:xfrm>
        </p:spPr>
        <p:txBody>
          <a:bodyPr/>
          <a:lstStyle>
            <a:lvl1pPr algn="ctr">
              <a:buNone/>
              <a:defRPr lang="en-US" sz="3500" b="1" kern="1200" smtClean="0">
                <a:solidFill>
                  <a:srgbClr val="006B74"/>
                </a:solidFill>
                <a:latin typeface="+mn-lt"/>
                <a:ea typeface="+mn-ea"/>
                <a:cs typeface="AgfaRotisSansSerif-Bold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641737" y="2049412"/>
            <a:ext cx="2540853" cy="3388570"/>
          </a:xfrm>
        </p:spPr>
        <p:txBody>
          <a:bodyPr/>
          <a:lstStyle>
            <a:lvl1pPr>
              <a:buNone/>
              <a:defRPr lang="en-US" sz="1700" kern="120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>
              <a:buNone/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2pPr>
            <a:lvl3pPr>
              <a:buNone/>
              <a:defRPr lang="en-US" sz="1100" b="1" kern="1200" dirty="0" smtClean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3pPr>
            <a:lvl4pPr>
              <a:buNone/>
              <a:defRPr lang="en-US" sz="1100" b="1" kern="1200" dirty="0" smtClean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4pPr>
            <a:lvl5pPr>
              <a:buNone/>
              <a:defRPr lang="en-US" sz="1100" b="1" kern="1200" dirty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389172" y="2049412"/>
            <a:ext cx="2540853" cy="3388570"/>
          </a:xfrm>
        </p:spPr>
        <p:txBody>
          <a:bodyPr/>
          <a:lstStyle>
            <a:lvl1pPr>
              <a:buNone/>
              <a:defRPr lang="en-US" sz="1700" kern="120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>
              <a:buNone/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2pPr>
            <a:lvl3pPr>
              <a:buNone/>
              <a:defRPr lang="en-US" sz="1100" b="1" kern="1200" dirty="0" smtClean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3pPr>
            <a:lvl4pPr>
              <a:buNone/>
              <a:defRPr lang="en-US" sz="1100" b="1" kern="1200" dirty="0" smtClean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4pPr>
            <a:lvl5pPr>
              <a:buNone/>
              <a:defRPr lang="en-US" sz="1100" b="1" kern="1200" dirty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60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Text Slide_bullet point_no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ar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58" y="6172226"/>
            <a:ext cx="550333" cy="5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186188" y="6285710"/>
            <a:ext cx="312310" cy="241752"/>
          </a:xfrm>
          <a:prstGeom prst="rect">
            <a:avLst/>
          </a:prstGeom>
          <a:noFill/>
        </p:spPr>
        <p:txBody>
          <a:bodyPr wrap="none" lIns="71766" tIns="35887" rIns="71766" bIns="35887">
            <a:spAutoFit/>
          </a:bodyPr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fld id="{6DBA2FE5-9311-214B-A83C-B8B37B331E4D}" type="slidenum">
              <a:rPr lang="id-ID" sz="1100" b="1">
                <a:solidFill>
                  <a:prstClr val="white"/>
                </a:solidFill>
                <a:latin typeface="Calibri"/>
                <a:cs typeface="Raleway Light"/>
              </a:rPr>
              <a:pPr algn="ctr" defTabSz="9568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100" dirty="0">
              <a:solidFill>
                <a:prstClr val="white"/>
              </a:solidFill>
              <a:latin typeface="Calibri"/>
              <a:cs typeface="Raleway Light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7604919" y="6365875"/>
            <a:ext cx="1325100" cy="22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54" tIns="23926" rIns="47854" bIns="239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568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baseline="30000" dirty="0" err="1" smtClean="0">
                <a:solidFill>
                  <a:srgbClr val="006B74"/>
                </a:solidFill>
                <a:latin typeface="Calibri"/>
                <a:cs typeface="AgfaRotisSansSerif-Bold" charset="0"/>
              </a:rPr>
              <a:t>www.efpia.eu</a:t>
            </a:r>
            <a:endParaRPr lang="en-GB" sz="1700" b="1" baseline="30000" dirty="0">
              <a:solidFill>
                <a:srgbClr val="5A5A59"/>
              </a:solidFill>
              <a:latin typeface="Calibri"/>
              <a:cs typeface="AgfaRotisSansSerif-Bold" charset="0"/>
            </a:endParaRPr>
          </a:p>
        </p:txBody>
      </p:sp>
      <p:pic>
        <p:nvPicPr>
          <p:cNvPr id="5" name="Picture 9" descr="efpi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1" y="6133333"/>
            <a:ext cx="856456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fpia-PPT_template_254x190,5mm_LAYOUT_V08_P3_graphisme_forM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8733968" y="2"/>
            <a:ext cx="11720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4646024" y="1100958"/>
            <a:ext cx="631164" cy="34131"/>
          </a:xfrm>
          <a:prstGeom prst="rect">
            <a:avLst/>
          </a:prstGeom>
          <a:solidFill>
            <a:srgbClr val="006B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861" tIns="17933" rIns="35861" bIns="17933" anchor="ctr"/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77787B"/>
              </a:solidFill>
              <a:latin typeface="Calibri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94296" y="2049412"/>
            <a:ext cx="7718425" cy="2419350"/>
          </a:xfrm>
        </p:spPr>
        <p:txBody>
          <a:bodyPr/>
          <a:lstStyle>
            <a:lvl1pPr marL="179443" indent="-179443" algn="just" defTabSz="956212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Blip>
                <a:blip r:embed="rId5"/>
              </a:buBlip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1pPr>
            <a:lvl2pPr>
              <a:lnSpc>
                <a:spcPct val="150000"/>
              </a:lnSpc>
              <a:buFontTx/>
              <a:buBlip>
                <a:blip r:embed="rId6"/>
              </a:buBlip>
              <a:defRPr lang="en-US" sz="17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>
              <a:lnSpc>
                <a:spcPct val="150000"/>
              </a:lnSpc>
              <a:buFontTx/>
              <a:buBlip>
                <a:blip r:embed="rId7"/>
              </a:buBlip>
              <a:defRPr lang="en-US" sz="17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>
              <a:lnSpc>
                <a:spcPct val="150000"/>
              </a:lnSpc>
              <a:buFontTx/>
              <a:buBlip>
                <a:blip r:embed="rId8"/>
              </a:buBlip>
              <a:defRPr lang="en-US" sz="17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>
              <a:lnSpc>
                <a:spcPct val="150000"/>
              </a:lnSpc>
              <a:buNone/>
              <a:defRPr lang="en-US" sz="17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98772" y="559776"/>
            <a:ext cx="2364714" cy="735013"/>
          </a:xfrm>
        </p:spPr>
        <p:txBody>
          <a:bodyPr/>
          <a:lstStyle>
            <a:lvl1pPr algn="ctr">
              <a:buNone/>
              <a:defRPr lang="en-US" sz="3500" b="1" kern="1200" smtClean="0">
                <a:solidFill>
                  <a:srgbClr val="006B74"/>
                </a:solidFill>
                <a:latin typeface="+mn-lt"/>
                <a:ea typeface="+mn-ea"/>
                <a:cs typeface="AgfaRotisSansSerif-Bold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6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mple Text Slid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ar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58" y="6172226"/>
            <a:ext cx="550333" cy="5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186188" y="6285710"/>
            <a:ext cx="312310" cy="241752"/>
          </a:xfrm>
          <a:prstGeom prst="rect">
            <a:avLst/>
          </a:prstGeom>
          <a:noFill/>
        </p:spPr>
        <p:txBody>
          <a:bodyPr wrap="none" lIns="71766" tIns="35887" rIns="71766" bIns="35887">
            <a:spAutoFit/>
          </a:bodyPr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fld id="{6DBA2FE5-9311-214B-A83C-B8B37B331E4D}" type="slidenum">
              <a:rPr lang="id-ID" sz="1100" b="1">
                <a:solidFill>
                  <a:prstClr val="white"/>
                </a:solidFill>
                <a:latin typeface="Calibri"/>
                <a:cs typeface="Raleway Light"/>
              </a:rPr>
              <a:pPr algn="ctr" defTabSz="9568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100" dirty="0">
              <a:solidFill>
                <a:prstClr val="white"/>
              </a:solidFill>
              <a:latin typeface="Calibri"/>
              <a:cs typeface="Raleway Light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7604919" y="6365875"/>
            <a:ext cx="1325100" cy="22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54" tIns="23926" rIns="47854" bIns="239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568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baseline="30000" dirty="0" err="1" smtClean="0">
                <a:solidFill>
                  <a:srgbClr val="006B74"/>
                </a:solidFill>
                <a:latin typeface="Calibri"/>
                <a:cs typeface="AgfaRotisSansSerif-Bold" charset="0"/>
              </a:rPr>
              <a:t>www.efpia.eu</a:t>
            </a:r>
            <a:endParaRPr lang="en-GB" sz="1700" b="1" baseline="30000" dirty="0">
              <a:solidFill>
                <a:srgbClr val="5A5A59"/>
              </a:solidFill>
              <a:latin typeface="Calibri"/>
              <a:cs typeface="AgfaRotisSansSerif-Bold" charset="0"/>
            </a:endParaRPr>
          </a:p>
        </p:txBody>
      </p:sp>
      <p:pic>
        <p:nvPicPr>
          <p:cNvPr id="5" name="Picture 9" descr="efpi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1" y="6133333"/>
            <a:ext cx="856456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fpia-PPT_template_254x190,5mm_LAYOUT_V08_P3_graphisme_forM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8733968" y="2"/>
            <a:ext cx="11720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4646024" y="1100958"/>
            <a:ext cx="631164" cy="34131"/>
          </a:xfrm>
          <a:prstGeom prst="rect">
            <a:avLst/>
          </a:prstGeom>
          <a:solidFill>
            <a:srgbClr val="006B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861" tIns="17933" rIns="35861" bIns="17933" anchor="ctr"/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77787B"/>
              </a:solidFill>
              <a:latin typeface="Calibri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98772" y="574523"/>
            <a:ext cx="2364714" cy="735013"/>
          </a:xfrm>
        </p:spPr>
        <p:txBody>
          <a:bodyPr/>
          <a:lstStyle>
            <a:lvl1pPr algn="ctr">
              <a:buNone/>
              <a:defRPr lang="en-US" sz="3500" b="1" kern="1200" smtClean="0">
                <a:solidFill>
                  <a:srgbClr val="006B74"/>
                </a:solidFill>
                <a:latin typeface="+mn-lt"/>
                <a:ea typeface="+mn-ea"/>
                <a:cs typeface="AgfaRotisSansSerif-Bold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 hasCustomPrompt="1"/>
          </p:nvPr>
        </p:nvSpPr>
        <p:spPr>
          <a:xfrm>
            <a:off x="1517718" y="2020888"/>
            <a:ext cx="7412302" cy="3716338"/>
          </a:xfrm>
        </p:spPr>
        <p:txBody>
          <a:bodyPr/>
          <a:lstStyle>
            <a:lvl1pPr rtl="0" eaLnBrk="1" fontAlgn="ctr" latinLnBrk="0" hangingPunct="1">
              <a:buNone/>
              <a:defRPr lang="en-US" sz="1300" b="0" i="0" u="none" strike="noStrike" smtClean="0">
                <a:latin typeface="+mn-lt"/>
              </a:defRPr>
            </a:lvl1pPr>
          </a:lstStyle>
          <a:p>
            <a:pPr rtl="0" eaLnBrk="1" fontAlgn="ctr" latinLnBrk="0" hangingPunct="1"/>
            <a:r>
              <a:rPr lang="en-US" sz="1300" b="1" i="0" u="none" strike="noStrike" kern="1200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Title 1</a:t>
            </a:r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auto" latinLnBrk="0" hangingPunct="1"/>
            <a:r>
              <a:rPr lang="en-US" sz="1300" b="1" i="0" u="none" strike="noStrike" kern="1200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Title 2</a:t>
            </a:r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r>
              <a:rPr lang="en-US" sz="1300" b="1" i="0" u="none" strike="noStrike" kern="1200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Title 3</a:t>
            </a:r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auto" latinLnBrk="0" hangingPunct="1"/>
            <a:r>
              <a:rPr lang="en-US" sz="1300" b="1" i="0" u="none" strike="noStrike" kern="1200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Title 4</a:t>
            </a:r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ar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44" y="6172200"/>
            <a:ext cx="550333" cy="5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9186115" y="6285707"/>
            <a:ext cx="312447" cy="241813"/>
          </a:xfrm>
          <a:prstGeom prst="rect">
            <a:avLst/>
          </a:prstGeom>
          <a:noFill/>
        </p:spPr>
        <p:txBody>
          <a:bodyPr wrap="none" lIns="71834" tIns="35917" rIns="71834" bIns="35917">
            <a:spAutoFit/>
          </a:bodyPr>
          <a:lstStyle/>
          <a:p>
            <a:pPr algn="ctr" defTabSz="957734" fontAlgn="auto">
              <a:spcBef>
                <a:spcPts val="0"/>
              </a:spcBef>
              <a:spcAft>
                <a:spcPts val="0"/>
              </a:spcAft>
              <a:defRPr/>
            </a:pPr>
            <a:fld id="{DB200996-6F2E-1040-9EF6-11AC372B6433}" type="slidenum">
              <a:rPr lang="id-ID" sz="1100" b="1">
                <a:solidFill>
                  <a:schemeClr val="bg1"/>
                </a:solidFill>
                <a:latin typeface="+mn-lt"/>
                <a:ea typeface="+mn-ea"/>
                <a:cs typeface="Raleway Light"/>
              </a:rPr>
              <a:pPr algn="ctr" defTabSz="95773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100" dirty="0">
              <a:solidFill>
                <a:schemeClr val="bg1"/>
              </a:solidFill>
              <a:latin typeface="+mn-lt"/>
              <a:ea typeface="+mn-ea"/>
              <a:cs typeface="Raleway Light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 userDrawn="1"/>
        </p:nvSpPr>
        <p:spPr bwMode="auto">
          <a:xfrm>
            <a:off x="7604919" y="6365875"/>
            <a:ext cx="1325100" cy="22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96" tIns="23948" rIns="47896" bIns="23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baseline="30000" dirty="0" err="1" smtClean="0">
                <a:solidFill>
                  <a:srgbClr val="006B74"/>
                </a:solidFill>
                <a:latin typeface="+mn-lt"/>
                <a:cs typeface="AgfaRotisSansSerif-Bold" charset="0"/>
              </a:rPr>
              <a:t>www.efpia.eu</a:t>
            </a:r>
            <a:endParaRPr lang="en-GB" sz="1700" b="1" baseline="30000" dirty="0">
              <a:solidFill>
                <a:srgbClr val="5A5A59"/>
              </a:solidFill>
              <a:latin typeface="+mn-lt"/>
              <a:cs typeface="AgfaRotisSansSerif-Bold" charset="0"/>
            </a:endParaRPr>
          </a:p>
        </p:txBody>
      </p:sp>
      <p:pic>
        <p:nvPicPr>
          <p:cNvPr id="6" name="Picture 9" descr="efpi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5" y="6133307"/>
            <a:ext cx="856456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fpia-PPT_template_254x190,5mm_LAYOUT_V08_P3_graphisme_forM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8733962" y="0"/>
            <a:ext cx="11720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3"/>
            <a:ext cx="9906000" cy="3158274"/>
          </a:xfrm>
        </p:spPr>
        <p:txBody>
          <a:bodyPr rtlCol="0">
            <a:normAutofit/>
          </a:bodyPr>
          <a:lstStyle>
            <a:lvl1pPr marL="0" indent="0">
              <a:buNone/>
              <a:defRPr sz="17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894324"/>
      </p:ext>
    </p:extLst>
  </p:cSld>
  <p:clrMapOvr>
    <a:masterClrMapping/>
  </p:clrMapOvr>
  <p:transition xmlns:p14="http://schemas.microsoft.com/office/powerpoint/2010/main" spd="slow" advClick="0" advTm="300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ar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58" y="6172226"/>
            <a:ext cx="550333" cy="5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186188" y="6285710"/>
            <a:ext cx="312310" cy="241752"/>
          </a:xfrm>
          <a:prstGeom prst="rect">
            <a:avLst/>
          </a:prstGeom>
          <a:noFill/>
        </p:spPr>
        <p:txBody>
          <a:bodyPr wrap="none" lIns="71766" tIns="35887" rIns="71766" bIns="35887">
            <a:spAutoFit/>
          </a:bodyPr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fld id="{6DBA2FE5-9311-214B-A83C-B8B37B331E4D}" type="slidenum">
              <a:rPr lang="id-ID" sz="1100" b="1">
                <a:solidFill>
                  <a:schemeClr val="bg1"/>
                </a:solidFill>
                <a:latin typeface="+mn-lt"/>
                <a:ea typeface="+mn-ea"/>
                <a:cs typeface="Raleway Light"/>
              </a:rPr>
              <a:pPr algn="ctr" defTabSz="9568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100" dirty="0">
              <a:solidFill>
                <a:schemeClr val="bg1"/>
              </a:solidFill>
              <a:latin typeface="+mn-lt"/>
              <a:ea typeface="+mn-ea"/>
              <a:cs typeface="Raleway Light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7604919" y="6365875"/>
            <a:ext cx="1325100" cy="22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54" tIns="23926" rIns="47854" bIns="239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568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baseline="30000" dirty="0" err="1" smtClean="0">
                <a:solidFill>
                  <a:srgbClr val="006B74"/>
                </a:solidFill>
                <a:latin typeface="+mn-lt"/>
                <a:cs typeface="AgfaRotisSansSerif-Bold" charset="0"/>
              </a:rPr>
              <a:t>www.efpia.eu</a:t>
            </a:r>
            <a:endParaRPr lang="en-GB" sz="1700" b="1" baseline="30000" dirty="0">
              <a:solidFill>
                <a:srgbClr val="5A5A59"/>
              </a:solidFill>
              <a:latin typeface="+mn-lt"/>
              <a:cs typeface="AgfaRotisSansSerif-Bold" charset="0"/>
            </a:endParaRPr>
          </a:p>
        </p:txBody>
      </p:sp>
      <p:pic>
        <p:nvPicPr>
          <p:cNvPr id="5" name="Picture 9" descr="efpi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1" y="6133333"/>
            <a:ext cx="856456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fpia-PPT_template_254x190,5mm_LAYOUT_V08_P3_graphisme_forM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8733968" y="2"/>
            <a:ext cx="11720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2" y="1529583"/>
            <a:ext cx="398992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718" y="5101432"/>
            <a:ext cx="42822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4646024" y="1100958"/>
            <a:ext cx="631164" cy="34131"/>
          </a:xfrm>
          <a:prstGeom prst="rect">
            <a:avLst/>
          </a:prstGeom>
          <a:solidFill>
            <a:srgbClr val="006B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861" tIns="17933" rIns="35861" bIns="17933" anchor="ctr"/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94296" y="2049412"/>
            <a:ext cx="7718425" cy="2419350"/>
          </a:xfrm>
        </p:spPr>
        <p:txBody>
          <a:bodyPr/>
          <a:lstStyle>
            <a:lvl1pPr>
              <a:buNone/>
              <a:defRPr lang="en-US" sz="1700" kern="120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>
              <a:buNone/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2pPr>
            <a:lvl3pPr>
              <a:buNone/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3pPr>
            <a:lvl4pPr>
              <a:buNone/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4pPr>
            <a:lvl5pPr>
              <a:buNone/>
              <a:defRPr lang="en-US" sz="1700" b="1" kern="1200" dirty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98772" y="574523"/>
            <a:ext cx="2364714" cy="735013"/>
          </a:xfrm>
        </p:spPr>
        <p:txBody>
          <a:bodyPr/>
          <a:lstStyle>
            <a:lvl1pPr algn="ctr">
              <a:buNone/>
              <a:defRPr lang="en-US" sz="3500" b="1" kern="1200" smtClean="0">
                <a:solidFill>
                  <a:srgbClr val="006B74"/>
                </a:solidFill>
                <a:latin typeface="+mn-lt"/>
                <a:ea typeface="+mn-ea"/>
                <a:cs typeface="AgfaRotisSansSerif-Bold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318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ar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58" y="6172226"/>
            <a:ext cx="550333" cy="5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186188" y="6285710"/>
            <a:ext cx="312310" cy="241752"/>
          </a:xfrm>
          <a:prstGeom prst="rect">
            <a:avLst/>
          </a:prstGeom>
          <a:noFill/>
        </p:spPr>
        <p:txBody>
          <a:bodyPr wrap="none" lIns="71766" tIns="35887" rIns="71766" bIns="35887">
            <a:spAutoFit/>
          </a:bodyPr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fld id="{6DBA2FE5-9311-214B-A83C-B8B37B331E4D}" type="slidenum">
              <a:rPr lang="id-ID" sz="1100" b="1">
                <a:solidFill>
                  <a:schemeClr val="bg1"/>
                </a:solidFill>
                <a:latin typeface="+mn-lt"/>
                <a:ea typeface="+mn-ea"/>
                <a:cs typeface="Raleway Light"/>
              </a:rPr>
              <a:pPr algn="ctr" defTabSz="9568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100" dirty="0">
              <a:solidFill>
                <a:schemeClr val="bg1"/>
              </a:solidFill>
              <a:latin typeface="+mn-lt"/>
              <a:ea typeface="+mn-ea"/>
              <a:cs typeface="Raleway Light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7604919" y="6365875"/>
            <a:ext cx="1325100" cy="22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54" tIns="23926" rIns="47854" bIns="239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568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baseline="30000" dirty="0" err="1" smtClean="0">
                <a:solidFill>
                  <a:srgbClr val="006B74"/>
                </a:solidFill>
                <a:latin typeface="+mn-lt"/>
                <a:cs typeface="AgfaRotisSansSerif-Bold" charset="0"/>
              </a:rPr>
              <a:t>www.efpia.eu</a:t>
            </a:r>
            <a:endParaRPr lang="en-GB" sz="1700" b="1" baseline="30000" dirty="0">
              <a:solidFill>
                <a:srgbClr val="5A5A59"/>
              </a:solidFill>
              <a:latin typeface="+mn-lt"/>
              <a:cs typeface="AgfaRotisSansSerif-Bold" charset="0"/>
            </a:endParaRPr>
          </a:p>
        </p:txBody>
      </p:sp>
      <p:pic>
        <p:nvPicPr>
          <p:cNvPr id="5" name="Picture 9" descr="efpi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1" y="6133333"/>
            <a:ext cx="856456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fpia-PPT_template_254x190,5mm_LAYOUT_V08_P3_graphisme_forM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8733968" y="2"/>
            <a:ext cx="11720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4646024" y="1100958"/>
            <a:ext cx="631164" cy="34131"/>
          </a:xfrm>
          <a:prstGeom prst="rect">
            <a:avLst/>
          </a:prstGeom>
          <a:solidFill>
            <a:srgbClr val="006B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861" tIns="17933" rIns="35861" bIns="17933" anchor="ctr"/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94299" y="2049412"/>
            <a:ext cx="2540853" cy="3388570"/>
          </a:xfrm>
        </p:spPr>
        <p:txBody>
          <a:bodyPr/>
          <a:lstStyle>
            <a:lvl1pPr>
              <a:buNone/>
              <a:defRPr lang="en-US" sz="1700" kern="120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>
              <a:buNone/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2pPr>
            <a:lvl3pPr>
              <a:buNone/>
              <a:defRPr lang="en-US" sz="1100" b="1" kern="1200" dirty="0" smtClean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3pPr>
            <a:lvl4pPr>
              <a:buNone/>
              <a:defRPr lang="en-US" sz="1100" b="1" kern="1200" dirty="0" smtClean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4pPr>
            <a:lvl5pPr>
              <a:buNone/>
              <a:defRPr lang="en-US" sz="1100" b="1" kern="1200" dirty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98772" y="559776"/>
            <a:ext cx="2364714" cy="735013"/>
          </a:xfrm>
        </p:spPr>
        <p:txBody>
          <a:bodyPr/>
          <a:lstStyle>
            <a:lvl1pPr algn="ctr">
              <a:buNone/>
              <a:defRPr lang="en-US" sz="3500" b="1" kern="1200" smtClean="0">
                <a:solidFill>
                  <a:srgbClr val="006B74"/>
                </a:solidFill>
                <a:latin typeface="+mn-lt"/>
                <a:ea typeface="+mn-ea"/>
                <a:cs typeface="AgfaRotisSansSerif-Bold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641737" y="2049412"/>
            <a:ext cx="2540853" cy="3388570"/>
          </a:xfrm>
        </p:spPr>
        <p:txBody>
          <a:bodyPr/>
          <a:lstStyle>
            <a:lvl1pPr>
              <a:buNone/>
              <a:defRPr lang="en-US" sz="1700" kern="120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>
              <a:buNone/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2pPr>
            <a:lvl3pPr>
              <a:buNone/>
              <a:defRPr lang="en-US" sz="1100" b="1" kern="1200" dirty="0" smtClean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3pPr>
            <a:lvl4pPr>
              <a:buNone/>
              <a:defRPr lang="en-US" sz="1100" b="1" kern="1200" dirty="0" smtClean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4pPr>
            <a:lvl5pPr>
              <a:buNone/>
              <a:defRPr lang="en-US" sz="1100" b="1" kern="1200" dirty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389172" y="2049412"/>
            <a:ext cx="2540853" cy="3388570"/>
          </a:xfrm>
        </p:spPr>
        <p:txBody>
          <a:bodyPr/>
          <a:lstStyle>
            <a:lvl1pPr>
              <a:buNone/>
              <a:defRPr lang="en-US" sz="1700" kern="120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>
              <a:buNone/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2pPr>
            <a:lvl3pPr>
              <a:buNone/>
              <a:defRPr lang="en-US" sz="1100" b="1" kern="1200" dirty="0" smtClean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3pPr>
            <a:lvl4pPr>
              <a:buNone/>
              <a:defRPr lang="en-US" sz="1100" b="1" kern="1200" dirty="0" smtClean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4pPr>
            <a:lvl5pPr>
              <a:buNone/>
              <a:defRPr lang="en-US" sz="1100" b="1" kern="1200" dirty="0">
                <a:solidFill>
                  <a:srgbClr val="006B74"/>
                </a:solidFill>
                <a:latin typeface="AgfaRotisSansSerif-Bold"/>
                <a:ea typeface="ＭＳ Ｐゴシック" charset="0"/>
                <a:cs typeface="AgfaRotisSansSerif-Bold"/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2318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Text Slide_bullet point_no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ar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58" y="6172226"/>
            <a:ext cx="550333" cy="5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186188" y="6285710"/>
            <a:ext cx="312310" cy="241752"/>
          </a:xfrm>
          <a:prstGeom prst="rect">
            <a:avLst/>
          </a:prstGeom>
          <a:noFill/>
        </p:spPr>
        <p:txBody>
          <a:bodyPr wrap="none" lIns="71766" tIns="35887" rIns="71766" bIns="35887">
            <a:spAutoFit/>
          </a:bodyPr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fld id="{6DBA2FE5-9311-214B-A83C-B8B37B331E4D}" type="slidenum">
              <a:rPr lang="id-ID" sz="1100" b="1">
                <a:solidFill>
                  <a:schemeClr val="bg1"/>
                </a:solidFill>
                <a:latin typeface="+mn-lt"/>
                <a:ea typeface="+mn-ea"/>
                <a:cs typeface="Raleway Light"/>
              </a:rPr>
              <a:pPr algn="ctr" defTabSz="9568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100" dirty="0">
              <a:solidFill>
                <a:schemeClr val="bg1"/>
              </a:solidFill>
              <a:latin typeface="+mn-lt"/>
              <a:ea typeface="+mn-ea"/>
              <a:cs typeface="Raleway Light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7604919" y="6365875"/>
            <a:ext cx="1325100" cy="22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54" tIns="23926" rIns="47854" bIns="239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568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baseline="30000" dirty="0" err="1" smtClean="0">
                <a:solidFill>
                  <a:srgbClr val="006B74"/>
                </a:solidFill>
                <a:latin typeface="+mn-lt"/>
                <a:cs typeface="AgfaRotisSansSerif-Bold" charset="0"/>
              </a:rPr>
              <a:t>www.efpia.eu</a:t>
            </a:r>
            <a:endParaRPr lang="en-GB" sz="1700" b="1" baseline="30000" dirty="0">
              <a:solidFill>
                <a:srgbClr val="5A5A59"/>
              </a:solidFill>
              <a:latin typeface="+mn-lt"/>
              <a:cs typeface="AgfaRotisSansSerif-Bold" charset="0"/>
            </a:endParaRPr>
          </a:p>
        </p:txBody>
      </p:sp>
      <p:pic>
        <p:nvPicPr>
          <p:cNvPr id="5" name="Picture 9" descr="efpi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1" y="6133333"/>
            <a:ext cx="856456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fpia-PPT_template_254x190,5mm_LAYOUT_V08_P3_graphisme_forM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8733968" y="2"/>
            <a:ext cx="11720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4646024" y="1100958"/>
            <a:ext cx="631164" cy="34131"/>
          </a:xfrm>
          <a:prstGeom prst="rect">
            <a:avLst/>
          </a:prstGeom>
          <a:solidFill>
            <a:srgbClr val="006B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861" tIns="17933" rIns="35861" bIns="17933" anchor="ctr"/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94296" y="2049412"/>
            <a:ext cx="7718425" cy="2419350"/>
          </a:xfrm>
        </p:spPr>
        <p:txBody>
          <a:bodyPr/>
          <a:lstStyle>
            <a:lvl1pPr marL="179443" indent="-179443" algn="just" defTabSz="956212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Blip>
                <a:blip r:embed="rId5"/>
              </a:buBlip>
              <a:defRPr lang="en-US" sz="1700" b="1" kern="1200" dirty="0" smtClean="0">
                <a:solidFill>
                  <a:srgbClr val="006B74"/>
                </a:solidFill>
                <a:latin typeface="+mn-lt"/>
                <a:ea typeface="ＭＳ Ｐゴシック" charset="0"/>
                <a:cs typeface="AgfaRotisSansSerif-Bold"/>
              </a:defRPr>
            </a:lvl1pPr>
            <a:lvl2pPr>
              <a:lnSpc>
                <a:spcPct val="150000"/>
              </a:lnSpc>
              <a:buFontTx/>
              <a:buBlip>
                <a:blip r:embed="rId6"/>
              </a:buBlip>
              <a:defRPr lang="en-US" sz="17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>
              <a:lnSpc>
                <a:spcPct val="150000"/>
              </a:lnSpc>
              <a:buFontTx/>
              <a:buBlip>
                <a:blip r:embed="rId7"/>
              </a:buBlip>
              <a:defRPr lang="en-US" sz="17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>
              <a:lnSpc>
                <a:spcPct val="150000"/>
              </a:lnSpc>
              <a:buFontTx/>
              <a:buBlip>
                <a:blip r:embed="rId8"/>
              </a:buBlip>
              <a:defRPr lang="en-US" sz="17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>
              <a:lnSpc>
                <a:spcPct val="150000"/>
              </a:lnSpc>
              <a:buNone/>
              <a:defRPr lang="en-US" sz="17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98772" y="559776"/>
            <a:ext cx="2364714" cy="735013"/>
          </a:xfrm>
        </p:spPr>
        <p:txBody>
          <a:bodyPr/>
          <a:lstStyle>
            <a:lvl1pPr algn="ctr">
              <a:buNone/>
              <a:defRPr lang="en-US" sz="3500" b="1" kern="1200" smtClean="0">
                <a:solidFill>
                  <a:srgbClr val="006B74"/>
                </a:solidFill>
                <a:latin typeface="+mn-lt"/>
                <a:ea typeface="+mn-ea"/>
                <a:cs typeface="AgfaRotisSansSerif-Bold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318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mple Text Slid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ar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58" y="6172226"/>
            <a:ext cx="550333" cy="5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186188" y="6285710"/>
            <a:ext cx="312310" cy="241752"/>
          </a:xfrm>
          <a:prstGeom prst="rect">
            <a:avLst/>
          </a:prstGeom>
          <a:noFill/>
        </p:spPr>
        <p:txBody>
          <a:bodyPr wrap="none" lIns="71766" tIns="35887" rIns="71766" bIns="35887">
            <a:spAutoFit/>
          </a:bodyPr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fld id="{6DBA2FE5-9311-214B-A83C-B8B37B331E4D}" type="slidenum">
              <a:rPr lang="id-ID" sz="1100" b="1">
                <a:solidFill>
                  <a:schemeClr val="bg1"/>
                </a:solidFill>
                <a:latin typeface="+mn-lt"/>
                <a:ea typeface="+mn-ea"/>
                <a:cs typeface="Raleway Light"/>
              </a:rPr>
              <a:pPr algn="ctr" defTabSz="9568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100" dirty="0">
              <a:solidFill>
                <a:schemeClr val="bg1"/>
              </a:solidFill>
              <a:latin typeface="+mn-lt"/>
              <a:ea typeface="+mn-ea"/>
              <a:cs typeface="Raleway Light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7604919" y="6365875"/>
            <a:ext cx="1325100" cy="22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54" tIns="23926" rIns="47854" bIns="239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568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baseline="30000" dirty="0" err="1" smtClean="0">
                <a:solidFill>
                  <a:srgbClr val="006B74"/>
                </a:solidFill>
                <a:latin typeface="+mn-lt"/>
                <a:cs typeface="AgfaRotisSansSerif-Bold" charset="0"/>
              </a:rPr>
              <a:t>www.efpia.eu</a:t>
            </a:r>
            <a:endParaRPr lang="en-GB" sz="1700" b="1" baseline="30000" dirty="0">
              <a:solidFill>
                <a:srgbClr val="5A5A59"/>
              </a:solidFill>
              <a:latin typeface="+mn-lt"/>
              <a:cs typeface="AgfaRotisSansSerif-Bold" charset="0"/>
            </a:endParaRPr>
          </a:p>
        </p:txBody>
      </p:sp>
      <p:pic>
        <p:nvPicPr>
          <p:cNvPr id="5" name="Picture 9" descr="efpi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1" y="6133333"/>
            <a:ext cx="856456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fpia-PPT_template_254x190,5mm_LAYOUT_V08_P3_graphisme_forM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8733968" y="2"/>
            <a:ext cx="11720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4646024" y="1100958"/>
            <a:ext cx="631164" cy="34131"/>
          </a:xfrm>
          <a:prstGeom prst="rect">
            <a:avLst/>
          </a:prstGeom>
          <a:solidFill>
            <a:srgbClr val="006B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861" tIns="17933" rIns="35861" bIns="17933" anchor="ctr"/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98772" y="574523"/>
            <a:ext cx="2364714" cy="735013"/>
          </a:xfrm>
        </p:spPr>
        <p:txBody>
          <a:bodyPr/>
          <a:lstStyle>
            <a:lvl1pPr algn="ctr">
              <a:buNone/>
              <a:defRPr lang="en-US" sz="3500" b="1" kern="1200" smtClean="0">
                <a:solidFill>
                  <a:srgbClr val="006B74"/>
                </a:solidFill>
                <a:latin typeface="+mn-lt"/>
                <a:ea typeface="+mn-ea"/>
                <a:cs typeface="AgfaRotisSansSerif-Bold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 hasCustomPrompt="1"/>
          </p:nvPr>
        </p:nvSpPr>
        <p:spPr>
          <a:xfrm>
            <a:off x="1517718" y="2020888"/>
            <a:ext cx="7412302" cy="3716338"/>
          </a:xfrm>
        </p:spPr>
        <p:txBody>
          <a:bodyPr/>
          <a:lstStyle>
            <a:lvl1pPr rtl="0" eaLnBrk="1" fontAlgn="ctr" latinLnBrk="0" hangingPunct="1">
              <a:buNone/>
              <a:defRPr lang="en-US" sz="1300" b="0" i="0" u="none" strike="noStrike" smtClean="0">
                <a:latin typeface="+mn-lt"/>
              </a:defRPr>
            </a:lvl1pPr>
          </a:lstStyle>
          <a:p>
            <a:pPr rtl="0" eaLnBrk="1" fontAlgn="ctr" latinLnBrk="0" hangingPunct="1"/>
            <a:r>
              <a:rPr lang="en-US" sz="1300" b="1" i="0" u="none" strike="noStrike" kern="1200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Title 1</a:t>
            </a:r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auto" latinLnBrk="0" hangingPunct="1"/>
            <a:r>
              <a:rPr lang="en-US" sz="1300" b="1" i="0" u="none" strike="noStrike" kern="1200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Title 2</a:t>
            </a:r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r>
              <a:rPr lang="en-US" sz="1300" b="1" i="0" u="none" strike="noStrike" kern="1200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Title 3</a:t>
            </a:r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auto" latinLnBrk="0" hangingPunct="1"/>
            <a:r>
              <a:rPr lang="en-US" sz="1300" b="1" i="0" u="none" strike="noStrike" kern="1200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Title 4</a:t>
            </a:r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rtl="0" eaLnBrk="1" fontAlgn="ctr" latinLnBrk="0" hangingPunct="1"/>
            <a:endParaRPr lang="en-US" sz="1300" b="0" i="0" u="none" strike="noStrike" kern="1200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18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Draft v1 - MCP 19-08-2015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3FC1-8537-4D57-A220-3A75A25BA22C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&amp;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6858143"/>
              </p:ext>
            </p:extLst>
          </p:nvPr>
        </p:nvGraphicFramePr>
        <p:xfrm>
          <a:off x="1757" y="161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" y="161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49" y="1643063"/>
            <a:ext cx="9228673" cy="44831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78829" indent="-378829">
              <a:defRPr sz="1300"/>
            </a:lvl1pPr>
            <a:lvl2pPr marL="746031" indent="-367202">
              <a:defRPr sz="1200"/>
            </a:lvl2pPr>
            <a:lvl3pPr marL="1123196" indent="-377166">
              <a:defRPr sz="1100"/>
            </a:lvl3pPr>
            <a:lvl4pPr marL="1502025" indent="-378829">
              <a:defRPr sz="1000"/>
            </a:lvl4pPr>
            <a:lvl5pPr marL="1880854" indent="-378829"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pic>
        <p:nvPicPr>
          <p:cNvPr id="7" name="Picture 6" descr="Efpia-PPT_template_254x190,5mm_LAYOUT_V08_P3_graphisme_forMS.png"/>
          <p:cNvPicPr>
            <a:picLocks noChangeAspect="1"/>
          </p:cNvPicPr>
          <p:nvPr userDrawn="1"/>
        </p:nvPicPr>
        <p:blipFill>
          <a:blip r:embed="rId6" cstate="print"/>
          <a:srcRect t="25392" r="19904"/>
          <a:stretch>
            <a:fillRect/>
          </a:stretch>
        </p:blipFill>
        <p:spPr>
          <a:xfrm>
            <a:off x="8151369" y="0"/>
            <a:ext cx="1754645" cy="15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pic>
        <p:nvPicPr>
          <p:cNvPr id="8" name="Picture 7" descr="Efpia-PPT_template_254x190,5mm_LAYOUT_V08_P3_footnote_forMS.png"/>
          <p:cNvPicPr>
            <a:picLocks noChangeAspect="1"/>
          </p:cNvPicPr>
          <p:nvPr userDrawn="1"/>
        </p:nvPicPr>
        <p:blipFill>
          <a:blip r:embed="rId7" cstate="print"/>
          <a:srcRect l="92548" t="8467" r="3893" b="26282"/>
          <a:stretch>
            <a:fillRect/>
          </a:stretch>
        </p:blipFill>
        <p:spPr>
          <a:xfrm>
            <a:off x="9165484" y="6525344"/>
            <a:ext cx="78009" cy="72008"/>
          </a:xfrm>
          <a:prstGeom prst="rect">
            <a:avLst/>
          </a:prstGeom>
        </p:spPr>
      </p:pic>
      <p:pic>
        <p:nvPicPr>
          <p:cNvPr id="11" name="Picture 10" descr="Efpia-PPT_template_254x190,5mm_LAYOUT_V08_P3_LOGO_forMS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74064" y="6309000"/>
            <a:ext cx="614121" cy="33525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2014" y="6444786"/>
            <a:ext cx="521577" cy="22644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300" b="1">
                <a:solidFill>
                  <a:srgbClr val="7778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2B5B6FF-6742-42ED-922D-A405021672AA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58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&amp;G Title an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1307779"/>
              </p:ext>
            </p:extLst>
          </p:nvPr>
        </p:nvGraphicFramePr>
        <p:xfrm>
          <a:off x="1608" y="161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" y="161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Efpia-PPT_template_254x190,5mm_LAYOUT_V08_P3_graphisme_forMS.png"/>
          <p:cNvPicPr>
            <a:picLocks noChangeAspect="1"/>
          </p:cNvPicPr>
          <p:nvPr userDrawn="1"/>
        </p:nvPicPr>
        <p:blipFill>
          <a:blip r:embed="rId6" cstate="print"/>
          <a:srcRect t="25392" r="19904"/>
          <a:stretch>
            <a:fillRect/>
          </a:stretch>
        </p:blipFill>
        <p:spPr>
          <a:xfrm>
            <a:off x="8151369" y="0"/>
            <a:ext cx="1754645" cy="15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49" y="540048"/>
            <a:ext cx="9245599" cy="30777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pic>
        <p:nvPicPr>
          <p:cNvPr id="9" name="Picture 8" descr="Efpia-PPT_template_254x190,5mm_LAYOUT_V08_P3_LOGO_forMS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74049" y="6309000"/>
            <a:ext cx="614121" cy="33525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2014" y="6444758"/>
            <a:ext cx="521577" cy="22644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300" b="1">
                <a:solidFill>
                  <a:srgbClr val="7778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2B5B6FF-6742-42ED-922D-A405021672AA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7482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FPIA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20740"/>
          <a:stretch>
            <a:fillRect/>
          </a:stretch>
        </p:blipFill>
        <p:spPr bwMode="auto">
          <a:xfrm>
            <a:off x="449732" y="126233"/>
            <a:ext cx="383255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055791" y="4504266"/>
            <a:ext cx="3678061" cy="1022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anchor="ctr"/>
          <a:lstStyle/>
          <a:p>
            <a:pPr algn="ctr" defTabSz="9568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 descr="sta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03" y="4875741"/>
            <a:ext cx="24421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788584" y="3293534"/>
            <a:ext cx="1137355" cy="1049867"/>
          </a:xfrm>
          <a:prstGeom prst="rect">
            <a:avLst/>
          </a:prstGeom>
          <a:solidFill>
            <a:srgbClr val="DF6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328143" y="3293534"/>
            <a:ext cx="1137355" cy="1049867"/>
          </a:xfrm>
          <a:prstGeom prst="rect">
            <a:avLst/>
          </a:prstGeom>
          <a:solidFill>
            <a:srgbClr val="DF6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66276" y="3293534"/>
            <a:ext cx="1137355" cy="1049867"/>
          </a:xfrm>
          <a:prstGeom prst="rect">
            <a:avLst/>
          </a:prstGeom>
          <a:solidFill>
            <a:srgbClr val="DF6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23108" y="4476775"/>
            <a:ext cx="1137355" cy="1049867"/>
          </a:xfrm>
          <a:prstGeom prst="rect">
            <a:avLst/>
          </a:prstGeom>
          <a:solidFill>
            <a:srgbClr val="006B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164716" y="4476775"/>
            <a:ext cx="1137355" cy="1049867"/>
          </a:xfrm>
          <a:prstGeom prst="rect">
            <a:avLst/>
          </a:prstGeom>
          <a:solidFill>
            <a:srgbClr val="006B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4" tIns="23926" rIns="47854" bIns="23926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 descr="Bloc1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70" y="3289300"/>
            <a:ext cx="1141942" cy="1054100"/>
          </a:xfrm>
          <a:prstGeom prst="rect">
            <a:avLst/>
          </a:prstGeom>
        </p:spPr>
      </p:pic>
      <p:pic>
        <p:nvPicPr>
          <p:cNvPr id="16" name="Picture 15" descr="Bloc2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83" y="4476775"/>
            <a:ext cx="1137355" cy="1049867"/>
          </a:xfrm>
          <a:prstGeom prst="rect">
            <a:avLst/>
          </a:prstGeom>
        </p:spPr>
      </p:pic>
      <p:pic>
        <p:nvPicPr>
          <p:cNvPr id="17" name="Picture 16" descr="Bloc3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68" y="4476774"/>
            <a:ext cx="1137355" cy="1049867"/>
          </a:xfrm>
          <a:prstGeom prst="rect">
            <a:avLst/>
          </a:prstGeom>
        </p:spPr>
      </p:pic>
      <p:pic>
        <p:nvPicPr>
          <p:cNvPr id="18" name="Picture 17" descr="Bloc4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8" y="3289303"/>
            <a:ext cx="1137355" cy="1049867"/>
          </a:xfrm>
          <a:prstGeom prst="rect">
            <a:avLst/>
          </a:prstGeom>
        </p:spPr>
      </p:pic>
      <p:pic>
        <p:nvPicPr>
          <p:cNvPr id="19" name="Picture 18" descr="Bloc7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85" y="3293535"/>
            <a:ext cx="1132769" cy="1045633"/>
          </a:xfrm>
          <a:prstGeom prst="rect">
            <a:avLst/>
          </a:prstGeom>
        </p:spPr>
      </p:pic>
      <p:pic>
        <p:nvPicPr>
          <p:cNvPr id="20" name="Picture 19" descr="Bloc8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16" y="3291418"/>
            <a:ext cx="1137355" cy="1049867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433965" y="2417392"/>
            <a:ext cx="3731948" cy="734219"/>
          </a:xfrm>
        </p:spPr>
        <p:txBody>
          <a:bodyPr/>
          <a:lstStyle>
            <a:lvl1pPr>
              <a:defRPr lang="en-US" sz="2500" kern="1200" dirty="0" smtClean="0">
                <a:solidFill>
                  <a:schemeClr val="tx1"/>
                </a:solidFill>
                <a:latin typeface="Lato Regular"/>
                <a:ea typeface="ＭＳ Ｐゴシック" charset="0"/>
                <a:cs typeface="Lato Regular"/>
              </a:defRPr>
            </a:lvl1pPr>
            <a:lvl2pPr algn="l" defTabSz="956212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2100" kern="1200" dirty="0" smtClean="0">
                <a:solidFill>
                  <a:srgbClr val="5A5A59"/>
                </a:solidFill>
                <a:latin typeface="+mn-lt"/>
                <a:ea typeface="ＭＳ Ｐゴシック" charset="0"/>
                <a:cs typeface="AgfaRotisSansSerif-Bold" charset="0"/>
              </a:defRPr>
            </a:lvl2pPr>
            <a:lvl3pPr>
              <a:defRPr lang="en-US" sz="1900" b="1" kern="1200" baseline="30000" dirty="0" smtClean="0">
                <a:solidFill>
                  <a:srgbClr val="006B74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3pPr>
            <a:lvl4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4pPr>
            <a:lvl5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5pPr>
          </a:lstStyle>
          <a:p>
            <a:pPr marL="717786" lvl="1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17786" lvl="1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21"/>
          <p:cNvSpPr>
            <a:spLocks noGrp="1"/>
          </p:cNvSpPr>
          <p:nvPr>
            <p:ph sz="quarter" idx="11"/>
          </p:nvPr>
        </p:nvSpPr>
        <p:spPr>
          <a:xfrm>
            <a:off x="3713995" y="4670891"/>
            <a:ext cx="3731948" cy="734219"/>
          </a:xfrm>
        </p:spPr>
        <p:txBody>
          <a:bodyPr/>
          <a:lstStyle>
            <a:lvl1pPr>
              <a:defRPr lang="en-US" sz="2500" kern="1200" dirty="0" smtClean="0">
                <a:solidFill>
                  <a:schemeClr val="tx1"/>
                </a:solidFill>
                <a:latin typeface="Lato Regular"/>
                <a:ea typeface="ＭＳ Ｐゴシック" charset="0"/>
                <a:cs typeface="Lato Regular"/>
              </a:defRPr>
            </a:lvl1pPr>
            <a:lvl2pPr algn="l" defTabSz="956212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2100" kern="1200" dirty="0" smtClean="0">
                <a:solidFill>
                  <a:srgbClr val="5A5A59"/>
                </a:solidFill>
                <a:latin typeface="+mn-lt"/>
                <a:ea typeface="ＭＳ Ｐゴシック" charset="0"/>
                <a:cs typeface="AgfaRotisSansSerif-Bold" charset="0"/>
              </a:defRPr>
            </a:lvl2pPr>
            <a:lvl3pPr>
              <a:defRPr lang="en-US" sz="1900" b="1" kern="1200" baseline="30000" dirty="0" smtClean="0">
                <a:solidFill>
                  <a:srgbClr val="006B74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3pPr>
            <a:lvl4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4pPr>
            <a:lvl5pPr>
              <a:defRPr lang="en-US" sz="1900" b="1" kern="1200" baseline="30000" dirty="0" smtClean="0">
                <a:solidFill>
                  <a:srgbClr val="5A5A59"/>
                </a:solidFill>
                <a:latin typeface="AgfaRotisSansSerif-Bold" charset="0"/>
                <a:ea typeface="ＭＳ Ｐゴシック" charset="0"/>
                <a:cs typeface="AgfaRotisSansSerif-Bold" charset="0"/>
              </a:defRPr>
            </a:lvl5pPr>
          </a:lstStyle>
          <a:p>
            <a:pPr marL="717786" lvl="1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17786" lvl="1" indent="-239258" algn="l" defTabSz="957043" rtl="0" eaLnBrk="1" fontAlgn="base" hangingPunct="1">
              <a:lnSpc>
                <a:spcPct val="90000"/>
              </a:lnSpc>
              <a:spcBef>
                <a:spcPts val="524"/>
              </a:spcBef>
              <a:spcAft>
                <a:spcPct val="0"/>
              </a:spcAft>
              <a:buFont typeface="Arial" charset="0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44" y="365129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7854" tIns="23926" rIns="47854" bIns="2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44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7854" tIns="23926" rIns="47854" bIns="2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76"/>
            <a:ext cx="2228850" cy="365125"/>
          </a:xfrm>
          <a:prstGeom prst="rect">
            <a:avLst/>
          </a:prstGeom>
        </p:spPr>
        <p:txBody>
          <a:bodyPr vert="horz" lIns="47854" tIns="23926" rIns="47854" bIns="23926" rtlCol="0" anchor="ctr"/>
          <a:lstStyle>
            <a:lvl1pPr algn="l" defTabSz="95685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9" y="6356376"/>
            <a:ext cx="3343275" cy="365125"/>
          </a:xfrm>
          <a:prstGeom prst="rect">
            <a:avLst/>
          </a:prstGeom>
        </p:spPr>
        <p:txBody>
          <a:bodyPr vert="horz" lIns="47854" tIns="23926" rIns="47854" bIns="23926" rtlCol="0" anchor="ctr"/>
          <a:lstStyle>
            <a:lvl1pPr algn="ctr" defTabSz="95685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76"/>
            <a:ext cx="2228850" cy="365125"/>
          </a:xfrm>
          <a:prstGeom prst="rect">
            <a:avLst/>
          </a:prstGeom>
        </p:spPr>
        <p:txBody>
          <a:bodyPr vert="horz" lIns="47854" tIns="23926" rIns="47854" bIns="23926" rtlCol="0" anchor="ctr"/>
          <a:lstStyle>
            <a:lvl1pPr algn="r" defTabSz="95685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</a:lstStyle>
          <a:p>
            <a:pPr>
              <a:defRPr/>
            </a:pPr>
            <a:fld id="{4881AE1A-59C4-BB4B-805C-2461C9035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7" r:id="rId4"/>
    <p:sldLayoutId id="2147483879" r:id="rId5"/>
    <p:sldLayoutId id="2147483880" r:id="rId6"/>
    <p:sldLayoutId id="2147483881" r:id="rId7"/>
    <p:sldLayoutId id="2147483882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1pPr>
      <a:lvl2pPr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2pPr>
      <a:lvl3pPr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3pPr>
      <a:lvl4pPr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4pPr>
      <a:lvl5pPr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5pPr>
      <a:lvl6pPr marL="239258"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6pPr>
      <a:lvl7pPr marL="478519"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7pPr>
      <a:lvl8pPr marL="717786"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8pPr>
      <a:lvl9pPr marL="957043"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9pPr>
    </p:titleStyle>
    <p:bodyStyle>
      <a:lvl1pPr marL="239258" indent="-239258" algn="l" defTabSz="957043" rtl="0" eaLnBrk="1" fontAlgn="base" hangingPunct="1">
        <a:lnSpc>
          <a:spcPct val="90000"/>
        </a:lnSpc>
        <a:spcBef>
          <a:spcPts val="1048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1pPr>
      <a:lvl2pPr marL="717786" indent="-239258" algn="l" defTabSz="957043" rtl="0" eaLnBrk="1" fontAlgn="base" hangingPunct="1">
        <a:lnSpc>
          <a:spcPct val="90000"/>
        </a:lnSpc>
        <a:spcBef>
          <a:spcPts val="524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2pPr>
      <a:lvl3pPr marL="1196301" indent="-239258" algn="l" defTabSz="957043" rtl="0" eaLnBrk="1" fontAlgn="base" hangingPunct="1">
        <a:lnSpc>
          <a:spcPct val="90000"/>
        </a:lnSpc>
        <a:spcBef>
          <a:spcPts val="524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3pPr>
      <a:lvl4pPr marL="1674830" indent="-239258" algn="l" defTabSz="957043" rtl="0" eaLnBrk="1" fontAlgn="base" hangingPunct="1">
        <a:lnSpc>
          <a:spcPct val="90000"/>
        </a:lnSpc>
        <a:spcBef>
          <a:spcPts val="524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4pPr>
      <a:lvl5pPr marL="2153344" indent="-239258" algn="l" defTabSz="957043" rtl="0" eaLnBrk="1" fontAlgn="base" hangingPunct="1">
        <a:lnSpc>
          <a:spcPct val="90000"/>
        </a:lnSpc>
        <a:spcBef>
          <a:spcPts val="524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5pPr>
      <a:lvl6pPr marL="2631872" indent="-239258" algn="l" defTabSz="95704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0388" indent="-239258" algn="l" defTabSz="95704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88913" indent="-239258" algn="l" defTabSz="95704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67432" indent="-239258" algn="l" defTabSz="95704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519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043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563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087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2606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130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9659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174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44" y="365129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7854" tIns="23926" rIns="47854" bIns="2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44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7854" tIns="23926" rIns="47854" bIns="2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76"/>
            <a:ext cx="2228850" cy="365125"/>
          </a:xfrm>
          <a:prstGeom prst="rect">
            <a:avLst/>
          </a:prstGeom>
        </p:spPr>
        <p:txBody>
          <a:bodyPr vert="horz" lIns="47854" tIns="23926" rIns="47854" bIns="23926" rtlCol="0" anchor="ctr"/>
          <a:lstStyle>
            <a:lvl1pPr algn="l" defTabSz="95685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9" y="6356376"/>
            <a:ext cx="3343275" cy="365125"/>
          </a:xfrm>
          <a:prstGeom prst="rect">
            <a:avLst/>
          </a:prstGeom>
        </p:spPr>
        <p:txBody>
          <a:bodyPr vert="horz" lIns="47854" tIns="23926" rIns="47854" bIns="23926" rtlCol="0" anchor="ctr"/>
          <a:lstStyle>
            <a:lvl1pPr algn="ctr" defTabSz="95685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76"/>
            <a:ext cx="2228850" cy="365125"/>
          </a:xfrm>
          <a:prstGeom prst="rect">
            <a:avLst/>
          </a:prstGeom>
        </p:spPr>
        <p:txBody>
          <a:bodyPr vert="horz" lIns="47854" tIns="23926" rIns="47854" bIns="23926" rtlCol="0" anchor="ctr"/>
          <a:lstStyle>
            <a:lvl1pPr algn="r" defTabSz="95685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</a:lstStyle>
          <a:p>
            <a:pPr>
              <a:defRPr/>
            </a:pPr>
            <a:fld id="{4881AE1A-59C4-BB4B-805C-2461C90353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9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1pPr>
      <a:lvl2pPr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2pPr>
      <a:lvl3pPr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3pPr>
      <a:lvl4pPr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4pPr>
      <a:lvl5pPr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5pPr>
      <a:lvl6pPr marL="239258"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6pPr>
      <a:lvl7pPr marL="478519"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7pPr>
      <a:lvl8pPr marL="717786"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8pPr>
      <a:lvl9pPr marL="957043" algn="l" defTabSz="95704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ato Regular" charset="0"/>
          <a:ea typeface="ＭＳ Ｐゴシック" charset="0"/>
        </a:defRPr>
      </a:lvl9pPr>
    </p:titleStyle>
    <p:bodyStyle>
      <a:lvl1pPr marL="239258" indent="-239258" algn="l" defTabSz="957043" rtl="0" eaLnBrk="1" fontAlgn="base" hangingPunct="1">
        <a:lnSpc>
          <a:spcPct val="90000"/>
        </a:lnSpc>
        <a:spcBef>
          <a:spcPts val="1048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1pPr>
      <a:lvl2pPr marL="717786" indent="-239258" algn="l" defTabSz="957043" rtl="0" eaLnBrk="1" fontAlgn="base" hangingPunct="1">
        <a:lnSpc>
          <a:spcPct val="90000"/>
        </a:lnSpc>
        <a:spcBef>
          <a:spcPts val="524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2pPr>
      <a:lvl3pPr marL="1196301" indent="-239258" algn="l" defTabSz="957043" rtl="0" eaLnBrk="1" fontAlgn="base" hangingPunct="1">
        <a:lnSpc>
          <a:spcPct val="90000"/>
        </a:lnSpc>
        <a:spcBef>
          <a:spcPts val="524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3pPr>
      <a:lvl4pPr marL="1674830" indent="-239258" algn="l" defTabSz="957043" rtl="0" eaLnBrk="1" fontAlgn="base" hangingPunct="1">
        <a:lnSpc>
          <a:spcPct val="90000"/>
        </a:lnSpc>
        <a:spcBef>
          <a:spcPts val="524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4pPr>
      <a:lvl5pPr marL="2153344" indent="-239258" algn="l" defTabSz="957043" rtl="0" eaLnBrk="1" fontAlgn="base" hangingPunct="1">
        <a:lnSpc>
          <a:spcPct val="90000"/>
        </a:lnSpc>
        <a:spcBef>
          <a:spcPts val="524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5pPr>
      <a:lvl6pPr marL="2631872" indent="-239258" algn="l" defTabSz="95704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0388" indent="-239258" algn="l" defTabSz="95704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88913" indent="-239258" algn="l" defTabSz="95704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67432" indent="-239258" algn="l" defTabSz="95704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519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043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563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087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2606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130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9659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174" algn="l" defTabSz="957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chart" Target="../charts/chart15.xml"/><Relationship Id="rId20" Type="http://schemas.openxmlformats.org/officeDocument/2006/relationships/image" Target="../media/image31.GIF"/><Relationship Id="rId21" Type="http://schemas.openxmlformats.org/officeDocument/2006/relationships/image" Target="../media/image32.png"/><Relationship Id="rId22" Type="http://schemas.openxmlformats.org/officeDocument/2006/relationships/image" Target="../media/image33.GIF"/><Relationship Id="rId23" Type="http://schemas.openxmlformats.org/officeDocument/2006/relationships/image" Target="../media/image34.GIF"/><Relationship Id="rId10" Type="http://schemas.openxmlformats.org/officeDocument/2006/relationships/chart" Target="../charts/chart16.xml"/><Relationship Id="rId11" Type="http://schemas.openxmlformats.org/officeDocument/2006/relationships/chart" Target="../charts/chart17.xml"/><Relationship Id="rId12" Type="http://schemas.openxmlformats.org/officeDocument/2006/relationships/chart" Target="../charts/chart18.xml"/><Relationship Id="rId13" Type="http://schemas.openxmlformats.org/officeDocument/2006/relationships/image" Target="../media/image24.GIF"/><Relationship Id="rId14" Type="http://schemas.openxmlformats.org/officeDocument/2006/relationships/image" Target="../media/image25.gif"/><Relationship Id="rId15" Type="http://schemas.openxmlformats.org/officeDocument/2006/relationships/image" Target="../media/image26.png"/><Relationship Id="rId16" Type="http://schemas.openxmlformats.org/officeDocument/2006/relationships/image" Target="../media/image27.gif"/><Relationship Id="rId17" Type="http://schemas.openxmlformats.org/officeDocument/2006/relationships/image" Target="../media/image28.gif"/><Relationship Id="rId18" Type="http://schemas.openxmlformats.org/officeDocument/2006/relationships/image" Target="../media/image29.gif"/><Relationship Id="rId19" Type="http://schemas.openxmlformats.org/officeDocument/2006/relationships/image" Target="../media/image30.gif"/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chart" Target="../charts/chart11.xml"/><Relationship Id="rId6" Type="http://schemas.openxmlformats.org/officeDocument/2006/relationships/chart" Target="../charts/chart12.xml"/><Relationship Id="rId7" Type="http://schemas.openxmlformats.org/officeDocument/2006/relationships/chart" Target="../charts/chart13.xml"/><Relationship Id="rId8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tags" Target="../tags/tag22.xml"/><Relationship Id="rId21" Type="http://schemas.openxmlformats.org/officeDocument/2006/relationships/tags" Target="../tags/tag23.xml"/><Relationship Id="rId22" Type="http://schemas.openxmlformats.org/officeDocument/2006/relationships/tags" Target="../tags/tag24.xml"/><Relationship Id="rId23" Type="http://schemas.openxmlformats.org/officeDocument/2006/relationships/tags" Target="../tags/tag25.xml"/><Relationship Id="rId24" Type="http://schemas.openxmlformats.org/officeDocument/2006/relationships/tags" Target="../tags/tag26.xml"/><Relationship Id="rId25" Type="http://schemas.openxmlformats.org/officeDocument/2006/relationships/tags" Target="../tags/tag27.xml"/><Relationship Id="rId26" Type="http://schemas.openxmlformats.org/officeDocument/2006/relationships/tags" Target="../tags/tag28.xml"/><Relationship Id="rId27" Type="http://schemas.openxmlformats.org/officeDocument/2006/relationships/tags" Target="../tags/tag29.xml"/><Relationship Id="rId28" Type="http://schemas.openxmlformats.org/officeDocument/2006/relationships/tags" Target="../tags/tag30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30" Type="http://schemas.openxmlformats.org/officeDocument/2006/relationships/tags" Target="../tags/tag32.xml"/><Relationship Id="rId31" Type="http://schemas.openxmlformats.org/officeDocument/2006/relationships/tags" Target="../tags/tag33.xml"/><Relationship Id="rId32" Type="http://schemas.openxmlformats.org/officeDocument/2006/relationships/tags" Target="../tags/tag34.xml"/><Relationship Id="rId9" Type="http://schemas.openxmlformats.org/officeDocument/2006/relationships/tags" Target="../tags/tag11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8" Type="http://schemas.openxmlformats.org/officeDocument/2006/relationships/tags" Target="../tags/tag10.xml"/><Relationship Id="rId33" Type="http://schemas.openxmlformats.org/officeDocument/2006/relationships/tags" Target="../tags/tag35.xml"/><Relationship Id="rId34" Type="http://schemas.openxmlformats.org/officeDocument/2006/relationships/tags" Target="../tags/tag36.xml"/><Relationship Id="rId35" Type="http://schemas.openxmlformats.org/officeDocument/2006/relationships/tags" Target="../tags/tag37.xml"/><Relationship Id="rId36" Type="http://schemas.openxmlformats.org/officeDocument/2006/relationships/slideLayout" Target="../slideLayouts/slideLayout15.xml"/><Relationship Id="rId10" Type="http://schemas.openxmlformats.org/officeDocument/2006/relationships/tags" Target="../tags/tag12.xml"/><Relationship Id="rId11" Type="http://schemas.openxmlformats.org/officeDocument/2006/relationships/tags" Target="../tags/tag13.xml"/><Relationship Id="rId12" Type="http://schemas.openxmlformats.org/officeDocument/2006/relationships/tags" Target="../tags/tag14.xml"/><Relationship Id="rId13" Type="http://schemas.openxmlformats.org/officeDocument/2006/relationships/tags" Target="../tags/tag15.xml"/><Relationship Id="rId14" Type="http://schemas.openxmlformats.org/officeDocument/2006/relationships/tags" Target="../tags/tag16.xml"/><Relationship Id="rId15" Type="http://schemas.openxmlformats.org/officeDocument/2006/relationships/tags" Target="../tags/tag17.xml"/><Relationship Id="rId16" Type="http://schemas.openxmlformats.org/officeDocument/2006/relationships/tags" Target="../tags/tag18.xml"/><Relationship Id="rId17" Type="http://schemas.openxmlformats.org/officeDocument/2006/relationships/tags" Target="../tags/tag19.xml"/><Relationship Id="rId18" Type="http://schemas.openxmlformats.org/officeDocument/2006/relationships/tags" Target="../tags/tag20.xml"/><Relationship Id="rId19" Type="http://schemas.openxmlformats.org/officeDocument/2006/relationships/tags" Target="../tags/tag21.xml"/><Relationship Id="rId37" Type="http://schemas.openxmlformats.org/officeDocument/2006/relationships/image" Target="../media/image36.png"/><Relationship Id="rId38" Type="http://schemas.openxmlformats.org/officeDocument/2006/relationships/image" Target="../media/image37.emf"/><Relationship Id="rId39" Type="http://schemas.openxmlformats.org/officeDocument/2006/relationships/image" Target="../media/image38.png"/><Relationship Id="rId40" Type="http://schemas.openxmlformats.org/officeDocument/2006/relationships/image" Target="../media/image39.jpeg"/><Relationship Id="rId41" Type="http://schemas.openxmlformats.org/officeDocument/2006/relationships/image" Target="../media/image40.jpeg"/><Relationship Id="rId42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EFPIA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20740"/>
          <a:stretch>
            <a:fillRect/>
          </a:stretch>
        </p:blipFill>
        <p:spPr bwMode="auto">
          <a:xfrm>
            <a:off x="449732" y="126234"/>
            <a:ext cx="383255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532296" y="2867819"/>
            <a:ext cx="8769791" cy="30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51" tIns="23925" rIns="47851" bIns="23925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56149" eaLnBrk="1" hangingPunct="1"/>
            <a:r>
              <a:rPr lang="en-GB" sz="2500" b="1" baseline="30000" dirty="0">
                <a:solidFill>
                  <a:srgbClr val="006B74"/>
                </a:solidFill>
                <a:latin typeface="Calibri"/>
                <a:cs typeface="AgfaRotisSansSerif-Bold" charset="0"/>
              </a:rPr>
              <a:t>Author: </a:t>
            </a:r>
            <a:r>
              <a:rPr lang="en-GB" sz="2500" b="1" baseline="30000" dirty="0">
                <a:solidFill>
                  <a:srgbClr val="5A5A59"/>
                </a:solidFill>
                <a:latin typeface="Calibri"/>
                <a:cs typeface="AgfaRotisSansSerif-Bold" charset="0"/>
              </a:rPr>
              <a:t>Andrew Powrie-Smith </a:t>
            </a:r>
            <a:r>
              <a:rPr lang="en-GB" sz="2500" baseline="30000" dirty="0">
                <a:solidFill>
                  <a:srgbClr val="E68133"/>
                </a:solidFill>
                <a:latin typeface="Calibri"/>
                <a:cs typeface="AgfaRotisSansSerif-Bold" charset="0"/>
              </a:rPr>
              <a:t>*</a:t>
            </a:r>
            <a:r>
              <a:rPr lang="en-GB" sz="2500" b="1" baseline="30000" dirty="0">
                <a:solidFill>
                  <a:prstClr val="black"/>
                </a:solidFill>
                <a:latin typeface="Calibri"/>
                <a:cs typeface="AgfaRotisSansSerif-Bold" charset="0"/>
              </a:rPr>
              <a:t> </a:t>
            </a:r>
            <a:r>
              <a:rPr lang="en-GB" sz="2500" b="1" baseline="30000" dirty="0">
                <a:solidFill>
                  <a:srgbClr val="006B74"/>
                </a:solidFill>
                <a:latin typeface="Calibri"/>
                <a:cs typeface="AgfaRotisSansSerif-Bold" charset="0"/>
              </a:rPr>
              <a:t>Date: </a:t>
            </a:r>
            <a:r>
              <a:rPr lang="en-GB" sz="2500" b="1" baseline="30000" dirty="0" smtClean="0">
                <a:solidFill>
                  <a:srgbClr val="5A5A59"/>
                </a:solidFill>
                <a:latin typeface="Calibri"/>
                <a:cs typeface="AgfaRotisSansSerif-Bold" charset="0"/>
              </a:rPr>
              <a:t>05/04/2016 </a:t>
            </a:r>
            <a:r>
              <a:rPr lang="en-GB" sz="2500" baseline="30000" dirty="0">
                <a:solidFill>
                  <a:srgbClr val="E68133"/>
                </a:solidFill>
                <a:latin typeface="Calibri"/>
                <a:cs typeface="AgfaRotisSansSerif-Bold" charset="0"/>
              </a:rPr>
              <a:t>*</a:t>
            </a:r>
            <a:r>
              <a:rPr lang="en-GB" sz="2500" b="1" baseline="30000" dirty="0">
                <a:solidFill>
                  <a:prstClr val="black"/>
                </a:solidFill>
                <a:latin typeface="Calibri"/>
                <a:cs typeface="AgfaRotisSansSerif-Bold" charset="0"/>
              </a:rPr>
              <a:t> </a:t>
            </a:r>
            <a:r>
              <a:rPr lang="en-GB" sz="2500" b="1" baseline="30000" dirty="0">
                <a:solidFill>
                  <a:srgbClr val="006B74"/>
                </a:solidFill>
                <a:latin typeface="Calibri"/>
                <a:cs typeface="AgfaRotisSansSerif-Bold" charset="0"/>
              </a:rPr>
              <a:t>Version:</a:t>
            </a:r>
            <a:r>
              <a:rPr lang="en-GB" sz="2500" b="1" baseline="30000" dirty="0">
                <a:solidFill>
                  <a:prstClr val="black"/>
                </a:solidFill>
                <a:latin typeface="Calibri"/>
                <a:cs typeface="AgfaRotisSansSerif-Bold" charset="0"/>
              </a:rPr>
              <a:t> </a:t>
            </a:r>
            <a:r>
              <a:rPr lang="en-GB" sz="2500" b="1" baseline="30000" dirty="0" smtClean="0">
                <a:solidFill>
                  <a:srgbClr val="5A5A59"/>
                </a:solidFill>
                <a:latin typeface="Calibri"/>
                <a:cs typeface="AgfaRotisSansSerif-Bold" charset="0"/>
              </a:rPr>
              <a:t>DRAFT</a:t>
            </a:r>
            <a:endParaRPr lang="en-GB" sz="2500" b="1" baseline="30000" dirty="0">
              <a:solidFill>
                <a:srgbClr val="5A5A59"/>
              </a:solidFill>
              <a:latin typeface="Calibri"/>
              <a:cs typeface="AgfaRotisSansSerif-Bold" charset="0"/>
            </a:endParaRP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535737" y="2387600"/>
            <a:ext cx="7467886" cy="3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51" tIns="23925" rIns="47851" bIns="23925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56149" eaLnBrk="1" hangingPunct="1">
              <a:buSzPct val="100000"/>
            </a:pPr>
            <a:r>
              <a:rPr lang="en-US" sz="2000" dirty="0" smtClean="0">
                <a:solidFill>
                  <a:srgbClr val="5A5A59"/>
                </a:solidFill>
                <a:latin typeface="Calibri"/>
                <a:cs typeface="AgfaRotisSansSerif-Bold" charset="0"/>
              </a:rPr>
              <a:t>From innovation to outcomes; medicines costs in context</a:t>
            </a:r>
            <a:endParaRPr lang="en-US" sz="2000" dirty="0">
              <a:solidFill>
                <a:srgbClr val="5A5A59"/>
              </a:solidFill>
              <a:latin typeface="Calibri"/>
              <a:cs typeface="AgfaRotisSansSerif-Bold" charset="0"/>
            </a:endParaRPr>
          </a:p>
        </p:txBody>
      </p:sp>
      <p:sp>
        <p:nvSpPr>
          <p:cNvPr id="10245" name="TextBox 15"/>
          <p:cNvSpPr txBox="1">
            <a:spLocks noChangeArrowheads="1"/>
          </p:cNvSpPr>
          <p:nvPr/>
        </p:nvSpPr>
        <p:spPr bwMode="auto">
          <a:xfrm>
            <a:off x="8086464" y="6365875"/>
            <a:ext cx="1325100" cy="22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51" tIns="23925" rIns="47851" bIns="23925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56149" eaLnBrk="1" hangingPunct="1"/>
            <a:r>
              <a:rPr lang="en-GB" sz="1700" b="1" baseline="30000">
                <a:solidFill>
                  <a:srgbClr val="006B74"/>
                </a:solidFill>
                <a:latin typeface="Calibri"/>
                <a:cs typeface="AgfaRotisSansSerif-Bold" charset="0"/>
              </a:rPr>
              <a:t>www.efpia.eu</a:t>
            </a:r>
            <a:endParaRPr lang="en-GB" sz="1700" b="1" baseline="30000">
              <a:solidFill>
                <a:srgbClr val="5A5A59"/>
              </a:solidFill>
              <a:latin typeface="Calibri"/>
              <a:cs typeface="AgfaRotisSansSerif-Bold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4184839" y="4786663"/>
            <a:ext cx="2549015" cy="43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51" tIns="23925" rIns="47851" bIns="23925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56149" eaLnBrk="1" hangingPunct="1">
              <a:buSzPct val="100000"/>
            </a:pPr>
            <a:r>
              <a:rPr lang="en-US" sz="2500" dirty="0" smtClean="0">
                <a:solidFill>
                  <a:srgbClr val="5A5A59"/>
                </a:solidFill>
                <a:latin typeface="Calibri"/>
                <a:cs typeface="AgfaRotisSansSerif-Bold" charset="0"/>
              </a:rPr>
              <a:t>Pricing</a:t>
            </a:r>
            <a:endParaRPr lang="en-US" sz="2500" dirty="0">
              <a:solidFill>
                <a:srgbClr val="5A5A59"/>
              </a:solidFill>
              <a:latin typeface="Calibri"/>
              <a:cs typeface="AgfaRotisSansSerif-Bold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55791" y="4504266"/>
            <a:ext cx="3678061" cy="1022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1" tIns="23925" rIns="47851" bIns="23925" anchor="ctr"/>
          <a:lstStyle/>
          <a:p>
            <a:pPr algn="ctr" defTabSz="9567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ta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03" y="4875741"/>
            <a:ext cx="24421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88584" y="3293534"/>
            <a:ext cx="1137355" cy="1049867"/>
          </a:xfrm>
          <a:prstGeom prst="rect">
            <a:avLst/>
          </a:prstGeom>
          <a:solidFill>
            <a:srgbClr val="DF6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1" tIns="23925" rIns="47851" bIns="23925" rtlCol="0" anchor="ctr"/>
          <a:lstStyle/>
          <a:p>
            <a:pPr algn="ctr" defTabSz="95614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8143" y="3293534"/>
            <a:ext cx="1137355" cy="1049867"/>
          </a:xfrm>
          <a:prstGeom prst="rect">
            <a:avLst/>
          </a:prstGeom>
          <a:solidFill>
            <a:srgbClr val="DF6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1" tIns="23925" rIns="47851" bIns="23925" rtlCol="0" anchor="ctr"/>
          <a:lstStyle/>
          <a:p>
            <a:pPr algn="ctr" defTabSz="95614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6276" y="3293534"/>
            <a:ext cx="1137355" cy="1049867"/>
          </a:xfrm>
          <a:prstGeom prst="rect">
            <a:avLst/>
          </a:prstGeom>
          <a:solidFill>
            <a:srgbClr val="DF6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1" tIns="23925" rIns="47851" bIns="23925" rtlCol="0" anchor="ctr"/>
          <a:lstStyle/>
          <a:p>
            <a:pPr algn="ctr" defTabSz="95614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108" y="4476776"/>
            <a:ext cx="1137355" cy="1049867"/>
          </a:xfrm>
          <a:prstGeom prst="rect">
            <a:avLst/>
          </a:prstGeom>
          <a:solidFill>
            <a:srgbClr val="006B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1" tIns="23925" rIns="47851" bIns="23925" rtlCol="0" anchor="ctr"/>
          <a:lstStyle/>
          <a:p>
            <a:pPr algn="ctr" defTabSz="95614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64716" y="4476776"/>
            <a:ext cx="1137355" cy="1049867"/>
          </a:xfrm>
          <a:prstGeom prst="rect">
            <a:avLst/>
          </a:prstGeom>
          <a:solidFill>
            <a:srgbClr val="006B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51" tIns="23925" rIns="47851" bIns="23925" rtlCol="0" anchor="ctr"/>
          <a:lstStyle/>
          <a:p>
            <a:pPr algn="ctr" defTabSz="956149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Bloc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70" y="3289300"/>
            <a:ext cx="1141942" cy="1054100"/>
          </a:xfrm>
          <a:prstGeom prst="rect">
            <a:avLst/>
          </a:prstGeom>
        </p:spPr>
      </p:pic>
      <p:pic>
        <p:nvPicPr>
          <p:cNvPr id="6" name="Picture 5" descr="Bloc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83" y="4476776"/>
            <a:ext cx="1137355" cy="1049867"/>
          </a:xfrm>
          <a:prstGeom prst="rect">
            <a:avLst/>
          </a:prstGeom>
        </p:spPr>
      </p:pic>
      <p:pic>
        <p:nvPicPr>
          <p:cNvPr id="7" name="Picture 6" descr="Bloc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68" y="4476775"/>
            <a:ext cx="1137355" cy="1049867"/>
          </a:xfrm>
          <a:prstGeom prst="rect">
            <a:avLst/>
          </a:prstGeom>
        </p:spPr>
      </p:pic>
      <p:pic>
        <p:nvPicPr>
          <p:cNvPr id="9" name="Picture 8" descr="Bloc4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8" y="3289303"/>
            <a:ext cx="1137355" cy="1049867"/>
          </a:xfrm>
          <a:prstGeom prst="rect">
            <a:avLst/>
          </a:prstGeom>
        </p:spPr>
      </p:pic>
      <p:pic>
        <p:nvPicPr>
          <p:cNvPr id="10" name="Picture 9" descr="Bloc7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85" y="3293535"/>
            <a:ext cx="1132769" cy="1045633"/>
          </a:xfrm>
          <a:prstGeom prst="rect">
            <a:avLst/>
          </a:prstGeom>
        </p:spPr>
      </p:pic>
      <p:pic>
        <p:nvPicPr>
          <p:cNvPr id="11" name="Picture 10" descr="Bloc8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16" y="3291418"/>
            <a:ext cx="1137355" cy="104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173078" y="-1001889"/>
            <a:ext cx="8732922" cy="79294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812" y="1943115"/>
            <a:ext cx="8876841" cy="952485"/>
          </a:xfrm>
        </p:spPr>
        <p:txBody>
          <a:bodyPr/>
          <a:lstStyle/>
          <a:p>
            <a:pPr marL="0" indent="0" algn="ctr">
              <a:spcBef>
                <a:spcPct val="20000"/>
              </a:spcBef>
              <a:buClr>
                <a:srgbClr val="2B7DC7"/>
              </a:buClr>
              <a:buNone/>
            </a:pPr>
            <a:r>
              <a:rPr lang="en-US" sz="3200" b="0" dirty="0">
                <a:solidFill>
                  <a:srgbClr val="F5841F"/>
                </a:solidFill>
                <a:cs typeface="Times New Roman" panose="02020603050405020304" pitchFamily="18" charset="0"/>
              </a:rPr>
              <a:t>Innovation can deliver significant societal value as development is strongly targeted at societal disease priorities and patients are able to continue contributing to the community.</a:t>
            </a:r>
          </a:p>
          <a:p>
            <a:pPr marL="478528" lvl="1" indent="0" algn="ctr" defTabSz="956086">
              <a:buNone/>
            </a:pPr>
            <a:endParaRPr lang="en-US" sz="3200" dirty="0">
              <a:solidFill>
                <a:srgbClr val="F5841F"/>
              </a:solidFill>
              <a:cs typeface="Arial" charset="0"/>
            </a:endParaRPr>
          </a:p>
          <a:p>
            <a:pPr algn="ctr" defTabSz="956086"/>
            <a:endParaRPr lang="en-US" sz="3200" b="0" dirty="0">
              <a:solidFill>
                <a:srgbClr val="F5841F"/>
              </a:solidFill>
              <a:cs typeface="Arial" charset="0"/>
            </a:endParaRPr>
          </a:p>
          <a:p>
            <a:pPr algn="ctr" defTabSz="956086"/>
            <a:endParaRPr lang="en-US" sz="3200" b="0" dirty="0">
              <a:solidFill>
                <a:srgbClr val="F5841F"/>
              </a:solidFill>
              <a:cs typeface="Arial" charset="0"/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3200" b="0" dirty="0" smtClean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3200" b="0" dirty="0" smtClean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3200" b="0" dirty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3200" b="0" dirty="0" smtClean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3200" b="0" dirty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3200" b="0" dirty="0" smtClean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3200" b="0" dirty="0" smtClean="0">
              <a:solidFill>
                <a:srgbClr val="F5841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813" y="557577"/>
            <a:ext cx="8876840" cy="735013"/>
          </a:xfrm>
        </p:spPr>
        <p:txBody>
          <a:bodyPr/>
          <a:lstStyle/>
          <a:p>
            <a:r>
              <a:rPr lang="fr-BE" dirty="0" smtClean="0"/>
              <a:t>Value to society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449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7637" y="354377"/>
            <a:ext cx="8836643" cy="735013"/>
          </a:xfrm>
        </p:spPr>
        <p:txBody>
          <a:bodyPr/>
          <a:lstStyle/>
          <a:p>
            <a:r>
              <a:rPr lang="en-US" sz="2400" b="0" dirty="0"/>
              <a:t>Innovative </a:t>
            </a:r>
            <a:r>
              <a:rPr lang="en-US" sz="2400" b="0" dirty="0" smtClean="0"/>
              <a:t>new </a:t>
            </a:r>
            <a:r>
              <a:rPr lang="en-US" sz="2400" b="0" dirty="0"/>
              <a:t>t</a:t>
            </a:r>
            <a:r>
              <a:rPr lang="en-US" sz="2400" b="0" dirty="0" smtClean="0"/>
              <a:t>herapies </a:t>
            </a:r>
            <a:r>
              <a:rPr lang="en-US" sz="2400" b="0" dirty="0"/>
              <a:t>h</a:t>
            </a:r>
            <a:r>
              <a:rPr lang="en-US" sz="2400" b="0" dirty="0" smtClean="0"/>
              <a:t>ave </a:t>
            </a:r>
            <a:r>
              <a:rPr lang="en-US" sz="2400" b="0" dirty="0"/>
              <a:t>e</a:t>
            </a:r>
            <a:r>
              <a:rPr lang="en-US" sz="2400" b="0" dirty="0" smtClean="0"/>
              <a:t>nabled </a:t>
            </a:r>
            <a:r>
              <a:rPr lang="en-US" sz="2400" b="0" dirty="0"/>
              <a:t>p</a:t>
            </a:r>
            <a:r>
              <a:rPr lang="en-US" sz="2400" b="0" dirty="0" smtClean="0"/>
              <a:t>atients </a:t>
            </a:r>
            <a:r>
              <a:rPr lang="en-US" sz="2400" b="0" dirty="0"/>
              <a:t>to </a:t>
            </a:r>
            <a:br>
              <a:rPr lang="en-US" sz="2400" b="0" dirty="0"/>
            </a:br>
            <a:r>
              <a:rPr lang="en-US" sz="2400" dirty="0" smtClean="0"/>
              <a:t>Continue contributing to society</a:t>
            </a:r>
            <a:endParaRPr lang="fr-BE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27637" y="1630511"/>
            <a:ext cx="886968" cy="859536"/>
            <a:chOff x="200375" y="3090568"/>
            <a:chExt cx="1286698" cy="1280950"/>
          </a:xfrm>
        </p:grpSpPr>
        <p:sp>
          <p:nvSpPr>
            <p:cNvPr id="5" name="Oval 4"/>
            <p:cNvSpPr/>
            <p:nvPr/>
          </p:nvSpPr>
          <p:spPr>
            <a:xfrm>
              <a:off x="200375" y="3090568"/>
              <a:ext cx="1286698" cy="1280950"/>
            </a:xfrm>
            <a:prstGeom prst="ellipse">
              <a:avLst/>
            </a:prstGeom>
            <a:solidFill>
              <a:srgbClr val="00667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grpSp>
          <p:nvGrpSpPr>
            <p:cNvPr id="6" name="Group 21"/>
            <p:cNvGrpSpPr>
              <a:grpSpLocks noChangeAspect="1"/>
            </p:cNvGrpSpPr>
            <p:nvPr/>
          </p:nvGrpSpPr>
          <p:grpSpPr bwMode="auto">
            <a:xfrm>
              <a:off x="487363" y="3330578"/>
              <a:ext cx="704850" cy="738188"/>
              <a:chOff x="307" y="2098"/>
              <a:chExt cx="444" cy="465"/>
            </a:xfrm>
          </p:grpSpPr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307" y="2198"/>
                <a:ext cx="444" cy="365"/>
              </a:xfrm>
              <a:custGeom>
                <a:avLst/>
                <a:gdLst>
                  <a:gd name="T0" fmla="*/ 34 w 813"/>
                  <a:gd name="T1" fmla="*/ 230 h 667"/>
                  <a:gd name="T2" fmla="*/ 34 w 813"/>
                  <a:gd name="T3" fmla="*/ 216 h 667"/>
                  <a:gd name="T4" fmla="*/ 315 w 813"/>
                  <a:gd name="T5" fmla="*/ 212 h 667"/>
                  <a:gd name="T6" fmla="*/ 315 w 813"/>
                  <a:gd name="T7" fmla="*/ 220 h 667"/>
                  <a:gd name="T8" fmla="*/ 315 w 813"/>
                  <a:gd name="T9" fmla="*/ 223 h 667"/>
                  <a:gd name="T10" fmla="*/ 317 w 813"/>
                  <a:gd name="T11" fmla="*/ 564 h 667"/>
                  <a:gd name="T12" fmla="*/ 317 w 813"/>
                  <a:gd name="T13" fmla="*/ 595 h 667"/>
                  <a:gd name="T14" fmla="*/ 315 w 813"/>
                  <a:gd name="T15" fmla="*/ 601 h 667"/>
                  <a:gd name="T16" fmla="*/ 35 w 813"/>
                  <a:gd name="T17" fmla="*/ 601 h 667"/>
                  <a:gd name="T18" fmla="*/ 34 w 813"/>
                  <a:gd name="T19" fmla="*/ 594 h 667"/>
                  <a:gd name="T20" fmla="*/ 465 w 813"/>
                  <a:gd name="T21" fmla="*/ 201 h 667"/>
                  <a:gd name="T22" fmla="*/ 585 w 813"/>
                  <a:gd name="T23" fmla="*/ 227 h 667"/>
                  <a:gd name="T24" fmla="*/ 585 w 813"/>
                  <a:gd name="T25" fmla="*/ 241 h 667"/>
                  <a:gd name="T26" fmla="*/ 585 w 813"/>
                  <a:gd name="T27" fmla="*/ 538 h 667"/>
                  <a:gd name="T28" fmla="*/ 585 w 813"/>
                  <a:gd name="T29" fmla="*/ 545 h 667"/>
                  <a:gd name="T30" fmla="*/ 585 w 813"/>
                  <a:gd name="T31" fmla="*/ 550 h 667"/>
                  <a:gd name="T32" fmla="*/ 465 w 813"/>
                  <a:gd name="T33" fmla="*/ 581 h 667"/>
                  <a:gd name="T34" fmla="*/ 351 w 813"/>
                  <a:gd name="T35" fmla="*/ 558 h 667"/>
                  <a:gd name="T36" fmla="*/ 351 w 813"/>
                  <a:gd name="T37" fmla="*/ 540 h 667"/>
                  <a:gd name="T38" fmla="*/ 351 w 813"/>
                  <a:gd name="T39" fmla="*/ 228 h 667"/>
                  <a:gd name="T40" fmla="*/ 465 w 813"/>
                  <a:gd name="T41" fmla="*/ 201 h 667"/>
                  <a:gd name="T42" fmla="*/ 789 w 813"/>
                  <a:gd name="T43" fmla="*/ 242 h 667"/>
                  <a:gd name="T44" fmla="*/ 789 w 813"/>
                  <a:gd name="T45" fmla="*/ 257 h 667"/>
                  <a:gd name="T46" fmla="*/ 789 w 813"/>
                  <a:gd name="T47" fmla="*/ 504 h 667"/>
                  <a:gd name="T48" fmla="*/ 788 w 813"/>
                  <a:gd name="T49" fmla="*/ 510 h 667"/>
                  <a:gd name="T50" fmla="*/ 614 w 813"/>
                  <a:gd name="T51" fmla="*/ 523 h 667"/>
                  <a:gd name="T52" fmla="*/ 614 w 813"/>
                  <a:gd name="T53" fmla="*/ 504 h 667"/>
                  <a:gd name="T54" fmla="*/ 614 w 813"/>
                  <a:gd name="T55" fmla="*/ 255 h 667"/>
                  <a:gd name="T56" fmla="*/ 614 w 813"/>
                  <a:gd name="T57" fmla="*/ 228 h 667"/>
                  <a:gd name="T58" fmla="*/ 748 w 813"/>
                  <a:gd name="T59" fmla="*/ 120 h 667"/>
                  <a:gd name="T60" fmla="*/ 633 w 813"/>
                  <a:gd name="T61" fmla="*/ 91 h 667"/>
                  <a:gd name="T62" fmla="*/ 603 w 813"/>
                  <a:gd name="T63" fmla="*/ 152 h 667"/>
                  <a:gd name="T64" fmla="*/ 534 w 813"/>
                  <a:gd name="T65" fmla="*/ 43 h 667"/>
                  <a:gd name="T66" fmla="*/ 395 w 813"/>
                  <a:gd name="T67" fmla="*/ 79 h 667"/>
                  <a:gd name="T68" fmla="*/ 257 w 813"/>
                  <a:gd name="T69" fmla="*/ 42 h 667"/>
                  <a:gd name="T70" fmla="*/ 93 w 813"/>
                  <a:gd name="T71" fmla="*/ 0 h 667"/>
                  <a:gd name="T72" fmla="*/ 0 w 813"/>
                  <a:gd name="T73" fmla="*/ 141 h 667"/>
                  <a:gd name="T74" fmla="*/ 0 w 813"/>
                  <a:gd name="T75" fmla="*/ 552 h 667"/>
                  <a:gd name="T76" fmla="*/ 32 w 813"/>
                  <a:gd name="T77" fmla="*/ 645 h 667"/>
                  <a:gd name="T78" fmla="*/ 318 w 813"/>
                  <a:gd name="T79" fmla="*/ 645 h 667"/>
                  <a:gd name="T80" fmla="*/ 351 w 813"/>
                  <a:gd name="T81" fmla="*/ 595 h 667"/>
                  <a:gd name="T82" fmla="*/ 586 w 813"/>
                  <a:gd name="T83" fmla="*/ 592 h 667"/>
                  <a:gd name="T84" fmla="*/ 614 w 813"/>
                  <a:gd name="T85" fmla="*/ 548 h 667"/>
                  <a:gd name="T86" fmla="*/ 790 w 813"/>
                  <a:gd name="T87" fmla="*/ 541 h 667"/>
                  <a:gd name="T88" fmla="*/ 813 w 813"/>
                  <a:gd name="T89" fmla="*/ 19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3" h="667">
                    <a:moveTo>
                      <a:pt x="34" y="593"/>
                    </a:move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27"/>
                      <a:pt x="35" y="224"/>
                      <a:pt x="36" y="221"/>
                    </a:cubicBezTo>
                    <a:cubicBezTo>
                      <a:pt x="34" y="219"/>
                      <a:pt x="34" y="218"/>
                      <a:pt x="34" y="216"/>
                    </a:cubicBezTo>
                    <a:cubicBezTo>
                      <a:pt x="34" y="199"/>
                      <a:pt x="97" y="185"/>
                      <a:pt x="175" y="185"/>
                    </a:cubicBezTo>
                    <a:cubicBezTo>
                      <a:pt x="247" y="185"/>
                      <a:pt x="307" y="197"/>
                      <a:pt x="315" y="212"/>
                    </a:cubicBezTo>
                    <a:cubicBezTo>
                      <a:pt x="316" y="213"/>
                      <a:pt x="317" y="214"/>
                      <a:pt x="317" y="216"/>
                    </a:cubicBezTo>
                    <a:cubicBezTo>
                      <a:pt x="317" y="217"/>
                      <a:pt x="316" y="218"/>
                      <a:pt x="315" y="220"/>
                    </a:cubicBezTo>
                    <a:cubicBezTo>
                      <a:pt x="315" y="220"/>
                      <a:pt x="315" y="220"/>
                      <a:pt x="314" y="221"/>
                    </a:cubicBezTo>
                    <a:cubicBezTo>
                      <a:pt x="315" y="222"/>
                      <a:pt x="315" y="222"/>
                      <a:pt x="315" y="223"/>
                    </a:cubicBezTo>
                    <a:cubicBezTo>
                      <a:pt x="316" y="225"/>
                      <a:pt x="317" y="227"/>
                      <a:pt x="317" y="230"/>
                    </a:cubicBezTo>
                    <a:cubicBezTo>
                      <a:pt x="317" y="564"/>
                      <a:pt x="317" y="564"/>
                      <a:pt x="317" y="564"/>
                    </a:cubicBezTo>
                    <a:cubicBezTo>
                      <a:pt x="317" y="593"/>
                      <a:pt x="317" y="593"/>
                      <a:pt x="317" y="593"/>
                    </a:cubicBezTo>
                    <a:cubicBezTo>
                      <a:pt x="317" y="594"/>
                      <a:pt x="317" y="594"/>
                      <a:pt x="317" y="595"/>
                    </a:cubicBezTo>
                    <a:cubicBezTo>
                      <a:pt x="317" y="595"/>
                      <a:pt x="317" y="596"/>
                      <a:pt x="317" y="596"/>
                    </a:cubicBezTo>
                    <a:cubicBezTo>
                      <a:pt x="317" y="598"/>
                      <a:pt x="316" y="599"/>
                      <a:pt x="315" y="601"/>
                    </a:cubicBezTo>
                    <a:cubicBezTo>
                      <a:pt x="305" y="619"/>
                      <a:pt x="246" y="633"/>
                      <a:pt x="175" y="633"/>
                    </a:cubicBezTo>
                    <a:cubicBezTo>
                      <a:pt x="104" y="633"/>
                      <a:pt x="45" y="619"/>
                      <a:pt x="35" y="601"/>
                    </a:cubicBezTo>
                    <a:cubicBezTo>
                      <a:pt x="34" y="599"/>
                      <a:pt x="34" y="598"/>
                      <a:pt x="34" y="596"/>
                    </a:cubicBezTo>
                    <a:cubicBezTo>
                      <a:pt x="34" y="595"/>
                      <a:pt x="34" y="595"/>
                      <a:pt x="34" y="594"/>
                    </a:cubicBezTo>
                    <a:cubicBezTo>
                      <a:pt x="34" y="594"/>
                      <a:pt x="34" y="593"/>
                      <a:pt x="34" y="593"/>
                    </a:cubicBezTo>
                    <a:moveTo>
                      <a:pt x="465" y="201"/>
                    </a:moveTo>
                    <a:cubicBezTo>
                      <a:pt x="509" y="201"/>
                      <a:pt x="547" y="206"/>
                      <a:pt x="568" y="214"/>
                    </a:cubicBezTo>
                    <a:cubicBezTo>
                      <a:pt x="579" y="218"/>
                      <a:pt x="585" y="222"/>
                      <a:pt x="585" y="227"/>
                    </a:cubicBezTo>
                    <a:cubicBezTo>
                      <a:pt x="585" y="229"/>
                      <a:pt x="584" y="230"/>
                      <a:pt x="582" y="232"/>
                    </a:cubicBezTo>
                    <a:cubicBezTo>
                      <a:pt x="584" y="235"/>
                      <a:pt x="585" y="238"/>
                      <a:pt x="585" y="241"/>
                    </a:cubicBezTo>
                    <a:cubicBezTo>
                      <a:pt x="585" y="514"/>
                      <a:pt x="585" y="514"/>
                      <a:pt x="585" y="514"/>
                    </a:cubicBezTo>
                    <a:cubicBezTo>
                      <a:pt x="585" y="538"/>
                      <a:pt x="585" y="538"/>
                      <a:pt x="585" y="538"/>
                    </a:cubicBezTo>
                    <a:cubicBezTo>
                      <a:pt x="585" y="538"/>
                      <a:pt x="585" y="538"/>
                      <a:pt x="585" y="538"/>
                    </a:cubicBezTo>
                    <a:cubicBezTo>
                      <a:pt x="585" y="545"/>
                      <a:pt x="585" y="545"/>
                      <a:pt x="585" y="545"/>
                    </a:cubicBezTo>
                    <a:cubicBezTo>
                      <a:pt x="585" y="546"/>
                      <a:pt x="585" y="547"/>
                      <a:pt x="585" y="548"/>
                    </a:cubicBezTo>
                    <a:cubicBezTo>
                      <a:pt x="585" y="549"/>
                      <a:pt x="585" y="549"/>
                      <a:pt x="585" y="550"/>
                    </a:cubicBezTo>
                    <a:cubicBezTo>
                      <a:pt x="585" y="551"/>
                      <a:pt x="584" y="553"/>
                      <a:pt x="583" y="554"/>
                    </a:cubicBezTo>
                    <a:cubicBezTo>
                      <a:pt x="575" y="570"/>
                      <a:pt x="525" y="581"/>
                      <a:pt x="465" y="581"/>
                    </a:cubicBezTo>
                    <a:cubicBezTo>
                      <a:pt x="412" y="581"/>
                      <a:pt x="367" y="572"/>
                      <a:pt x="351" y="560"/>
                    </a:cubicBezTo>
                    <a:cubicBezTo>
                      <a:pt x="351" y="558"/>
                      <a:pt x="351" y="558"/>
                      <a:pt x="351" y="558"/>
                    </a:cubicBezTo>
                    <a:cubicBezTo>
                      <a:pt x="351" y="552"/>
                      <a:pt x="351" y="552"/>
                      <a:pt x="351" y="552"/>
                    </a:cubicBezTo>
                    <a:cubicBezTo>
                      <a:pt x="351" y="540"/>
                      <a:pt x="351" y="540"/>
                      <a:pt x="351" y="540"/>
                    </a:cubicBezTo>
                    <a:cubicBezTo>
                      <a:pt x="351" y="235"/>
                      <a:pt x="351" y="235"/>
                      <a:pt x="351" y="235"/>
                    </a:cubicBezTo>
                    <a:cubicBezTo>
                      <a:pt x="351" y="228"/>
                      <a:pt x="351" y="228"/>
                      <a:pt x="351" y="228"/>
                    </a:cubicBezTo>
                    <a:cubicBezTo>
                      <a:pt x="351" y="219"/>
                      <a:pt x="351" y="219"/>
                      <a:pt x="351" y="219"/>
                    </a:cubicBezTo>
                    <a:cubicBezTo>
                      <a:pt x="367" y="208"/>
                      <a:pt x="412" y="201"/>
                      <a:pt x="465" y="201"/>
                    </a:cubicBezTo>
                    <a:moveTo>
                      <a:pt x="690" y="220"/>
                    </a:moveTo>
                    <a:cubicBezTo>
                      <a:pt x="745" y="220"/>
                      <a:pt x="789" y="230"/>
                      <a:pt x="789" y="242"/>
                    </a:cubicBezTo>
                    <a:cubicBezTo>
                      <a:pt x="789" y="243"/>
                      <a:pt x="788" y="245"/>
                      <a:pt x="786" y="247"/>
                    </a:cubicBezTo>
                    <a:cubicBezTo>
                      <a:pt x="788" y="249"/>
                      <a:pt x="789" y="253"/>
                      <a:pt x="789" y="257"/>
                    </a:cubicBezTo>
                    <a:cubicBezTo>
                      <a:pt x="789" y="499"/>
                      <a:pt x="789" y="499"/>
                      <a:pt x="789" y="499"/>
                    </a:cubicBezTo>
                    <a:cubicBezTo>
                      <a:pt x="789" y="501"/>
                      <a:pt x="789" y="502"/>
                      <a:pt x="789" y="504"/>
                    </a:cubicBezTo>
                    <a:cubicBezTo>
                      <a:pt x="789" y="505"/>
                      <a:pt x="789" y="505"/>
                      <a:pt x="789" y="506"/>
                    </a:cubicBezTo>
                    <a:cubicBezTo>
                      <a:pt x="789" y="508"/>
                      <a:pt x="789" y="509"/>
                      <a:pt x="788" y="510"/>
                    </a:cubicBezTo>
                    <a:cubicBezTo>
                      <a:pt x="781" y="523"/>
                      <a:pt x="740" y="532"/>
                      <a:pt x="690" y="532"/>
                    </a:cubicBezTo>
                    <a:cubicBezTo>
                      <a:pt x="660" y="532"/>
                      <a:pt x="632" y="529"/>
                      <a:pt x="614" y="523"/>
                    </a:cubicBezTo>
                    <a:cubicBezTo>
                      <a:pt x="614" y="517"/>
                      <a:pt x="614" y="517"/>
                      <a:pt x="614" y="517"/>
                    </a:cubicBezTo>
                    <a:cubicBezTo>
                      <a:pt x="614" y="504"/>
                      <a:pt x="614" y="504"/>
                      <a:pt x="614" y="504"/>
                    </a:cubicBezTo>
                    <a:cubicBezTo>
                      <a:pt x="614" y="490"/>
                      <a:pt x="614" y="490"/>
                      <a:pt x="614" y="490"/>
                    </a:cubicBezTo>
                    <a:cubicBezTo>
                      <a:pt x="614" y="255"/>
                      <a:pt x="614" y="255"/>
                      <a:pt x="614" y="255"/>
                    </a:cubicBezTo>
                    <a:cubicBezTo>
                      <a:pt x="614" y="239"/>
                      <a:pt x="614" y="239"/>
                      <a:pt x="614" y="239"/>
                    </a:cubicBezTo>
                    <a:cubicBezTo>
                      <a:pt x="614" y="228"/>
                      <a:pt x="614" y="228"/>
                      <a:pt x="614" y="228"/>
                    </a:cubicBezTo>
                    <a:cubicBezTo>
                      <a:pt x="632" y="223"/>
                      <a:pt x="660" y="220"/>
                      <a:pt x="690" y="220"/>
                    </a:cubicBezTo>
                    <a:moveTo>
                      <a:pt x="748" y="120"/>
                    </a:moveTo>
                    <a:cubicBezTo>
                      <a:pt x="748" y="91"/>
                      <a:pt x="748" y="91"/>
                      <a:pt x="748" y="91"/>
                    </a:cubicBezTo>
                    <a:cubicBezTo>
                      <a:pt x="633" y="91"/>
                      <a:pt x="633" y="91"/>
                      <a:pt x="633" y="91"/>
                    </a:cubicBezTo>
                    <a:cubicBezTo>
                      <a:pt x="633" y="120"/>
                      <a:pt x="633" y="120"/>
                      <a:pt x="633" y="120"/>
                    </a:cubicBezTo>
                    <a:cubicBezTo>
                      <a:pt x="603" y="152"/>
                      <a:pt x="603" y="152"/>
                      <a:pt x="603" y="152"/>
                    </a:cubicBezTo>
                    <a:cubicBezTo>
                      <a:pt x="534" y="79"/>
                      <a:pt x="534" y="79"/>
                      <a:pt x="534" y="79"/>
                    </a:cubicBezTo>
                    <a:cubicBezTo>
                      <a:pt x="534" y="43"/>
                      <a:pt x="534" y="43"/>
                      <a:pt x="534" y="43"/>
                    </a:cubicBezTo>
                    <a:cubicBezTo>
                      <a:pt x="395" y="43"/>
                      <a:pt x="395" y="43"/>
                      <a:pt x="395" y="43"/>
                    </a:cubicBezTo>
                    <a:cubicBezTo>
                      <a:pt x="395" y="79"/>
                      <a:pt x="395" y="79"/>
                      <a:pt x="395" y="79"/>
                    </a:cubicBezTo>
                    <a:cubicBezTo>
                      <a:pt x="344" y="134"/>
                      <a:pt x="344" y="134"/>
                      <a:pt x="344" y="134"/>
                    </a:cubicBezTo>
                    <a:cubicBezTo>
                      <a:pt x="257" y="42"/>
                      <a:pt x="257" y="42"/>
                      <a:pt x="257" y="42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552"/>
                      <a:pt x="0" y="552"/>
                      <a:pt x="0" y="552"/>
                    </a:cubicBezTo>
                    <a:cubicBezTo>
                      <a:pt x="0" y="602"/>
                      <a:pt x="0" y="602"/>
                      <a:pt x="0" y="602"/>
                    </a:cubicBezTo>
                    <a:cubicBezTo>
                      <a:pt x="0" y="622"/>
                      <a:pt x="13" y="639"/>
                      <a:pt x="32" y="645"/>
                    </a:cubicBezTo>
                    <a:cubicBezTo>
                      <a:pt x="60" y="658"/>
                      <a:pt x="114" y="667"/>
                      <a:pt x="175" y="667"/>
                    </a:cubicBezTo>
                    <a:cubicBezTo>
                      <a:pt x="236" y="667"/>
                      <a:pt x="290" y="658"/>
                      <a:pt x="318" y="645"/>
                    </a:cubicBezTo>
                    <a:cubicBezTo>
                      <a:pt x="337" y="640"/>
                      <a:pt x="351" y="622"/>
                      <a:pt x="351" y="602"/>
                    </a:cubicBezTo>
                    <a:cubicBezTo>
                      <a:pt x="351" y="595"/>
                      <a:pt x="351" y="595"/>
                      <a:pt x="351" y="595"/>
                    </a:cubicBezTo>
                    <a:cubicBezTo>
                      <a:pt x="376" y="604"/>
                      <a:pt x="418" y="610"/>
                      <a:pt x="465" y="610"/>
                    </a:cubicBezTo>
                    <a:cubicBezTo>
                      <a:pt x="517" y="610"/>
                      <a:pt x="562" y="603"/>
                      <a:pt x="586" y="592"/>
                    </a:cubicBezTo>
                    <a:cubicBezTo>
                      <a:pt x="602" y="587"/>
                      <a:pt x="614" y="572"/>
                      <a:pt x="614" y="555"/>
                    </a:cubicBezTo>
                    <a:cubicBezTo>
                      <a:pt x="614" y="548"/>
                      <a:pt x="614" y="548"/>
                      <a:pt x="614" y="548"/>
                    </a:cubicBezTo>
                    <a:cubicBezTo>
                      <a:pt x="634" y="553"/>
                      <a:pt x="661" y="556"/>
                      <a:pt x="690" y="556"/>
                    </a:cubicBezTo>
                    <a:cubicBezTo>
                      <a:pt x="733" y="556"/>
                      <a:pt x="770" y="550"/>
                      <a:pt x="790" y="541"/>
                    </a:cubicBezTo>
                    <a:cubicBezTo>
                      <a:pt x="803" y="537"/>
                      <a:pt x="813" y="525"/>
                      <a:pt x="813" y="511"/>
                    </a:cubicBezTo>
                    <a:cubicBezTo>
                      <a:pt x="813" y="190"/>
                      <a:pt x="813" y="190"/>
                      <a:pt x="813" y="190"/>
                    </a:cubicBezTo>
                    <a:lnTo>
                      <a:pt x="748" y="1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8" name="Freeform 23"/>
              <p:cNvSpPr>
                <a:spLocks/>
              </p:cNvSpPr>
              <p:nvPr/>
            </p:nvSpPr>
            <p:spPr bwMode="auto">
              <a:xfrm>
                <a:off x="638" y="2179"/>
                <a:ext cx="92" cy="58"/>
              </a:xfrm>
              <a:custGeom>
                <a:avLst/>
                <a:gdLst>
                  <a:gd name="T0" fmla="*/ 13 w 168"/>
                  <a:gd name="T1" fmla="*/ 107 h 107"/>
                  <a:gd name="T2" fmla="*/ 156 w 168"/>
                  <a:gd name="T3" fmla="*/ 107 h 107"/>
                  <a:gd name="T4" fmla="*/ 168 w 168"/>
                  <a:gd name="T5" fmla="*/ 95 h 107"/>
                  <a:gd name="T6" fmla="*/ 168 w 168"/>
                  <a:gd name="T7" fmla="*/ 23 h 107"/>
                  <a:gd name="T8" fmla="*/ 156 w 168"/>
                  <a:gd name="T9" fmla="*/ 10 h 107"/>
                  <a:gd name="T10" fmla="*/ 135 w 168"/>
                  <a:gd name="T11" fmla="*/ 10 h 107"/>
                  <a:gd name="T12" fmla="*/ 120 w 168"/>
                  <a:gd name="T13" fmla="*/ 0 h 107"/>
                  <a:gd name="T14" fmla="*/ 48 w 168"/>
                  <a:gd name="T15" fmla="*/ 0 h 107"/>
                  <a:gd name="T16" fmla="*/ 32 w 168"/>
                  <a:gd name="T17" fmla="*/ 10 h 107"/>
                  <a:gd name="T18" fmla="*/ 13 w 168"/>
                  <a:gd name="T19" fmla="*/ 10 h 107"/>
                  <a:gd name="T20" fmla="*/ 0 w 168"/>
                  <a:gd name="T21" fmla="*/ 23 h 107"/>
                  <a:gd name="T22" fmla="*/ 0 w 168"/>
                  <a:gd name="T23" fmla="*/ 95 h 107"/>
                  <a:gd name="T24" fmla="*/ 13 w 168"/>
                  <a:gd name="T2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07">
                    <a:moveTo>
                      <a:pt x="13" y="107"/>
                    </a:moveTo>
                    <a:cubicBezTo>
                      <a:pt x="156" y="107"/>
                      <a:pt x="156" y="107"/>
                      <a:pt x="156" y="107"/>
                    </a:cubicBezTo>
                    <a:cubicBezTo>
                      <a:pt x="163" y="107"/>
                      <a:pt x="168" y="102"/>
                      <a:pt x="168" y="95"/>
                    </a:cubicBezTo>
                    <a:cubicBezTo>
                      <a:pt x="168" y="23"/>
                      <a:pt x="168" y="23"/>
                      <a:pt x="168" y="23"/>
                    </a:cubicBezTo>
                    <a:cubicBezTo>
                      <a:pt x="168" y="16"/>
                      <a:pt x="163" y="10"/>
                      <a:pt x="156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3" y="4"/>
                      <a:pt x="127" y="0"/>
                      <a:pt x="12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1" y="0"/>
                      <a:pt x="35" y="4"/>
                      <a:pt x="3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0"/>
                      <a:pt x="0" y="16"/>
                      <a:pt x="0" y="23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2"/>
                      <a:pt x="6" y="107"/>
                      <a:pt x="13" y="1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9" name="Freeform 24"/>
              <p:cNvSpPr>
                <a:spLocks/>
              </p:cNvSpPr>
              <p:nvPr/>
            </p:nvSpPr>
            <p:spPr bwMode="auto">
              <a:xfrm>
                <a:off x="505" y="2143"/>
                <a:ext cx="110" cy="71"/>
              </a:xfrm>
              <a:custGeom>
                <a:avLst/>
                <a:gdLst>
                  <a:gd name="T0" fmla="*/ 16 w 201"/>
                  <a:gd name="T1" fmla="*/ 129 h 129"/>
                  <a:gd name="T2" fmla="*/ 186 w 201"/>
                  <a:gd name="T3" fmla="*/ 129 h 129"/>
                  <a:gd name="T4" fmla="*/ 201 w 201"/>
                  <a:gd name="T5" fmla="*/ 114 h 129"/>
                  <a:gd name="T6" fmla="*/ 201 w 201"/>
                  <a:gd name="T7" fmla="*/ 28 h 129"/>
                  <a:gd name="T8" fmla="*/ 186 w 201"/>
                  <a:gd name="T9" fmla="*/ 13 h 129"/>
                  <a:gd name="T10" fmla="*/ 162 w 201"/>
                  <a:gd name="T11" fmla="*/ 13 h 129"/>
                  <a:gd name="T12" fmla="*/ 143 w 201"/>
                  <a:gd name="T13" fmla="*/ 0 h 129"/>
                  <a:gd name="T14" fmla="*/ 57 w 201"/>
                  <a:gd name="T15" fmla="*/ 0 h 129"/>
                  <a:gd name="T16" fmla="*/ 38 w 201"/>
                  <a:gd name="T17" fmla="*/ 13 h 129"/>
                  <a:gd name="T18" fmla="*/ 16 w 201"/>
                  <a:gd name="T19" fmla="*/ 13 h 129"/>
                  <a:gd name="T20" fmla="*/ 0 w 201"/>
                  <a:gd name="T21" fmla="*/ 28 h 129"/>
                  <a:gd name="T22" fmla="*/ 0 w 201"/>
                  <a:gd name="T23" fmla="*/ 114 h 129"/>
                  <a:gd name="T24" fmla="*/ 16 w 201"/>
                  <a:gd name="T2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1" h="129">
                    <a:moveTo>
                      <a:pt x="16" y="129"/>
                    </a:moveTo>
                    <a:cubicBezTo>
                      <a:pt x="186" y="129"/>
                      <a:pt x="186" y="129"/>
                      <a:pt x="186" y="129"/>
                    </a:cubicBezTo>
                    <a:cubicBezTo>
                      <a:pt x="195" y="129"/>
                      <a:pt x="201" y="122"/>
                      <a:pt x="201" y="114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1" y="20"/>
                      <a:pt x="195" y="13"/>
                      <a:pt x="186" y="13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59" y="6"/>
                      <a:pt x="152" y="0"/>
                      <a:pt x="14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9" y="0"/>
                      <a:pt x="41" y="6"/>
                      <a:pt x="38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7" y="13"/>
                      <a:pt x="0" y="20"/>
                      <a:pt x="0" y="28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22"/>
                      <a:pt x="7" y="129"/>
                      <a:pt x="16" y="12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0" name="Freeform 25"/>
              <p:cNvSpPr>
                <a:spLocks/>
              </p:cNvSpPr>
              <p:nvPr/>
            </p:nvSpPr>
            <p:spPr bwMode="auto">
              <a:xfrm>
                <a:off x="712" y="2350"/>
                <a:ext cx="0" cy="104"/>
              </a:xfrm>
              <a:custGeom>
                <a:avLst/>
                <a:gdLst>
                  <a:gd name="T0" fmla="*/ 0 h 104"/>
                  <a:gd name="T1" fmla="*/ 104 h 104"/>
                  <a:gd name="T2" fmla="*/ 0 h 1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4">
                    <a:moveTo>
                      <a:pt x="0" y="0"/>
                    </a:moveTo>
                    <a:lnTo>
                      <a:pt x="0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D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1" name="Line 26"/>
              <p:cNvSpPr>
                <a:spLocks noChangeShapeType="1"/>
              </p:cNvSpPr>
              <p:nvPr/>
            </p:nvSpPr>
            <p:spPr bwMode="auto">
              <a:xfrm>
                <a:off x="712" y="2350"/>
                <a:ext cx="0" cy="104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597" y="2347"/>
                <a:ext cx="0" cy="126"/>
              </a:xfrm>
              <a:custGeom>
                <a:avLst/>
                <a:gdLst>
                  <a:gd name="T0" fmla="*/ 0 h 126"/>
                  <a:gd name="T1" fmla="*/ 126 h 126"/>
                  <a:gd name="T2" fmla="*/ 0 h 12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0"/>
                    </a:moveTo>
                    <a:lnTo>
                      <a:pt x="0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D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3" name="Line 28"/>
              <p:cNvSpPr>
                <a:spLocks noChangeShapeType="1"/>
              </p:cNvSpPr>
              <p:nvPr/>
            </p:nvSpPr>
            <p:spPr bwMode="auto">
              <a:xfrm>
                <a:off x="597" y="2347"/>
                <a:ext cx="0" cy="126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4" name="Freeform 29"/>
              <p:cNvSpPr>
                <a:spLocks/>
              </p:cNvSpPr>
              <p:nvPr/>
            </p:nvSpPr>
            <p:spPr bwMode="auto">
              <a:xfrm>
                <a:off x="337" y="2098"/>
                <a:ext cx="132" cy="85"/>
              </a:xfrm>
              <a:custGeom>
                <a:avLst/>
                <a:gdLst>
                  <a:gd name="T0" fmla="*/ 13 w 241"/>
                  <a:gd name="T1" fmla="*/ 154 h 154"/>
                  <a:gd name="T2" fmla="*/ 228 w 241"/>
                  <a:gd name="T3" fmla="*/ 154 h 154"/>
                  <a:gd name="T4" fmla="*/ 241 w 241"/>
                  <a:gd name="T5" fmla="*/ 142 h 154"/>
                  <a:gd name="T6" fmla="*/ 241 w 241"/>
                  <a:gd name="T7" fmla="*/ 28 h 154"/>
                  <a:gd name="T8" fmla="*/ 228 w 241"/>
                  <a:gd name="T9" fmla="*/ 15 h 154"/>
                  <a:gd name="T10" fmla="*/ 195 w 241"/>
                  <a:gd name="T11" fmla="*/ 15 h 154"/>
                  <a:gd name="T12" fmla="*/ 178 w 241"/>
                  <a:gd name="T13" fmla="*/ 0 h 154"/>
                  <a:gd name="T14" fmla="*/ 60 w 241"/>
                  <a:gd name="T15" fmla="*/ 0 h 154"/>
                  <a:gd name="T16" fmla="*/ 44 w 241"/>
                  <a:gd name="T17" fmla="*/ 15 h 154"/>
                  <a:gd name="T18" fmla="*/ 13 w 241"/>
                  <a:gd name="T19" fmla="*/ 15 h 154"/>
                  <a:gd name="T20" fmla="*/ 0 w 241"/>
                  <a:gd name="T21" fmla="*/ 28 h 154"/>
                  <a:gd name="T22" fmla="*/ 0 w 241"/>
                  <a:gd name="T23" fmla="*/ 142 h 154"/>
                  <a:gd name="T24" fmla="*/ 13 w 241"/>
                  <a:gd name="T2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1" h="154">
                    <a:moveTo>
                      <a:pt x="13" y="154"/>
                    </a:moveTo>
                    <a:cubicBezTo>
                      <a:pt x="228" y="154"/>
                      <a:pt x="228" y="154"/>
                      <a:pt x="228" y="154"/>
                    </a:cubicBezTo>
                    <a:cubicBezTo>
                      <a:pt x="235" y="154"/>
                      <a:pt x="241" y="149"/>
                      <a:pt x="241" y="142"/>
                    </a:cubicBezTo>
                    <a:cubicBezTo>
                      <a:pt x="241" y="28"/>
                      <a:pt x="241" y="28"/>
                      <a:pt x="241" y="28"/>
                    </a:cubicBezTo>
                    <a:cubicBezTo>
                      <a:pt x="241" y="21"/>
                      <a:pt x="235" y="15"/>
                      <a:pt x="228" y="15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4" y="7"/>
                      <a:pt x="187" y="0"/>
                      <a:pt x="17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2" y="0"/>
                      <a:pt x="45" y="7"/>
                      <a:pt x="4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6" y="15"/>
                      <a:pt x="0" y="21"/>
                      <a:pt x="0" y="28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9"/>
                      <a:pt x="6" y="154"/>
                      <a:pt x="13" y="1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5" name="Freeform 30"/>
              <p:cNvSpPr>
                <a:spLocks/>
              </p:cNvSpPr>
              <p:nvPr/>
            </p:nvSpPr>
            <p:spPr bwMode="auto">
              <a:xfrm>
                <a:off x="446" y="2345"/>
                <a:ext cx="0" cy="149"/>
              </a:xfrm>
              <a:custGeom>
                <a:avLst/>
                <a:gdLst>
                  <a:gd name="T0" fmla="*/ 0 h 149"/>
                  <a:gd name="T1" fmla="*/ 149 h 149"/>
                  <a:gd name="T2" fmla="*/ 0 h 1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9">
                    <a:moveTo>
                      <a:pt x="0" y="0"/>
                    </a:move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D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6" name="Line 31"/>
              <p:cNvSpPr>
                <a:spLocks noChangeShapeType="1"/>
              </p:cNvSpPr>
              <p:nvPr/>
            </p:nvSpPr>
            <p:spPr bwMode="auto">
              <a:xfrm>
                <a:off x="446" y="2345"/>
                <a:ext cx="0" cy="149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1365405" y="1555506"/>
            <a:ext cx="7876639" cy="8156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7F7F7F"/>
                </a:solidFill>
                <a:latin typeface="Arial" panose="020B0604020202020204" pitchFamily="34" charset="0"/>
              </a:rPr>
              <a:t>Cancer</a:t>
            </a:r>
            <a:endParaRPr lang="en-US" b="1" dirty="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400" dirty="0" smtClean="0">
                <a:solidFill>
                  <a:srgbClr val="7F7F7F"/>
                </a:solidFill>
                <a:latin typeface="Arial" panose="020B0604020202020204" pitchFamily="34" charset="0"/>
              </a:rPr>
              <a:t>The </a:t>
            </a:r>
            <a:r>
              <a:rPr lang="en-US" sz="1400" dirty="0">
                <a:solidFill>
                  <a:srgbClr val="7F7F7F"/>
                </a:solidFill>
                <a:latin typeface="Arial" panose="020B0604020202020204" pitchFamily="34" charset="0"/>
              </a:rPr>
              <a:t>overall rate of returning to work following a cancer diagnosis has </a:t>
            </a:r>
            <a:r>
              <a:rPr lang="en-US" sz="1400" b="1" dirty="0">
                <a:solidFill>
                  <a:srgbClr val="F5841F"/>
                </a:solidFill>
                <a:latin typeface="Arial" panose="020B0604020202020204" pitchFamily="34" charset="0"/>
              </a:rPr>
              <a:t>grown to over 75% </a:t>
            </a:r>
            <a:r>
              <a:rPr lang="en-US" sz="1400" dirty="0">
                <a:solidFill>
                  <a:srgbClr val="7F7F7F"/>
                </a:solidFill>
                <a:latin typeface="Arial" panose="020B0604020202020204" pitchFamily="34" charset="0"/>
              </a:rPr>
              <a:t>due to innovative </a:t>
            </a:r>
            <a:r>
              <a:rPr lang="en-US" sz="1400" dirty="0" smtClean="0">
                <a:solidFill>
                  <a:srgbClr val="7F7F7F"/>
                </a:solidFill>
                <a:latin typeface="Arial" panose="020B0604020202020204" pitchFamily="34" charset="0"/>
              </a:rPr>
              <a:t>therapies</a:t>
            </a:r>
            <a:r>
              <a:rPr lang="en-US" sz="1400" baseline="30000" dirty="0">
                <a:solidFill>
                  <a:srgbClr val="7F7F7F"/>
                </a:solidFill>
                <a:latin typeface="Arial" panose="020B0604020202020204" pitchFamily="34" charset="0"/>
              </a:rPr>
              <a:t>2</a:t>
            </a:r>
            <a:endParaRPr lang="en-US" sz="14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1" name="Drawing 52"/>
          <p:cNvSpPr>
            <a:spLocks noChangeAspect="1"/>
          </p:cNvSpPr>
          <p:nvPr/>
        </p:nvSpPr>
        <p:spPr bwMode="auto">
          <a:xfrm>
            <a:off x="4321233" y="3019171"/>
            <a:ext cx="1215967" cy="601166"/>
          </a:xfrm>
          <a:custGeom>
            <a:avLst/>
            <a:gdLst/>
            <a:ahLst/>
            <a:cxnLst>
              <a:cxn ang="0">
                <a:pos x="8884" y="15905"/>
              </a:cxn>
              <a:cxn ang="0">
                <a:pos x="8423" y="13222"/>
              </a:cxn>
              <a:cxn ang="0">
                <a:pos x="6692" y="12168"/>
              </a:cxn>
              <a:cxn ang="0">
                <a:pos x="4154" y="11785"/>
              </a:cxn>
              <a:cxn ang="0">
                <a:pos x="231" y="12072"/>
              </a:cxn>
              <a:cxn ang="0">
                <a:pos x="692" y="11689"/>
              </a:cxn>
              <a:cxn ang="0">
                <a:pos x="3231" y="11881"/>
              </a:cxn>
              <a:cxn ang="0">
                <a:pos x="1961" y="11689"/>
              </a:cxn>
              <a:cxn ang="0">
                <a:pos x="3461" y="10731"/>
              </a:cxn>
              <a:cxn ang="0">
                <a:pos x="6000" y="9869"/>
              </a:cxn>
              <a:cxn ang="0">
                <a:pos x="3692" y="9773"/>
              </a:cxn>
              <a:cxn ang="0">
                <a:pos x="3461" y="8336"/>
              </a:cxn>
              <a:cxn ang="0">
                <a:pos x="4384" y="7665"/>
              </a:cxn>
              <a:cxn ang="0">
                <a:pos x="6231" y="4120"/>
              </a:cxn>
              <a:cxn ang="0">
                <a:pos x="7846" y="3066"/>
              </a:cxn>
              <a:cxn ang="0">
                <a:pos x="8077" y="3641"/>
              </a:cxn>
              <a:cxn ang="0">
                <a:pos x="8307" y="4024"/>
              </a:cxn>
              <a:cxn ang="0">
                <a:pos x="7846" y="4120"/>
              </a:cxn>
              <a:cxn ang="0">
                <a:pos x="7384" y="4599"/>
              </a:cxn>
              <a:cxn ang="0">
                <a:pos x="7384" y="5174"/>
              </a:cxn>
              <a:cxn ang="0">
                <a:pos x="7384" y="5653"/>
              </a:cxn>
              <a:cxn ang="0">
                <a:pos x="7500" y="6132"/>
              </a:cxn>
              <a:cxn ang="0">
                <a:pos x="7846" y="6419"/>
              </a:cxn>
              <a:cxn ang="0">
                <a:pos x="8307" y="6707"/>
              </a:cxn>
              <a:cxn ang="0">
                <a:pos x="8884" y="6803"/>
              </a:cxn>
              <a:cxn ang="0">
                <a:pos x="9000" y="6419"/>
              </a:cxn>
              <a:cxn ang="0">
                <a:pos x="8884" y="6036"/>
              </a:cxn>
              <a:cxn ang="0">
                <a:pos x="8769" y="5653"/>
              </a:cxn>
              <a:cxn ang="0">
                <a:pos x="8769" y="5270"/>
              </a:cxn>
              <a:cxn ang="0">
                <a:pos x="9230" y="5174"/>
              </a:cxn>
              <a:cxn ang="0">
                <a:pos x="9461" y="4886"/>
              </a:cxn>
              <a:cxn ang="0">
                <a:pos x="9692" y="4407"/>
              </a:cxn>
              <a:cxn ang="0">
                <a:pos x="9807" y="3833"/>
              </a:cxn>
              <a:cxn ang="0">
                <a:pos x="9923" y="3449"/>
              </a:cxn>
              <a:cxn ang="0">
                <a:pos x="9923" y="3258"/>
              </a:cxn>
              <a:cxn ang="0">
                <a:pos x="9461" y="3066"/>
              </a:cxn>
              <a:cxn ang="0">
                <a:pos x="9230" y="2683"/>
              </a:cxn>
              <a:cxn ang="0">
                <a:pos x="9230" y="2300"/>
              </a:cxn>
              <a:cxn ang="0">
                <a:pos x="9230" y="1820"/>
              </a:cxn>
              <a:cxn ang="0">
                <a:pos x="9461" y="1437"/>
              </a:cxn>
              <a:cxn ang="0">
                <a:pos x="9807" y="958"/>
              </a:cxn>
              <a:cxn ang="0">
                <a:pos x="10153" y="671"/>
              </a:cxn>
              <a:cxn ang="0">
                <a:pos x="10730" y="383"/>
              </a:cxn>
              <a:cxn ang="0">
                <a:pos x="11307" y="192"/>
              </a:cxn>
              <a:cxn ang="0">
                <a:pos x="12000" y="192"/>
              </a:cxn>
              <a:cxn ang="0">
                <a:pos x="12576" y="192"/>
              </a:cxn>
              <a:cxn ang="0">
                <a:pos x="12923" y="383"/>
              </a:cxn>
              <a:cxn ang="0">
                <a:pos x="13499" y="287"/>
              </a:cxn>
              <a:cxn ang="0">
                <a:pos x="13961" y="0"/>
              </a:cxn>
              <a:cxn ang="0">
                <a:pos x="14538" y="0"/>
              </a:cxn>
              <a:cxn ang="0">
                <a:pos x="15230" y="192"/>
              </a:cxn>
              <a:cxn ang="0">
                <a:pos x="15692" y="383"/>
              </a:cxn>
              <a:cxn ang="0">
                <a:pos x="15922" y="671"/>
              </a:cxn>
              <a:cxn ang="0">
                <a:pos x="16269" y="958"/>
              </a:cxn>
              <a:cxn ang="0">
                <a:pos x="16384" y="1533"/>
              </a:cxn>
              <a:cxn ang="0">
                <a:pos x="15346" y="4216"/>
              </a:cxn>
              <a:cxn ang="0">
                <a:pos x="15230" y="6036"/>
              </a:cxn>
              <a:cxn ang="0">
                <a:pos x="14076" y="8048"/>
              </a:cxn>
              <a:cxn ang="0">
                <a:pos x="11769" y="9198"/>
              </a:cxn>
              <a:cxn ang="0">
                <a:pos x="11077" y="11498"/>
              </a:cxn>
              <a:cxn ang="0">
                <a:pos x="10269" y="14180"/>
              </a:cxn>
              <a:cxn ang="0">
                <a:pos x="10384" y="16384"/>
              </a:cxn>
            </a:cxnLst>
            <a:rect l="0" t="0" r="r" b="b"/>
            <a:pathLst>
              <a:path w="16384" h="16384">
                <a:moveTo>
                  <a:pt x="10384" y="16384"/>
                </a:moveTo>
                <a:lnTo>
                  <a:pt x="10269" y="16384"/>
                </a:lnTo>
                <a:lnTo>
                  <a:pt x="9461" y="16288"/>
                </a:lnTo>
                <a:lnTo>
                  <a:pt x="8884" y="15905"/>
                </a:lnTo>
                <a:lnTo>
                  <a:pt x="8769" y="15138"/>
                </a:lnTo>
                <a:lnTo>
                  <a:pt x="9000" y="14372"/>
                </a:lnTo>
                <a:lnTo>
                  <a:pt x="9000" y="13605"/>
                </a:lnTo>
                <a:lnTo>
                  <a:pt x="8423" y="13222"/>
                </a:lnTo>
                <a:lnTo>
                  <a:pt x="7615" y="13031"/>
                </a:lnTo>
                <a:lnTo>
                  <a:pt x="7038" y="12647"/>
                </a:lnTo>
                <a:lnTo>
                  <a:pt x="6923" y="12168"/>
                </a:lnTo>
                <a:lnTo>
                  <a:pt x="6692" y="12168"/>
                </a:lnTo>
                <a:lnTo>
                  <a:pt x="6231" y="11785"/>
                </a:lnTo>
                <a:lnTo>
                  <a:pt x="6000" y="11689"/>
                </a:lnTo>
                <a:lnTo>
                  <a:pt x="5077" y="11689"/>
                </a:lnTo>
                <a:lnTo>
                  <a:pt x="4154" y="11785"/>
                </a:lnTo>
                <a:lnTo>
                  <a:pt x="2769" y="12456"/>
                </a:lnTo>
                <a:lnTo>
                  <a:pt x="1615" y="12551"/>
                </a:lnTo>
                <a:lnTo>
                  <a:pt x="1154" y="12647"/>
                </a:lnTo>
                <a:lnTo>
                  <a:pt x="231" y="12072"/>
                </a:lnTo>
                <a:lnTo>
                  <a:pt x="0" y="11881"/>
                </a:lnTo>
                <a:lnTo>
                  <a:pt x="0" y="11785"/>
                </a:lnTo>
                <a:lnTo>
                  <a:pt x="115" y="11689"/>
                </a:lnTo>
                <a:lnTo>
                  <a:pt x="692" y="11689"/>
                </a:lnTo>
                <a:lnTo>
                  <a:pt x="1154" y="12168"/>
                </a:lnTo>
                <a:lnTo>
                  <a:pt x="1500" y="12264"/>
                </a:lnTo>
                <a:lnTo>
                  <a:pt x="2308" y="11881"/>
                </a:lnTo>
                <a:lnTo>
                  <a:pt x="3231" y="11881"/>
                </a:lnTo>
                <a:lnTo>
                  <a:pt x="3461" y="12072"/>
                </a:lnTo>
                <a:lnTo>
                  <a:pt x="3231" y="11785"/>
                </a:lnTo>
                <a:lnTo>
                  <a:pt x="2769" y="11689"/>
                </a:lnTo>
                <a:lnTo>
                  <a:pt x="1961" y="11689"/>
                </a:lnTo>
                <a:lnTo>
                  <a:pt x="1500" y="11498"/>
                </a:lnTo>
                <a:lnTo>
                  <a:pt x="1846" y="11018"/>
                </a:lnTo>
                <a:lnTo>
                  <a:pt x="2423" y="11018"/>
                </a:lnTo>
                <a:lnTo>
                  <a:pt x="3461" y="10731"/>
                </a:lnTo>
                <a:lnTo>
                  <a:pt x="4384" y="10539"/>
                </a:lnTo>
                <a:lnTo>
                  <a:pt x="5769" y="10348"/>
                </a:lnTo>
                <a:lnTo>
                  <a:pt x="6231" y="10156"/>
                </a:lnTo>
                <a:lnTo>
                  <a:pt x="6000" y="9869"/>
                </a:lnTo>
                <a:lnTo>
                  <a:pt x="5307" y="9965"/>
                </a:lnTo>
                <a:lnTo>
                  <a:pt x="5077" y="10156"/>
                </a:lnTo>
                <a:lnTo>
                  <a:pt x="4269" y="9965"/>
                </a:lnTo>
                <a:lnTo>
                  <a:pt x="3692" y="9773"/>
                </a:lnTo>
                <a:lnTo>
                  <a:pt x="3346" y="9198"/>
                </a:lnTo>
                <a:lnTo>
                  <a:pt x="3346" y="8719"/>
                </a:lnTo>
                <a:lnTo>
                  <a:pt x="3461" y="8432"/>
                </a:lnTo>
                <a:lnTo>
                  <a:pt x="3461" y="8336"/>
                </a:lnTo>
                <a:lnTo>
                  <a:pt x="3692" y="8048"/>
                </a:lnTo>
                <a:lnTo>
                  <a:pt x="3808" y="8240"/>
                </a:lnTo>
                <a:lnTo>
                  <a:pt x="3923" y="7857"/>
                </a:lnTo>
                <a:lnTo>
                  <a:pt x="4384" y="7665"/>
                </a:lnTo>
                <a:lnTo>
                  <a:pt x="4731" y="7282"/>
                </a:lnTo>
                <a:lnTo>
                  <a:pt x="5538" y="6707"/>
                </a:lnTo>
                <a:lnTo>
                  <a:pt x="5769" y="5557"/>
                </a:lnTo>
                <a:lnTo>
                  <a:pt x="6231" y="4120"/>
                </a:lnTo>
                <a:lnTo>
                  <a:pt x="6923" y="2970"/>
                </a:lnTo>
                <a:lnTo>
                  <a:pt x="7615" y="2874"/>
                </a:lnTo>
                <a:lnTo>
                  <a:pt x="7615" y="2970"/>
                </a:lnTo>
                <a:lnTo>
                  <a:pt x="7846" y="3066"/>
                </a:lnTo>
                <a:lnTo>
                  <a:pt x="7846" y="3258"/>
                </a:lnTo>
                <a:lnTo>
                  <a:pt x="7846" y="3353"/>
                </a:lnTo>
                <a:lnTo>
                  <a:pt x="7961" y="3449"/>
                </a:lnTo>
                <a:lnTo>
                  <a:pt x="8077" y="3641"/>
                </a:lnTo>
                <a:lnTo>
                  <a:pt x="8307" y="3641"/>
                </a:lnTo>
                <a:lnTo>
                  <a:pt x="8307" y="3737"/>
                </a:lnTo>
                <a:lnTo>
                  <a:pt x="8307" y="3833"/>
                </a:lnTo>
                <a:lnTo>
                  <a:pt x="8307" y="4024"/>
                </a:lnTo>
                <a:lnTo>
                  <a:pt x="8307" y="4120"/>
                </a:lnTo>
                <a:lnTo>
                  <a:pt x="8077" y="4120"/>
                </a:lnTo>
                <a:lnTo>
                  <a:pt x="7961" y="4120"/>
                </a:lnTo>
                <a:lnTo>
                  <a:pt x="7846" y="4120"/>
                </a:lnTo>
                <a:lnTo>
                  <a:pt x="7615" y="4216"/>
                </a:lnTo>
                <a:lnTo>
                  <a:pt x="7500" y="4407"/>
                </a:lnTo>
                <a:lnTo>
                  <a:pt x="7500" y="4503"/>
                </a:lnTo>
                <a:lnTo>
                  <a:pt x="7384" y="4599"/>
                </a:lnTo>
                <a:lnTo>
                  <a:pt x="7384" y="4791"/>
                </a:lnTo>
                <a:lnTo>
                  <a:pt x="7384" y="4886"/>
                </a:lnTo>
                <a:lnTo>
                  <a:pt x="7384" y="4982"/>
                </a:lnTo>
                <a:lnTo>
                  <a:pt x="7384" y="5174"/>
                </a:lnTo>
                <a:lnTo>
                  <a:pt x="7384" y="5270"/>
                </a:lnTo>
                <a:lnTo>
                  <a:pt x="7384" y="5366"/>
                </a:lnTo>
                <a:lnTo>
                  <a:pt x="7384" y="5557"/>
                </a:lnTo>
                <a:lnTo>
                  <a:pt x="7384" y="5653"/>
                </a:lnTo>
                <a:lnTo>
                  <a:pt x="7384" y="5749"/>
                </a:lnTo>
                <a:lnTo>
                  <a:pt x="7384" y="5940"/>
                </a:lnTo>
                <a:lnTo>
                  <a:pt x="7384" y="6036"/>
                </a:lnTo>
                <a:lnTo>
                  <a:pt x="7500" y="6132"/>
                </a:lnTo>
                <a:lnTo>
                  <a:pt x="7500" y="6324"/>
                </a:lnTo>
                <a:lnTo>
                  <a:pt x="7615" y="6324"/>
                </a:lnTo>
                <a:lnTo>
                  <a:pt x="7615" y="6419"/>
                </a:lnTo>
                <a:lnTo>
                  <a:pt x="7846" y="6419"/>
                </a:lnTo>
                <a:lnTo>
                  <a:pt x="7961" y="6419"/>
                </a:lnTo>
                <a:lnTo>
                  <a:pt x="8077" y="6515"/>
                </a:lnTo>
                <a:lnTo>
                  <a:pt x="8307" y="6515"/>
                </a:lnTo>
                <a:lnTo>
                  <a:pt x="8307" y="6707"/>
                </a:lnTo>
                <a:lnTo>
                  <a:pt x="8423" y="6707"/>
                </a:lnTo>
                <a:lnTo>
                  <a:pt x="8538" y="6707"/>
                </a:lnTo>
                <a:lnTo>
                  <a:pt x="8769" y="6803"/>
                </a:lnTo>
                <a:lnTo>
                  <a:pt x="8884" y="6803"/>
                </a:lnTo>
                <a:lnTo>
                  <a:pt x="8884" y="6707"/>
                </a:lnTo>
                <a:lnTo>
                  <a:pt x="9000" y="6707"/>
                </a:lnTo>
                <a:lnTo>
                  <a:pt x="9000" y="6515"/>
                </a:lnTo>
                <a:lnTo>
                  <a:pt x="9000" y="6419"/>
                </a:lnTo>
                <a:lnTo>
                  <a:pt x="9000" y="6324"/>
                </a:lnTo>
                <a:lnTo>
                  <a:pt x="9000" y="6132"/>
                </a:lnTo>
                <a:lnTo>
                  <a:pt x="8884" y="6132"/>
                </a:lnTo>
                <a:lnTo>
                  <a:pt x="8884" y="6036"/>
                </a:lnTo>
                <a:lnTo>
                  <a:pt x="8884" y="5940"/>
                </a:lnTo>
                <a:lnTo>
                  <a:pt x="8884" y="5749"/>
                </a:lnTo>
                <a:lnTo>
                  <a:pt x="8769" y="5749"/>
                </a:lnTo>
                <a:lnTo>
                  <a:pt x="8769" y="5653"/>
                </a:lnTo>
                <a:lnTo>
                  <a:pt x="8538" y="5557"/>
                </a:lnTo>
                <a:lnTo>
                  <a:pt x="8538" y="5366"/>
                </a:lnTo>
                <a:lnTo>
                  <a:pt x="8538" y="5270"/>
                </a:lnTo>
                <a:lnTo>
                  <a:pt x="8769" y="5270"/>
                </a:lnTo>
                <a:lnTo>
                  <a:pt x="8884" y="5270"/>
                </a:lnTo>
                <a:lnTo>
                  <a:pt x="9000" y="5270"/>
                </a:lnTo>
                <a:lnTo>
                  <a:pt x="9000" y="5174"/>
                </a:lnTo>
                <a:lnTo>
                  <a:pt x="9230" y="5174"/>
                </a:lnTo>
                <a:lnTo>
                  <a:pt x="9230" y="4982"/>
                </a:lnTo>
                <a:lnTo>
                  <a:pt x="9346" y="4982"/>
                </a:lnTo>
                <a:lnTo>
                  <a:pt x="9346" y="4886"/>
                </a:lnTo>
                <a:lnTo>
                  <a:pt x="9461" y="4886"/>
                </a:lnTo>
                <a:lnTo>
                  <a:pt x="9461" y="4791"/>
                </a:lnTo>
                <a:lnTo>
                  <a:pt x="9461" y="4599"/>
                </a:lnTo>
                <a:lnTo>
                  <a:pt x="9461" y="4503"/>
                </a:lnTo>
                <a:lnTo>
                  <a:pt x="9692" y="4407"/>
                </a:lnTo>
                <a:lnTo>
                  <a:pt x="9692" y="4216"/>
                </a:lnTo>
                <a:lnTo>
                  <a:pt x="9692" y="4120"/>
                </a:lnTo>
                <a:lnTo>
                  <a:pt x="9692" y="4024"/>
                </a:lnTo>
                <a:lnTo>
                  <a:pt x="9807" y="3833"/>
                </a:lnTo>
                <a:lnTo>
                  <a:pt x="9807" y="3737"/>
                </a:lnTo>
                <a:lnTo>
                  <a:pt x="9807" y="3641"/>
                </a:lnTo>
                <a:lnTo>
                  <a:pt x="9923" y="3641"/>
                </a:lnTo>
                <a:lnTo>
                  <a:pt x="9923" y="3449"/>
                </a:lnTo>
                <a:lnTo>
                  <a:pt x="9923" y="3353"/>
                </a:lnTo>
                <a:lnTo>
                  <a:pt x="10153" y="3353"/>
                </a:lnTo>
                <a:lnTo>
                  <a:pt x="10153" y="3258"/>
                </a:lnTo>
                <a:lnTo>
                  <a:pt x="9923" y="3258"/>
                </a:lnTo>
                <a:lnTo>
                  <a:pt x="9807" y="3258"/>
                </a:lnTo>
                <a:lnTo>
                  <a:pt x="9807" y="3066"/>
                </a:lnTo>
                <a:lnTo>
                  <a:pt x="9692" y="3066"/>
                </a:lnTo>
                <a:lnTo>
                  <a:pt x="9461" y="3066"/>
                </a:lnTo>
                <a:lnTo>
                  <a:pt x="9346" y="3066"/>
                </a:lnTo>
                <a:lnTo>
                  <a:pt x="9346" y="2970"/>
                </a:lnTo>
                <a:lnTo>
                  <a:pt x="9230" y="2874"/>
                </a:lnTo>
                <a:lnTo>
                  <a:pt x="9230" y="2683"/>
                </a:lnTo>
                <a:lnTo>
                  <a:pt x="9346" y="2587"/>
                </a:lnTo>
                <a:lnTo>
                  <a:pt x="9346" y="2491"/>
                </a:lnTo>
                <a:lnTo>
                  <a:pt x="9346" y="2300"/>
                </a:lnTo>
                <a:lnTo>
                  <a:pt x="9230" y="2300"/>
                </a:lnTo>
                <a:lnTo>
                  <a:pt x="9230" y="2204"/>
                </a:lnTo>
                <a:lnTo>
                  <a:pt x="9230" y="2108"/>
                </a:lnTo>
                <a:lnTo>
                  <a:pt x="9230" y="1916"/>
                </a:lnTo>
                <a:lnTo>
                  <a:pt x="9230" y="1820"/>
                </a:lnTo>
                <a:lnTo>
                  <a:pt x="9346" y="1725"/>
                </a:lnTo>
                <a:lnTo>
                  <a:pt x="9346" y="1533"/>
                </a:lnTo>
                <a:lnTo>
                  <a:pt x="9346" y="1437"/>
                </a:lnTo>
                <a:lnTo>
                  <a:pt x="9461" y="1437"/>
                </a:lnTo>
                <a:lnTo>
                  <a:pt x="9461" y="1341"/>
                </a:lnTo>
                <a:lnTo>
                  <a:pt x="9692" y="1150"/>
                </a:lnTo>
                <a:lnTo>
                  <a:pt x="9692" y="1054"/>
                </a:lnTo>
                <a:lnTo>
                  <a:pt x="9807" y="958"/>
                </a:lnTo>
                <a:lnTo>
                  <a:pt x="9923" y="958"/>
                </a:lnTo>
                <a:lnTo>
                  <a:pt x="9923" y="767"/>
                </a:lnTo>
                <a:lnTo>
                  <a:pt x="10153" y="767"/>
                </a:lnTo>
                <a:lnTo>
                  <a:pt x="10153" y="671"/>
                </a:lnTo>
                <a:lnTo>
                  <a:pt x="10269" y="671"/>
                </a:lnTo>
                <a:lnTo>
                  <a:pt x="10384" y="575"/>
                </a:lnTo>
                <a:lnTo>
                  <a:pt x="10615" y="575"/>
                </a:lnTo>
                <a:lnTo>
                  <a:pt x="10730" y="383"/>
                </a:lnTo>
                <a:lnTo>
                  <a:pt x="10846" y="383"/>
                </a:lnTo>
                <a:lnTo>
                  <a:pt x="11077" y="287"/>
                </a:lnTo>
                <a:lnTo>
                  <a:pt x="11192" y="287"/>
                </a:lnTo>
                <a:lnTo>
                  <a:pt x="11307" y="192"/>
                </a:lnTo>
                <a:lnTo>
                  <a:pt x="11538" y="192"/>
                </a:lnTo>
                <a:lnTo>
                  <a:pt x="11653" y="192"/>
                </a:lnTo>
                <a:lnTo>
                  <a:pt x="11769" y="192"/>
                </a:lnTo>
                <a:lnTo>
                  <a:pt x="12000" y="192"/>
                </a:lnTo>
                <a:lnTo>
                  <a:pt x="12115" y="192"/>
                </a:lnTo>
                <a:lnTo>
                  <a:pt x="12230" y="192"/>
                </a:lnTo>
                <a:lnTo>
                  <a:pt x="12461" y="192"/>
                </a:lnTo>
                <a:lnTo>
                  <a:pt x="12576" y="192"/>
                </a:lnTo>
                <a:lnTo>
                  <a:pt x="12576" y="287"/>
                </a:lnTo>
                <a:lnTo>
                  <a:pt x="12692" y="287"/>
                </a:lnTo>
                <a:lnTo>
                  <a:pt x="12923" y="287"/>
                </a:lnTo>
                <a:lnTo>
                  <a:pt x="12923" y="383"/>
                </a:lnTo>
                <a:lnTo>
                  <a:pt x="13038" y="383"/>
                </a:lnTo>
                <a:lnTo>
                  <a:pt x="13153" y="383"/>
                </a:lnTo>
                <a:lnTo>
                  <a:pt x="13384" y="287"/>
                </a:lnTo>
                <a:lnTo>
                  <a:pt x="13499" y="287"/>
                </a:lnTo>
                <a:lnTo>
                  <a:pt x="13499" y="192"/>
                </a:lnTo>
                <a:lnTo>
                  <a:pt x="13615" y="192"/>
                </a:lnTo>
                <a:lnTo>
                  <a:pt x="13846" y="192"/>
                </a:lnTo>
                <a:lnTo>
                  <a:pt x="13961" y="0"/>
                </a:lnTo>
                <a:lnTo>
                  <a:pt x="14076" y="0"/>
                </a:lnTo>
                <a:lnTo>
                  <a:pt x="14307" y="0"/>
                </a:lnTo>
                <a:lnTo>
                  <a:pt x="14423" y="0"/>
                </a:lnTo>
                <a:lnTo>
                  <a:pt x="14538" y="0"/>
                </a:lnTo>
                <a:lnTo>
                  <a:pt x="14769" y="0"/>
                </a:lnTo>
                <a:lnTo>
                  <a:pt x="14884" y="0"/>
                </a:lnTo>
                <a:lnTo>
                  <a:pt x="14999" y="0"/>
                </a:lnTo>
                <a:lnTo>
                  <a:pt x="15230" y="192"/>
                </a:lnTo>
                <a:lnTo>
                  <a:pt x="15346" y="192"/>
                </a:lnTo>
                <a:lnTo>
                  <a:pt x="15461" y="287"/>
                </a:lnTo>
                <a:lnTo>
                  <a:pt x="15692" y="287"/>
                </a:lnTo>
                <a:lnTo>
                  <a:pt x="15692" y="383"/>
                </a:lnTo>
                <a:lnTo>
                  <a:pt x="15807" y="383"/>
                </a:lnTo>
                <a:lnTo>
                  <a:pt x="15807" y="575"/>
                </a:lnTo>
                <a:lnTo>
                  <a:pt x="15922" y="575"/>
                </a:lnTo>
                <a:lnTo>
                  <a:pt x="15922" y="671"/>
                </a:lnTo>
                <a:lnTo>
                  <a:pt x="16153" y="671"/>
                </a:lnTo>
                <a:lnTo>
                  <a:pt x="16153" y="767"/>
                </a:lnTo>
                <a:lnTo>
                  <a:pt x="16269" y="767"/>
                </a:lnTo>
                <a:lnTo>
                  <a:pt x="16269" y="958"/>
                </a:lnTo>
                <a:lnTo>
                  <a:pt x="16269" y="1054"/>
                </a:lnTo>
                <a:lnTo>
                  <a:pt x="16384" y="1054"/>
                </a:lnTo>
                <a:lnTo>
                  <a:pt x="16384" y="1150"/>
                </a:lnTo>
                <a:lnTo>
                  <a:pt x="16384" y="1533"/>
                </a:lnTo>
                <a:lnTo>
                  <a:pt x="16153" y="2108"/>
                </a:lnTo>
                <a:lnTo>
                  <a:pt x="15807" y="2874"/>
                </a:lnTo>
                <a:lnTo>
                  <a:pt x="15692" y="3641"/>
                </a:lnTo>
                <a:lnTo>
                  <a:pt x="15346" y="4216"/>
                </a:lnTo>
                <a:lnTo>
                  <a:pt x="14538" y="4791"/>
                </a:lnTo>
                <a:lnTo>
                  <a:pt x="14076" y="4886"/>
                </a:lnTo>
                <a:lnTo>
                  <a:pt x="14307" y="5653"/>
                </a:lnTo>
                <a:lnTo>
                  <a:pt x="15230" y="6036"/>
                </a:lnTo>
                <a:lnTo>
                  <a:pt x="15692" y="6132"/>
                </a:lnTo>
                <a:lnTo>
                  <a:pt x="15461" y="7090"/>
                </a:lnTo>
                <a:lnTo>
                  <a:pt x="14884" y="7665"/>
                </a:lnTo>
                <a:lnTo>
                  <a:pt x="14076" y="8048"/>
                </a:lnTo>
                <a:lnTo>
                  <a:pt x="13846" y="8815"/>
                </a:lnTo>
                <a:lnTo>
                  <a:pt x="13499" y="9581"/>
                </a:lnTo>
                <a:lnTo>
                  <a:pt x="12692" y="9581"/>
                </a:lnTo>
                <a:lnTo>
                  <a:pt x="11769" y="9198"/>
                </a:lnTo>
                <a:lnTo>
                  <a:pt x="11077" y="9102"/>
                </a:lnTo>
                <a:lnTo>
                  <a:pt x="10846" y="9773"/>
                </a:lnTo>
                <a:lnTo>
                  <a:pt x="11077" y="10731"/>
                </a:lnTo>
                <a:lnTo>
                  <a:pt x="11077" y="11498"/>
                </a:lnTo>
                <a:lnTo>
                  <a:pt x="10846" y="12456"/>
                </a:lnTo>
                <a:lnTo>
                  <a:pt x="10846" y="13031"/>
                </a:lnTo>
                <a:lnTo>
                  <a:pt x="10730" y="13701"/>
                </a:lnTo>
                <a:lnTo>
                  <a:pt x="10269" y="14180"/>
                </a:lnTo>
                <a:lnTo>
                  <a:pt x="10153" y="14755"/>
                </a:lnTo>
                <a:lnTo>
                  <a:pt x="10269" y="15330"/>
                </a:lnTo>
                <a:lnTo>
                  <a:pt x="10384" y="16001"/>
                </a:lnTo>
                <a:lnTo>
                  <a:pt x="10384" y="16384"/>
                </a:lnTo>
                <a:close/>
              </a:path>
            </a:pathLst>
          </a:custGeom>
          <a:solidFill>
            <a:srgbClr val="006672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2" name="D338"/>
          <p:cNvSpPr>
            <a:spLocks/>
          </p:cNvSpPr>
          <p:nvPr/>
        </p:nvSpPr>
        <p:spPr bwMode="gray">
          <a:xfrm>
            <a:off x="1474881" y="2810736"/>
            <a:ext cx="1228311" cy="1061111"/>
          </a:xfrm>
          <a:custGeom>
            <a:avLst/>
            <a:gdLst>
              <a:gd name="T0" fmla="*/ 112 w 118"/>
              <a:gd name="T1" fmla="*/ 82 h 102"/>
              <a:gd name="T2" fmla="*/ 107 w 118"/>
              <a:gd name="T3" fmla="*/ 77 h 102"/>
              <a:gd name="T4" fmla="*/ 105 w 118"/>
              <a:gd name="T5" fmla="*/ 72 h 102"/>
              <a:gd name="T6" fmla="*/ 108 w 118"/>
              <a:gd name="T7" fmla="*/ 68 h 102"/>
              <a:gd name="T8" fmla="*/ 106 w 118"/>
              <a:gd name="T9" fmla="*/ 62 h 102"/>
              <a:gd name="T10" fmla="*/ 106 w 118"/>
              <a:gd name="T11" fmla="*/ 60 h 102"/>
              <a:gd name="T12" fmla="*/ 104 w 118"/>
              <a:gd name="T13" fmla="*/ 56 h 102"/>
              <a:gd name="T14" fmla="*/ 99 w 118"/>
              <a:gd name="T15" fmla="*/ 57 h 102"/>
              <a:gd name="T16" fmla="*/ 101 w 118"/>
              <a:gd name="T17" fmla="*/ 52 h 102"/>
              <a:gd name="T18" fmla="*/ 105 w 118"/>
              <a:gd name="T19" fmla="*/ 48 h 102"/>
              <a:gd name="T20" fmla="*/ 108 w 118"/>
              <a:gd name="T21" fmla="*/ 43 h 102"/>
              <a:gd name="T22" fmla="*/ 112 w 118"/>
              <a:gd name="T23" fmla="*/ 40 h 102"/>
              <a:gd name="T24" fmla="*/ 114 w 118"/>
              <a:gd name="T25" fmla="*/ 31 h 102"/>
              <a:gd name="T26" fmla="*/ 113 w 118"/>
              <a:gd name="T27" fmla="*/ 24 h 102"/>
              <a:gd name="T28" fmla="*/ 104 w 118"/>
              <a:gd name="T29" fmla="*/ 22 h 102"/>
              <a:gd name="T30" fmla="*/ 99 w 118"/>
              <a:gd name="T31" fmla="*/ 19 h 102"/>
              <a:gd name="T32" fmla="*/ 90 w 118"/>
              <a:gd name="T33" fmla="*/ 17 h 102"/>
              <a:gd name="T34" fmla="*/ 88 w 118"/>
              <a:gd name="T35" fmla="*/ 12 h 102"/>
              <a:gd name="T36" fmla="*/ 83 w 118"/>
              <a:gd name="T37" fmla="*/ 11 h 102"/>
              <a:gd name="T38" fmla="*/ 77 w 118"/>
              <a:gd name="T39" fmla="*/ 8 h 102"/>
              <a:gd name="T40" fmla="*/ 70 w 118"/>
              <a:gd name="T41" fmla="*/ 4 h 102"/>
              <a:gd name="T42" fmla="*/ 67 w 118"/>
              <a:gd name="T43" fmla="*/ 1 h 102"/>
              <a:gd name="T44" fmla="*/ 59 w 118"/>
              <a:gd name="T45" fmla="*/ 8 h 102"/>
              <a:gd name="T46" fmla="*/ 52 w 118"/>
              <a:gd name="T47" fmla="*/ 15 h 102"/>
              <a:gd name="T48" fmla="*/ 48 w 118"/>
              <a:gd name="T49" fmla="*/ 20 h 102"/>
              <a:gd name="T50" fmla="*/ 44 w 118"/>
              <a:gd name="T51" fmla="*/ 22 h 102"/>
              <a:gd name="T52" fmla="*/ 35 w 118"/>
              <a:gd name="T53" fmla="*/ 21 h 102"/>
              <a:gd name="T54" fmla="*/ 31 w 118"/>
              <a:gd name="T55" fmla="*/ 18 h 102"/>
              <a:gd name="T56" fmla="*/ 28 w 118"/>
              <a:gd name="T57" fmla="*/ 22 h 102"/>
              <a:gd name="T58" fmla="*/ 30 w 118"/>
              <a:gd name="T59" fmla="*/ 29 h 102"/>
              <a:gd name="T60" fmla="*/ 26 w 118"/>
              <a:gd name="T61" fmla="*/ 30 h 102"/>
              <a:gd name="T62" fmla="*/ 20 w 118"/>
              <a:gd name="T63" fmla="*/ 31 h 102"/>
              <a:gd name="T64" fmla="*/ 13 w 118"/>
              <a:gd name="T65" fmla="*/ 28 h 102"/>
              <a:gd name="T66" fmla="*/ 8 w 118"/>
              <a:gd name="T67" fmla="*/ 30 h 102"/>
              <a:gd name="T68" fmla="*/ 0 w 118"/>
              <a:gd name="T69" fmla="*/ 33 h 102"/>
              <a:gd name="T70" fmla="*/ 3 w 118"/>
              <a:gd name="T71" fmla="*/ 34 h 102"/>
              <a:gd name="T72" fmla="*/ 1 w 118"/>
              <a:gd name="T73" fmla="*/ 37 h 102"/>
              <a:gd name="T74" fmla="*/ 8 w 118"/>
              <a:gd name="T75" fmla="*/ 39 h 102"/>
              <a:gd name="T76" fmla="*/ 15 w 118"/>
              <a:gd name="T77" fmla="*/ 42 h 102"/>
              <a:gd name="T78" fmla="*/ 18 w 118"/>
              <a:gd name="T79" fmla="*/ 43 h 102"/>
              <a:gd name="T80" fmla="*/ 24 w 118"/>
              <a:gd name="T81" fmla="*/ 46 h 102"/>
              <a:gd name="T82" fmla="*/ 25 w 118"/>
              <a:gd name="T83" fmla="*/ 48 h 102"/>
              <a:gd name="T84" fmla="*/ 30 w 118"/>
              <a:gd name="T85" fmla="*/ 56 h 102"/>
              <a:gd name="T86" fmla="*/ 35 w 118"/>
              <a:gd name="T87" fmla="*/ 62 h 102"/>
              <a:gd name="T88" fmla="*/ 38 w 118"/>
              <a:gd name="T89" fmla="*/ 70 h 102"/>
              <a:gd name="T90" fmla="*/ 35 w 118"/>
              <a:gd name="T91" fmla="*/ 70 h 102"/>
              <a:gd name="T92" fmla="*/ 34 w 118"/>
              <a:gd name="T93" fmla="*/ 80 h 102"/>
              <a:gd name="T94" fmla="*/ 29 w 118"/>
              <a:gd name="T95" fmla="*/ 91 h 102"/>
              <a:gd name="T96" fmla="*/ 32 w 118"/>
              <a:gd name="T97" fmla="*/ 94 h 102"/>
              <a:gd name="T98" fmla="*/ 40 w 118"/>
              <a:gd name="T99" fmla="*/ 98 h 102"/>
              <a:gd name="T100" fmla="*/ 51 w 118"/>
              <a:gd name="T101" fmla="*/ 98 h 102"/>
              <a:gd name="T102" fmla="*/ 57 w 118"/>
              <a:gd name="T103" fmla="*/ 100 h 102"/>
              <a:gd name="T104" fmla="*/ 65 w 118"/>
              <a:gd name="T105" fmla="*/ 102 h 102"/>
              <a:gd name="T106" fmla="*/ 73 w 118"/>
              <a:gd name="T107" fmla="*/ 98 h 102"/>
              <a:gd name="T108" fmla="*/ 77 w 118"/>
              <a:gd name="T109" fmla="*/ 92 h 102"/>
              <a:gd name="T110" fmla="*/ 82 w 118"/>
              <a:gd name="T111" fmla="*/ 89 h 102"/>
              <a:gd name="T112" fmla="*/ 86 w 118"/>
              <a:gd name="T113" fmla="*/ 91 h 102"/>
              <a:gd name="T114" fmla="*/ 90 w 118"/>
              <a:gd name="T115" fmla="*/ 90 h 102"/>
              <a:gd name="T116" fmla="*/ 96 w 118"/>
              <a:gd name="T117" fmla="*/ 93 h 102"/>
              <a:gd name="T118" fmla="*/ 100 w 118"/>
              <a:gd name="T119" fmla="*/ 94 h 102"/>
              <a:gd name="T120" fmla="*/ 105 w 118"/>
              <a:gd name="T121" fmla="*/ 92 h 102"/>
              <a:gd name="T122" fmla="*/ 109 w 118"/>
              <a:gd name="T123" fmla="*/ 89 h 102"/>
              <a:gd name="T124" fmla="*/ 113 w 118"/>
              <a:gd name="T125" fmla="*/ 86 h 1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8"/>
              <a:gd name="T190" fmla="*/ 0 h 102"/>
              <a:gd name="T191" fmla="*/ 118 w 118"/>
              <a:gd name="T192" fmla="*/ 102 h 1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8" h="102">
                <a:moveTo>
                  <a:pt x="113" y="85"/>
                </a:moveTo>
                <a:lnTo>
                  <a:pt x="113" y="84"/>
                </a:lnTo>
                <a:lnTo>
                  <a:pt x="113" y="83"/>
                </a:lnTo>
                <a:lnTo>
                  <a:pt x="113" y="82"/>
                </a:lnTo>
                <a:lnTo>
                  <a:pt x="112" y="82"/>
                </a:lnTo>
                <a:lnTo>
                  <a:pt x="110" y="82"/>
                </a:lnTo>
                <a:lnTo>
                  <a:pt x="109" y="81"/>
                </a:lnTo>
                <a:lnTo>
                  <a:pt x="108" y="80"/>
                </a:lnTo>
                <a:lnTo>
                  <a:pt x="107" y="78"/>
                </a:lnTo>
                <a:lnTo>
                  <a:pt x="107" y="77"/>
                </a:lnTo>
                <a:lnTo>
                  <a:pt x="107" y="75"/>
                </a:lnTo>
                <a:lnTo>
                  <a:pt x="107" y="74"/>
                </a:lnTo>
                <a:lnTo>
                  <a:pt x="106" y="74"/>
                </a:lnTo>
                <a:lnTo>
                  <a:pt x="106" y="73"/>
                </a:lnTo>
                <a:lnTo>
                  <a:pt x="105" y="72"/>
                </a:lnTo>
                <a:lnTo>
                  <a:pt x="106" y="71"/>
                </a:lnTo>
                <a:lnTo>
                  <a:pt x="107" y="70"/>
                </a:lnTo>
                <a:lnTo>
                  <a:pt x="108" y="70"/>
                </a:lnTo>
                <a:lnTo>
                  <a:pt x="109" y="69"/>
                </a:lnTo>
                <a:lnTo>
                  <a:pt x="108" y="68"/>
                </a:lnTo>
                <a:lnTo>
                  <a:pt x="107" y="67"/>
                </a:lnTo>
                <a:lnTo>
                  <a:pt x="107" y="65"/>
                </a:lnTo>
                <a:lnTo>
                  <a:pt x="106" y="64"/>
                </a:lnTo>
                <a:lnTo>
                  <a:pt x="106" y="63"/>
                </a:lnTo>
                <a:lnTo>
                  <a:pt x="106" y="62"/>
                </a:lnTo>
                <a:lnTo>
                  <a:pt x="107" y="62"/>
                </a:lnTo>
                <a:lnTo>
                  <a:pt x="108" y="62"/>
                </a:lnTo>
                <a:lnTo>
                  <a:pt x="108" y="61"/>
                </a:lnTo>
                <a:lnTo>
                  <a:pt x="107" y="61"/>
                </a:lnTo>
                <a:lnTo>
                  <a:pt x="106" y="60"/>
                </a:lnTo>
                <a:lnTo>
                  <a:pt x="106" y="59"/>
                </a:lnTo>
                <a:lnTo>
                  <a:pt x="106" y="57"/>
                </a:lnTo>
                <a:lnTo>
                  <a:pt x="106" y="56"/>
                </a:lnTo>
                <a:lnTo>
                  <a:pt x="105" y="56"/>
                </a:lnTo>
                <a:lnTo>
                  <a:pt x="104" y="56"/>
                </a:lnTo>
                <a:lnTo>
                  <a:pt x="102" y="56"/>
                </a:lnTo>
                <a:lnTo>
                  <a:pt x="101" y="57"/>
                </a:lnTo>
                <a:lnTo>
                  <a:pt x="100" y="59"/>
                </a:lnTo>
                <a:lnTo>
                  <a:pt x="99" y="59"/>
                </a:lnTo>
                <a:lnTo>
                  <a:pt x="99" y="57"/>
                </a:lnTo>
                <a:lnTo>
                  <a:pt x="99" y="56"/>
                </a:lnTo>
                <a:lnTo>
                  <a:pt x="99" y="55"/>
                </a:lnTo>
                <a:lnTo>
                  <a:pt x="100" y="54"/>
                </a:lnTo>
                <a:lnTo>
                  <a:pt x="100" y="53"/>
                </a:lnTo>
                <a:lnTo>
                  <a:pt x="101" y="52"/>
                </a:lnTo>
                <a:lnTo>
                  <a:pt x="102" y="52"/>
                </a:lnTo>
                <a:lnTo>
                  <a:pt x="102" y="51"/>
                </a:lnTo>
                <a:lnTo>
                  <a:pt x="103" y="50"/>
                </a:lnTo>
                <a:lnTo>
                  <a:pt x="104" y="49"/>
                </a:lnTo>
                <a:lnTo>
                  <a:pt x="105" y="48"/>
                </a:lnTo>
                <a:lnTo>
                  <a:pt x="106" y="46"/>
                </a:lnTo>
                <a:lnTo>
                  <a:pt x="107" y="45"/>
                </a:lnTo>
                <a:lnTo>
                  <a:pt x="108" y="45"/>
                </a:lnTo>
                <a:lnTo>
                  <a:pt x="107" y="44"/>
                </a:lnTo>
                <a:lnTo>
                  <a:pt x="108" y="43"/>
                </a:lnTo>
                <a:lnTo>
                  <a:pt x="109" y="43"/>
                </a:lnTo>
                <a:lnTo>
                  <a:pt x="111" y="43"/>
                </a:lnTo>
                <a:lnTo>
                  <a:pt x="112" y="43"/>
                </a:lnTo>
                <a:lnTo>
                  <a:pt x="113" y="42"/>
                </a:lnTo>
                <a:lnTo>
                  <a:pt x="112" y="40"/>
                </a:lnTo>
                <a:lnTo>
                  <a:pt x="112" y="38"/>
                </a:lnTo>
                <a:lnTo>
                  <a:pt x="113" y="36"/>
                </a:lnTo>
                <a:lnTo>
                  <a:pt x="113" y="35"/>
                </a:lnTo>
                <a:lnTo>
                  <a:pt x="114" y="33"/>
                </a:lnTo>
                <a:lnTo>
                  <a:pt x="114" y="31"/>
                </a:lnTo>
                <a:lnTo>
                  <a:pt x="116" y="29"/>
                </a:lnTo>
                <a:lnTo>
                  <a:pt x="117" y="28"/>
                </a:lnTo>
                <a:lnTo>
                  <a:pt x="118" y="26"/>
                </a:lnTo>
                <a:lnTo>
                  <a:pt x="115" y="25"/>
                </a:lnTo>
                <a:lnTo>
                  <a:pt x="113" y="24"/>
                </a:lnTo>
                <a:lnTo>
                  <a:pt x="111" y="24"/>
                </a:lnTo>
                <a:lnTo>
                  <a:pt x="109" y="23"/>
                </a:lnTo>
                <a:lnTo>
                  <a:pt x="107" y="23"/>
                </a:lnTo>
                <a:lnTo>
                  <a:pt x="105" y="23"/>
                </a:lnTo>
                <a:lnTo>
                  <a:pt x="104" y="22"/>
                </a:lnTo>
                <a:lnTo>
                  <a:pt x="103" y="21"/>
                </a:lnTo>
                <a:lnTo>
                  <a:pt x="102" y="20"/>
                </a:lnTo>
                <a:lnTo>
                  <a:pt x="101" y="19"/>
                </a:lnTo>
                <a:lnTo>
                  <a:pt x="100" y="19"/>
                </a:lnTo>
                <a:lnTo>
                  <a:pt x="99" y="19"/>
                </a:lnTo>
                <a:lnTo>
                  <a:pt x="96" y="18"/>
                </a:lnTo>
                <a:lnTo>
                  <a:pt x="95" y="19"/>
                </a:lnTo>
                <a:lnTo>
                  <a:pt x="93" y="18"/>
                </a:lnTo>
                <a:lnTo>
                  <a:pt x="92" y="17"/>
                </a:lnTo>
                <a:lnTo>
                  <a:pt x="90" y="17"/>
                </a:lnTo>
                <a:lnTo>
                  <a:pt x="90" y="16"/>
                </a:lnTo>
                <a:lnTo>
                  <a:pt x="89" y="15"/>
                </a:lnTo>
                <a:lnTo>
                  <a:pt x="89" y="13"/>
                </a:lnTo>
                <a:lnTo>
                  <a:pt x="89" y="12"/>
                </a:lnTo>
                <a:lnTo>
                  <a:pt x="88" y="12"/>
                </a:lnTo>
                <a:lnTo>
                  <a:pt x="87" y="13"/>
                </a:lnTo>
                <a:lnTo>
                  <a:pt x="86" y="14"/>
                </a:lnTo>
                <a:lnTo>
                  <a:pt x="85" y="14"/>
                </a:lnTo>
                <a:lnTo>
                  <a:pt x="83" y="14"/>
                </a:lnTo>
                <a:lnTo>
                  <a:pt x="83" y="11"/>
                </a:lnTo>
                <a:lnTo>
                  <a:pt x="82" y="10"/>
                </a:lnTo>
                <a:lnTo>
                  <a:pt x="81" y="9"/>
                </a:lnTo>
                <a:lnTo>
                  <a:pt x="79" y="9"/>
                </a:lnTo>
                <a:lnTo>
                  <a:pt x="78" y="8"/>
                </a:lnTo>
                <a:lnTo>
                  <a:pt x="77" y="8"/>
                </a:lnTo>
                <a:lnTo>
                  <a:pt x="75" y="7"/>
                </a:lnTo>
                <a:lnTo>
                  <a:pt x="74" y="6"/>
                </a:lnTo>
                <a:lnTo>
                  <a:pt x="74" y="5"/>
                </a:lnTo>
                <a:lnTo>
                  <a:pt x="72" y="5"/>
                </a:lnTo>
                <a:lnTo>
                  <a:pt x="70" y="4"/>
                </a:lnTo>
                <a:lnTo>
                  <a:pt x="69" y="3"/>
                </a:lnTo>
                <a:lnTo>
                  <a:pt x="69" y="1"/>
                </a:lnTo>
                <a:lnTo>
                  <a:pt x="69" y="0"/>
                </a:lnTo>
                <a:lnTo>
                  <a:pt x="68" y="1"/>
                </a:lnTo>
                <a:lnTo>
                  <a:pt x="67" y="1"/>
                </a:lnTo>
                <a:lnTo>
                  <a:pt x="65" y="1"/>
                </a:lnTo>
                <a:lnTo>
                  <a:pt x="63" y="2"/>
                </a:lnTo>
                <a:lnTo>
                  <a:pt x="60" y="3"/>
                </a:lnTo>
                <a:lnTo>
                  <a:pt x="59" y="5"/>
                </a:lnTo>
                <a:lnTo>
                  <a:pt x="59" y="8"/>
                </a:lnTo>
                <a:lnTo>
                  <a:pt x="59" y="10"/>
                </a:lnTo>
                <a:lnTo>
                  <a:pt x="59" y="11"/>
                </a:lnTo>
                <a:lnTo>
                  <a:pt x="57" y="13"/>
                </a:lnTo>
                <a:lnTo>
                  <a:pt x="55" y="14"/>
                </a:lnTo>
                <a:lnTo>
                  <a:pt x="52" y="15"/>
                </a:lnTo>
                <a:lnTo>
                  <a:pt x="49" y="16"/>
                </a:lnTo>
                <a:lnTo>
                  <a:pt x="47" y="17"/>
                </a:lnTo>
                <a:lnTo>
                  <a:pt x="46" y="19"/>
                </a:lnTo>
                <a:lnTo>
                  <a:pt x="46" y="20"/>
                </a:lnTo>
                <a:lnTo>
                  <a:pt x="48" y="20"/>
                </a:lnTo>
                <a:lnTo>
                  <a:pt x="49" y="20"/>
                </a:lnTo>
                <a:lnTo>
                  <a:pt x="49" y="21"/>
                </a:lnTo>
                <a:lnTo>
                  <a:pt x="48" y="21"/>
                </a:lnTo>
                <a:lnTo>
                  <a:pt x="46" y="21"/>
                </a:lnTo>
                <a:lnTo>
                  <a:pt x="44" y="22"/>
                </a:lnTo>
                <a:lnTo>
                  <a:pt x="42" y="22"/>
                </a:lnTo>
                <a:lnTo>
                  <a:pt x="41" y="22"/>
                </a:lnTo>
                <a:lnTo>
                  <a:pt x="38" y="22"/>
                </a:lnTo>
                <a:lnTo>
                  <a:pt x="36" y="21"/>
                </a:lnTo>
                <a:lnTo>
                  <a:pt x="35" y="21"/>
                </a:lnTo>
                <a:lnTo>
                  <a:pt x="34" y="20"/>
                </a:lnTo>
                <a:lnTo>
                  <a:pt x="33" y="19"/>
                </a:lnTo>
                <a:lnTo>
                  <a:pt x="33" y="18"/>
                </a:lnTo>
                <a:lnTo>
                  <a:pt x="32" y="18"/>
                </a:lnTo>
                <a:lnTo>
                  <a:pt x="31" y="18"/>
                </a:lnTo>
                <a:lnTo>
                  <a:pt x="29" y="18"/>
                </a:lnTo>
                <a:lnTo>
                  <a:pt x="27" y="17"/>
                </a:lnTo>
                <a:lnTo>
                  <a:pt x="27" y="19"/>
                </a:lnTo>
                <a:lnTo>
                  <a:pt x="27" y="20"/>
                </a:lnTo>
                <a:lnTo>
                  <a:pt x="28" y="22"/>
                </a:lnTo>
                <a:lnTo>
                  <a:pt x="29" y="22"/>
                </a:lnTo>
                <a:lnTo>
                  <a:pt x="29" y="24"/>
                </a:lnTo>
                <a:lnTo>
                  <a:pt x="30" y="26"/>
                </a:lnTo>
                <a:lnTo>
                  <a:pt x="30" y="27"/>
                </a:lnTo>
                <a:lnTo>
                  <a:pt x="30" y="29"/>
                </a:lnTo>
                <a:lnTo>
                  <a:pt x="31" y="30"/>
                </a:lnTo>
                <a:lnTo>
                  <a:pt x="29" y="30"/>
                </a:lnTo>
                <a:lnTo>
                  <a:pt x="28" y="30"/>
                </a:lnTo>
                <a:lnTo>
                  <a:pt x="27" y="30"/>
                </a:lnTo>
                <a:lnTo>
                  <a:pt x="26" y="30"/>
                </a:lnTo>
                <a:lnTo>
                  <a:pt x="25" y="30"/>
                </a:lnTo>
                <a:lnTo>
                  <a:pt x="24" y="30"/>
                </a:lnTo>
                <a:lnTo>
                  <a:pt x="23" y="30"/>
                </a:lnTo>
                <a:lnTo>
                  <a:pt x="22" y="30"/>
                </a:lnTo>
                <a:lnTo>
                  <a:pt x="20" y="31"/>
                </a:lnTo>
                <a:lnTo>
                  <a:pt x="19" y="30"/>
                </a:lnTo>
                <a:lnTo>
                  <a:pt x="17" y="29"/>
                </a:lnTo>
                <a:lnTo>
                  <a:pt x="16" y="28"/>
                </a:lnTo>
                <a:lnTo>
                  <a:pt x="14" y="28"/>
                </a:lnTo>
                <a:lnTo>
                  <a:pt x="13" y="28"/>
                </a:lnTo>
                <a:lnTo>
                  <a:pt x="12" y="28"/>
                </a:lnTo>
                <a:lnTo>
                  <a:pt x="11" y="29"/>
                </a:lnTo>
                <a:lnTo>
                  <a:pt x="10" y="29"/>
                </a:lnTo>
                <a:lnTo>
                  <a:pt x="9" y="30"/>
                </a:lnTo>
                <a:lnTo>
                  <a:pt x="8" y="30"/>
                </a:lnTo>
                <a:lnTo>
                  <a:pt x="6" y="30"/>
                </a:lnTo>
                <a:lnTo>
                  <a:pt x="5" y="30"/>
                </a:lnTo>
                <a:lnTo>
                  <a:pt x="3" y="31"/>
                </a:lnTo>
                <a:lnTo>
                  <a:pt x="1" y="32"/>
                </a:lnTo>
                <a:lnTo>
                  <a:pt x="0" y="33"/>
                </a:lnTo>
                <a:lnTo>
                  <a:pt x="0" y="34"/>
                </a:lnTo>
                <a:lnTo>
                  <a:pt x="2" y="34"/>
                </a:lnTo>
                <a:lnTo>
                  <a:pt x="4" y="33"/>
                </a:lnTo>
                <a:lnTo>
                  <a:pt x="4" y="34"/>
                </a:lnTo>
                <a:lnTo>
                  <a:pt x="3" y="34"/>
                </a:lnTo>
                <a:lnTo>
                  <a:pt x="2" y="35"/>
                </a:lnTo>
                <a:lnTo>
                  <a:pt x="2" y="36"/>
                </a:lnTo>
                <a:lnTo>
                  <a:pt x="4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9"/>
                </a:lnTo>
                <a:lnTo>
                  <a:pt x="4" y="40"/>
                </a:lnTo>
                <a:lnTo>
                  <a:pt x="6" y="39"/>
                </a:lnTo>
                <a:lnTo>
                  <a:pt x="8" y="39"/>
                </a:lnTo>
                <a:lnTo>
                  <a:pt x="9" y="40"/>
                </a:lnTo>
                <a:lnTo>
                  <a:pt x="11" y="41"/>
                </a:lnTo>
                <a:lnTo>
                  <a:pt x="13" y="41"/>
                </a:lnTo>
                <a:lnTo>
                  <a:pt x="14" y="42"/>
                </a:lnTo>
                <a:lnTo>
                  <a:pt x="15" y="42"/>
                </a:lnTo>
                <a:lnTo>
                  <a:pt x="15" y="43"/>
                </a:lnTo>
                <a:lnTo>
                  <a:pt x="16" y="43"/>
                </a:lnTo>
                <a:lnTo>
                  <a:pt x="18" y="42"/>
                </a:lnTo>
                <a:lnTo>
                  <a:pt x="19" y="43"/>
                </a:lnTo>
                <a:lnTo>
                  <a:pt x="18" y="43"/>
                </a:lnTo>
                <a:lnTo>
                  <a:pt x="21" y="43"/>
                </a:lnTo>
                <a:lnTo>
                  <a:pt x="22" y="44"/>
                </a:lnTo>
                <a:lnTo>
                  <a:pt x="22" y="45"/>
                </a:lnTo>
                <a:lnTo>
                  <a:pt x="22" y="46"/>
                </a:lnTo>
                <a:lnTo>
                  <a:pt x="24" y="46"/>
                </a:lnTo>
                <a:lnTo>
                  <a:pt x="27" y="46"/>
                </a:lnTo>
                <a:lnTo>
                  <a:pt x="28" y="47"/>
                </a:lnTo>
                <a:lnTo>
                  <a:pt x="27" y="47"/>
                </a:lnTo>
                <a:lnTo>
                  <a:pt x="25" y="47"/>
                </a:lnTo>
                <a:lnTo>
                  <a:pt x="25" y="48"/>
                </a:lnTo>
                <a:lnTo>
                  <a:pt x="26" y="50"/>
                </a:lnTo>
                <a:lnTo>
                  <a:pt x="25" y="51"/>
                </a:lnTo>
                <a:lnTo>
                  <a:pt x="27" y="53"/>
                </a:lnTo>
                <a:lnTo>
                  <a:pt x="28" y="55"/>
                </a:lnTo>
                <a:lnTo>
                  <a:pt x="30" y="56"/>
                </a:lnTo>
                <a:lnTo>
                  <a:pt x="32" y="57"/>
                </a:lnTo>
                <a:lnTo>
                  <a:pt x="34" y="58"/>
                </a:lnTo>
                <a:lnTo>
                  <a:pt x="34" y="59"/>
                </a:lnTo>
                <a:lnTo>
                  <a:pt x="35" y="60"/>
                </a:lnTo>
                <a:lnTo>
                  <a:pt x="35" y="62"/>
                </a:lnTo>
                <a:lnTo>
                  <a:pt x="34" y="64"/>
                </a:lnTo>
                <a:lnTo>
                  <a:pt x="35" y="65"/>
                </a:lnTo>
                <a:lnTo>
                  <a:pt x="36" y="66"/>
                </a:lnTo>
                <a:lnTo>
                  <a:pt x="38" y="68"/>
                </a:lnTo>
                <a:lnTo>
                  <a:pt x="38" y="70"/>
                </a:lnTo>
                <a:lnTo>
                  <a:pt x="38" y="69"/>
                </a:lnTo>
                <a:lnTo>
                  <a:pt x="37" y="68"/>
                </a:lnTo>
                <a:lnTo>
                  <a:pt x="35" y="67"/>
                </a:lnTo>
                <a:lnTo>
                  <a:pt x="35" y="68"/>
                </a:lnTo>
                <a:lnTo>
                  <a:pt x="35" y="70"/>
                </a:lnTo>
                <a:lnTo>
                  <a:pt x="34" y="73"/>
                </a:lnTo>
                <a:lnTo>
                  <a:pt x="34" y="75"/>
                </a:lnTo>
                <a:lnTo>
                  <a:pt x="35" y="76"/>
                </a:lnTo>
                <a:lnTo>
                  <a:pt x="35" y="77"/>
                </a:lnTo>
                <a:lnTo>
                  <a:pt x="34" y="80"/>
                </a:lnTo>
                <a:lnTo>
                  <a:pt x="33" y="83"/>
                </a:lnTo>
                <a:lnTo>
                  <a:pt x="32" y="86"/>
                </a:lnTo>
                <a:lnTo>
                  <a:pt x="32" y="88"/>
                </a:lnTo>
                <a:lnTo>
                  <a:pt x="31" y="90"/>
                </a:lnTo>
                <a:lnTo>
                  <a:pt x="29" y="91"/>
                </a:lnTo>
                <a:lnTo>
                  <a:pt x="28" y="91"/>
                </a:lnTo>
                <a:lnTo>
                  <a:pt x="28" y="92"/>
                </a:lnTo>
                <a:lnTo>
                  <a:pt x="29" y="92"/>
                </a:lnTo>
                <a:lnTo>
                  <a:pt x="30" y="93"/>
                </a:lnTo>
                <a:lnTo>
                  <a:pt x="32" y="94"/>
                </a:lnTo>
                <a:lnTo>
                  <a:pt x="33" y="95"/>
                </a:lnTo>
                <a:lnTo>
                  <a:pt x="35" y="95"/>
                </a:lnTo>
                <a:lnTo>
                  <a:pt x="37" y="96"/>
                </a:lnTo>
                <a:lnTo>
                  <a:pt x="38" y="97"/>
                </a:lnTo>
                <a:lnTo>
                  <a:pt x="40" y="98"/>
                </a:lnTo>
                <a:lnTo>
                  <a:pt x="43" y="98"/>
                </a:lnTo>
                <a:lnTo>
                  <a:pt x="46" y="99"/>
                </a:lnTo>
                <a:lnTo>
                  <a:pt x="48" y="99"/>
                </a:lnTo>
                <a:lnTo>
                  <a:pt x="49" y="99"/>
                </a:lnTo>
                <a:lnTo>
                  <a:pt x="51" y="98"/>
                </a:lnTo>
                <a:lnTo>
                  <a:pt x="53" y="98"/>
                </a:lnTo>
                <a:lnTo>
                  <a:pt x="54" y="98"/>
                </a:lnTo>
                <a:lnTo>
                  <a:pt x="55" y="99"/>
                </a:lnTo>
                <a:lnTo>
                  <a:pt x="56" y="100"/>
                </a:lnTo>
                <a:lnTo>
                  <a:pt x="57" y="100"/>
                </a:lnTo>
                <a:lnTo>
                  <a:pt x="59" y="100"/>
                </a:lnTo>
                <a:lnTo>
                  <a:pt x="60" y="101"/>
                </a:lnTo>
                <a:lnTo>
                  <a:pt x="61" y="102"/>
                </a:lnTo>
                <a:lnTo>
                  <a:pt x="63" y="102"/>
                </a:lnTo>
                <a:lnTo>
                  <a:pt x="65" y="102"/>
                </a:lnTo>
                <a:lnTo>
                  <a:pt x="68" y="102"/>
                </a:lnTo>
                <a:lnTo>
                  <a:pt x="70" y="102"/>
                </a:lnTo>
                <a:lnTo>
                  <a:pt x="72" y="102"/>
                </a:lnTo>
                <a:lnTo>
                  <a:pt x="73" y="102"/>
                </a:lnTo>
                <a:lnTo>
                  <a:pt x="73" y="98"/>
                </a:lnTo>
                <a:lnTo>
                  <a:pt x="72" y="97"/>
                </a:lnTo>
                <a:lnTo>
                  <a:pt x="73" y="95"/>
                </a:lnTo>
                <a:lnTo>
                  <a:pt x="74" y="93"/>
                </a:lnTo>
                <a:lnTo>
                  <a:pt x="76" y="92"/>
                </a:lnTo>
                <a:lnTo>
                  <a:pt x="77" y="92"/>
                </a:lnTo>
                <a:lnTo>
                  <a:pt x="78" y="91"/>
                </a:lnTo>
                <a:lnTo>
                  <a:pt x="79" y="91"/>
                </a:lnTo>
                <a:lnTo>
                  <a:pt x="80" y="90"/>
                </a:lnTo>
                <a:lnTo>
                  <a:pt x="81" y="89"/>
                </a:lnTo>
                <a:lnTo>
                  <a:pt x="82" y="89"/>
                </a:lnTo>
                <a:lnTo>
                  <a:pt x="83" y="90"/>
                </a:lnTo>
                <a:lnTo>
                  <a:pt x="84" y="90"/>
                </a:lnTo>
                <a:lnTo>
                  <a:pt x="85" y="90"/>
                </a:lnTo>
                <a:lnTo>
                  <a:pt x="86" y="90"/>
                </a:lnTo>
                <a:lnTo>
                  <a:pt x="86" y="91"/>
                </a:lnTo>
                <a:lnTo>
                  <a:pt x="88" y="91"/>
                </a:lnTo>
                <a:lnTo>
                  <a:pt x="89" y="91"/>
                </a:lnTo>
                <a:lnTo>
                  <a:pt x="90" y="91"/>
                </a:lnTo>
                <a:lnTo>
                  <a:pt x="91" y="91"/>
                </a:lnTo>
                <a:lnTo>
                  <a:pt x="90" y="90"/>
                </a:lnTo>
                <a:lnTo>
                  <a:pt x="91" y="91"/>
                </a:lnTo>
                <a:lnTo>
                  <a:pt x="93" y="91"/>
                </a:lnTo>
                <a:lnTo>
                  <a:pt x="94" y="92"/>
                </a:lnTo>
                <a:lnTo>
                  <a:pt x="95" y="93"/>
                </a:lnTo>
                <a:lnTo>
                  <a:pt x="96" y="93"/>
                </a:lnTo>
                <a:lnTo>
                  <a:pt x="97" y="93"/>
                </a:lnTo>
                <a:lnTo>
                  <a:pt x="97" y="94"/>
                </a:lnTo>
                <a:lnTo>
                  <a:pt x="98" y="94"/>
                </a:lnTo>
                <a:lnTo>
                  <a:pt x="99" y="94"/>
                </a:lnTo>
                <a:lnTo>
                  <a:pt x="100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3"/>
                </a:lnTo>
                <a:lnTo>
                  <a:pt x="105" y="93"/>
                </a:lnTo>
                <a:lnTo>
                  <a:pt x="105" y="92"/>
                </a:lnTo>
                <a:lnTo>
                  <a:pt x="105" y="91"/>
                </a:lnTo>
                <a:lnTo>
                  <a:pt x="106" y="91"/>
                </a:lnTo>
                <a:lnTo>
                  <a:pt x="107" y="90"/>
                </a:lnTo>
                <a:lnTo>
                  <a:pt x="108" y="89"/>
                </a:lnTo>
                <a:lnTo>
                  <a:pt x="109" y="89"/>
                </a:lnTo>
                <a:lnTo>
                  <a:pt x="110" y="88"/>
                </a:lnTo>
                <a:lnTo>
                  <a:pt x="110" y="87"/>
                </a:lnTo>
                <a:lnTo>
                  <a:pt x="111" y="87"/>
                </a:lnTo>
                <a:lnTo>
                  <a:pt x="112" y="86"/>
                </a:lnTo>
                <a:lnTo>
                  <a:pt x="113" y="86"/>
                </a:lnTo>
                <a:lnTo>
                  <a:pt x="113" y="85"/>
                </a:lnTo>
                <a:close/>
              </a:path>
            </a:pathLst>
          </a:custGeom>
          <a:solidFill>
            <a:srgbClr val="F58023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3787" y="4006938"/>
            <a:ext cx="2732882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800" dirty="0" smtClean="0">
                <a:solidFill>
                  <a:srgbClr val="7F7F7F"/>
                </a:solidFill>
              </a:rPr>
              <a:t>In France,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82.1% of working women diagnosed with breast cancer returned to work </a:t>
            </a:r>
            <a:r>
              <a:rPr lang="en-US" sz="1800" dirty="0" smtClean="0">
                <a:solidFill>
                  <a:srgbClr val="7F7F7F"/>
                </a:solidFill>
              </a:rPr>
              <a:t>after </a:t>
            </a:r>
            <a:r>
              <a:rPr lang="en-US" sz="1800" dirty="0">
                <a:solidFill>
                  <a:srgbClr val="7F7F7F"/>
                </a:solidFill>
              </a:rPr>
              <a:t>a median sick leave of 10.8 </a:t>
            </a:r>
            <a:r>
              <a:rPr lang="en-US" sz="1800" dirty="0" smtClean="0">
                <a:solidFill>
                  <a:srgbClr val="7F7F7F"/>
                </a:solidFill>
              </a:rPr>
              <a:t>months</a:t>
            </a:r>
            <a:r>
              <a:rPr lang="en-US" sz="1800" baseline="30000" dirty="0">
                <a:solidFill>
                  <a:srgbClr val="7F7F7F"/>
                </a:solidFill>
              </a:rPr>
              <a:t>4</a:t>
            </a:r>
            <a:r>
              <a:rPr lang="en-US" sz="1800" dirty="0" smtClean="0">
                <a:solidFill>
                  <a:srgbClr val="7F7F7F"/>
                </a:solidFill>
              </a:rPr>
              <a:t> </a:t>
            </a:r>
            <a:endParaRPr lang="en-US" sz="1800" dirty="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82428" y="6100447"/>
            <a:ext cx="6374562" cy="707886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14350" lvl="1" indent="-514350" algn="ctr" fontAlgn="auto">
              <a:spcBef>
                <a:spcPts val="0"/>
              </a:spcBef>
              <a:spcAft>
                <a:spcPts val="0"/>
              </a:spcAft>
              <a:tabLst>
                <a:tab pos="457200" algn="r"/>
              </a:tabLst>
            </a:pP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	Note: In all three studies, return to work includes full-time and part-time work.</a:t>
            </a:r>
            <a:endParaRPr lang="en-US" sz="800" dirty="0">
              <a:solidFill>
                <a:srgbClr val="7F7F7F"/>
              </a:solidFill>
              <a:latin typeface="+mn-lt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tabLst>
                <a:tab pos="457200" algn="r"/>
              </a:tabLst>
            </a:pPr>
            <a:r>
              <a:rPr lang="en-US" sz="800" dirty="0">
                <a:solidFill>
                  <a:srgbClr val="7F7F7F"/>
                </a:solidFill>
                <a:latin typeface="+mn-lt"/>
              </a:rPr>
              <a:t>	Source: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 Health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Advances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analysis; </a:t>
            </a:r>
            <a:r>
              <a:rPr lang="en-US" sz="800" baseline="30000" dirty="0" smtClean="0">
                <a:solidFill>
                  <a:srgbClr val="7F7F7F"/>
                </a:solidFill>
                <a:latin typeface="+mn-lt"/>
              </a:rPr>
              <a:t>2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Amir Z 2009 Cancer Survivorship and employment Occup Med; </a:t>
            </a:r>
            <a:r>
              <a:rPr lang="en-US" sz="800" baseline="30000" dirty="0" smtClean="0">
                <a:solidFill>
                  <a:srgbClr val="7F7F7F"/>
                </a:solidFill>
                <a:latin typeface="+mn-lt"/>
              </a:rPr>
              <a:t>3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Endo 2015 Returning to work after sick leave due to cancer: a 365-day cohort study of Japanese cancer survivors J Cancer Surv; </a:t>
            </a:r>
            <a:r>
              <a:rPr lang="en-US" sz="800" baseline="30000" dirty="0" smtClean="0">
                <a:solidFill>
                  <a:srgbClr val="7F7F7F"/>
                </a:solidFill>
                <a:latin typeface="+mn-lt"/>
              </a:rPr>
              <a:t>4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Fantoni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2010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Factors related to return to work by women with breast cancer in Northern France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J Occup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Rehab; </a:t>
            </a:r>
            <a:r>
              <a:rPr lang="en-US" sz="800" baseline="30000" dirty="0" smtClean="0">
                <a:solidFill>
                  <a:srgbClr val="7F7F7F"/>
                </a:solidFill>
                <a:latin typeface="+mn-lt"/>
              </a:rPr>
              <a:t>5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Verdonck-de Leeuw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 2010 Employment and return to work in head and neck cancer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survivors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Oral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Oncol.</a:t>
            </a:r>
            <a:endParaRPr lang="en-US" sz="8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76163" y="4006938"/>
            <a:ext cx="287019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800" dirty="0">
                <a:solidFill>
                  <a:srgbClr val="7F7F7F"/>
                </a:solidFill>
              </a:rPr>
              <a:t>In the Netherlands, </a:t>
            </a:r>
            <a:r>
              <a:rPr lang="en-US" sz="1800" b="1" dirty="0" smtClean="0">
                <a:solidFill>
                  <a:schemeClr val="accent1"/>
                </a:solidFill>
              </a:rPr>
              <a:t>83% of working individuals diagnosed with head and neck cancer returned to work</a:t>
            </a:r>
            <a:r>
              <a:rPr lang="en-US" sz="1800" dirty="0" smtClean="0">
                <a:solidFill>
                  <a:srgbClr val="7F7F7F"/>
                </a:solidFill>
              </a:rPr>
              <a:t>, and most often within 6 months after treatment</a:t>
            </a:r>
            <a:r>
              <a:rPr lang="en-US" sz="1800" baseline="30000" dirty="0" smtClean="0">
                <a:solidFill>
                  <a:srgbClr val="7F7F7F"/>
                </a:solidFill>
              </a:rPr>
              <a:t>5</a:t>
            </a:r>
            <a:endParaRPr lang="en-US" sz="1800" baseline="30000" dirty="0">
              <a:solidFill>
                <a:srgbClr val="7F7F7F"/>
              </a:solidFill>
            </a:endParaRPr>
          </a:p>
        </p:txBody>
      </p:sp>
      <p:grpSp>
        <p:nvGrpSpPr>
          <p:cNvPr id="47" name="Japan"/>
          <p:cNvGrpSpPr>
            <a:grpSpLocks/>
          </p:cNvGrpSpPr>
          <p:nvPr/>
        </p:nvGrpSpPr>
        <p:grpSpPr bwMode="gray">
          <a:xfrm>
            <a:off x="7323048" y="2825123"/>
            <a:ext cx="1396332" cy="1684775"/>
            <a:chOff x="26641425" y="5715000"/>
            <a:chExt cx="205" cy="224"/>
          </a:xfrm>
          <a:solidFill>
            <a:srgbClr val="F58023"/>
          </a:solidFill>
        </p:grpSpPr>
        <p:sp>
          <p:nvSpPr>
            <p:cNvPr id="48" name="D483"/>
            <p:cNvSpPr>
              <a:spLocks/>
            </p:cNvSpPr>
            <p:nvPr/>
          </p:nvSpPr>
          <p:spPr bwMode="gray">
            <a:xfrm>
              <a:off x="26641575" y="5715000"/>
              <a:ext cx="55" cy="46"/>
            </a:xfrm>
            <a:custGeom>
              <a:avLst/>
              <a:gdLst>
                <a:gd name="T0" fmla="*/ 44 w 55"/>
                <a:gd name="T1" fmla="*/ 18 h 46"/>
                <a:gd name="T2" fmla="*/ 41 w 55"/>
                <a:gd name="T3" fmla="*/ 16 h 46"/>
                <a:gd name="T4" fmla="*/ 37 w 55"/>
                <a:gd name="T5" fmla="*/ 15 h 46"/>
                <a:gd name="T6" fmla="*/ 33 w 55"/>
                <a:gd name="T7" fmla="*/ 14 h 46"/>
                <a:gd name="T8" fmla="*/ 30 w 55"/>
                <a:gd name="T9" fmla="*/ 11 h 46"/>
                <a:gd name="T10" fmla="*/ 26 w 55"/>
                <a:gd name="T11" fmla="*/ 8 h 46"/>
                <a:gd name="T12" fmla="*/ 24 w 55"/>
                <a:gd name="T13" fmla="*/ 5 h 46"/>
                <a:gd name="T14" fmla="*/ 21 w 55"/>
                <a:gd name="T15" fmla="*/ 2 h 46"/>
                <a:gd name="T16" fmla="*/ 19 w 55"/>
                <a:gd name="T17" fmla="*/ 0 h 46"/>
                <a:gd name="T18" fmla="*/ 17 w 55"/>
                <a:gd name="T19" fmla="*/ 1 h 46"/>
                <a:gd name="T20" fmla="*/ 16 w 55"/>
                <a:gd name="T21" fmla="*/ 4 h 46"/>
                <a:gd name="T22" fmla="*/ 17 w 55"/>
                <a:gd name="T23" fmla="*/ 7 h 46"/>
                <a:gd name="T24" fmla="*/ 17 w 55"/>
                <a:gd name="T25" fmla="*/ 11 h 46"/>
                <a:gd name="T26" fmla="*/ 17 w 55"/>
                <a:gd name="T27" fmla="*/ 16 h 46"/>
                <a:gd name="T28" fmla="*/ 14 w 55"/>
                <a:gd name="T29" fmla="*/ 20 h 46"/>
                <a:gd name="T30" fmla="*/ 14 w 55"/>
                <a:gd name="T31" fmla="*/ 24 h 46"/>
                <a:gd name="T32" fmla="*/ 11 w 55"/>
                <a:gd name="T33" fmla="*/ 26 h 46"/>
                <a:gd name="T34" fmla="*/ 8 w 55"/>
                <a:gd name="T35" fmla="*/ 25 h 46"/>
                <a:gd name="T36" fmla="*/ 5 w 55"/>
                <a:gd name="T37" fmla="*/ 26 h 46"/>
                <a:gd name="T38" fmla="*/ 5 w 55"/>
                <a:gd name="T39" fmla="*/ 29 h 46"/>
                <a:gd name="T40" fmla="*/ 1 w 55"/>
                <a:gd name="T41" fmla="*/ 32 h 46"/>
                <a:gd name="T42" fmla="*/ 0 w 55"/>
                <a:gd name="T43" fmla="*/ 36 h 46"/>
                <a:gd name="T44" fmla="*/ 1 w 55"/>
                <a:gd name="T45" fmla="*/ 38 h 46"/>
                <a:gd name="T46" fmla="*/ 2 w 55"/>
                <a:gd name="T47" fmla="*/ 42 h 46"/>
                <a:gd name="T48" fmla="*/ 2 w 55"/>
                <a:gd name="T49" fmla="*/ 46 h 46"/>
                <a:gd name="T50" fmla="*/ 5 w 55"/>
                <a:gd name="T51" fmla="*/ 45 h 46"/>
                <a:gd name="T52" fmla="*/ 8 w 55"/>
                <a:gd name="T53" fmla="*/ 42 h 46"/>
                <a:gd name="T54" fmla="*/ 12 w 55"/>
                <a:gd name="T55" fmla="*/ 43 h 46"/>
                <a:gd name="T56" fmla="*/ 11 w 55"/>
                <a:gd name="T57" fmla="*/ 40 h 46"/>
                <a:gd name="T58" fmla="*/ 7 w 55"/>
                <a:gd name="T59" fmla="*/ 38 h 46"/>
                <a:gd name="T60" fmla="*/ 4 w 55"/>
                <a:gd name="T61" fmla="*/ 36 h 46"/>
                <a:gd name="T62" fmla="*/ 8 w 55"/>
                <a:gd name="T63" fmla="*/ 34 h 46"/>
                <a:gd name="T64" fmla="*/ 12 w 55"/>
                <a:gd name="T65" fmla="*/ 35 h 46"/>
                <a:gd name="T66" fmla="*/ 16 w 55"/>
                <a:gd name="T67" fmla="*/ 33 h 46"/>
                <a:gd name="T68" fmla="*/ 21 w 55"/>
                <a:gd name="T69" fmla="*/ 34 h 46"/>
                <a:gd name="T70" fmla="*/ 27 w 55"/>
                <a:gd name="T71" fmla="*/ 37 h 46"/>
                <a:gd name="T72" fmla="*/ 31 w 55"/>
                <a:gd name="T73" fmla="*/ 40 h 46"/>
                <a:gd name="T74" fmla="*/ 33 w 55"/>
                <a:gd name="T75" fmla="*/ 36 h 46"/>
                <a:gd name="T76" fmla="*/ 37 w 55"/>
                <a:gd name="T77" fmla="*/ 30 h 46"/>
                <a:gd name="T78" fmla="*/ 42 w 55"/>
                <a:gd name="T79" fmla="*/ 29 h 46"/>
                <a:gd name="T80" fmla="*/ 46 w 55"/>
                <a:gd name="T81" fmla="*/ 28 h 46"/>
                <a:gd name="T82" fmla="*/ 49 w 55"/>
                <a:gd name="T83" fmla="*/ 28 h 46"/>
                <a:gd name="T84" fmla="*/ 54 w 55"/>
                <a:gd name="T85" fmla="*/ 25 h 46"/>
                <a:gd name="T86" fmla="*/ 53 w 55"/>
                <a:gd name="T87" fmla="*/ 24 h 46"/>
                <a:gd name="T88" fmla="*/ 51 w 55"/>
                <a:gd name="T89" fmla="*/ 22 h 46"/>
                <a:gd name="T90" fmla="*/ 49 w 55"/>
                <a:gd name="T91" fmla="*/ 19 h 46"/>
                <a:gd name="T92" fmla="*/ 51 w 55"/>
                <a:gd name="T93" fmla="*/ 15 h 46"/>
                <a:gd name="T94" fmla="*/ 48 w 55"/>
                <a:gd name="T95" fmla="*/ 16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"/>
                <a:gd name="T145" fmla="*/ 0 h 46"/>
                <a:gd name="T146" fmla="*/ 55 w 55"/>
                <a:gd name="T147" fmla="*/ 46 h 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" h="46">
                  <a:moveTo>
                    <a:pt x="46" y="18"/>
                  </a:moveTo>
                  <a:lnTo>
                    <a:pt x="44" y="18"/>
                  </a:lnTo>
                  <a:lnTo>
                    <a:pt x="42" y="17"/>
                  </a:lnTo>
                  <a:lnTo>
                    <a:pt x="41" y="16"/>
                  </a:lnTo>
                  <a:lnTo>
                    <a:pt x="39" y="16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3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3" y="40"/>
                  </a:lnTo>
                  <a:lnTo>
                    <a:pt x="2" y="42"/>
                  </a:lnTo>
                  <a:lnTo>
                    <a:pt x="1" y="44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5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9" y="39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4" y="34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34"/>
                  </a:lnTo>
                  <a:lnTo>
                    <a:pt x="24" y="36"/>
                  </a:lnTo>
                  <a:lnTo>
                    <a:pt x="27" y="37"/>
                  </a:lnTo>
                  <a:lnTo>
                    <a:pt x="29" y="38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37" y="30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5" y="29"/>
                  </a:lnTo>
                  <a:lnTo>
                    <a:pt x="46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51" y="27"/>
                  </a:lnTo>
                  <a:lnTo>
                    <a:pt x="54" y="25"/>
                  </a:lnTo>
                  <a:lnTo>
                    <a:pt x="55" y="24"/>
                  </a:lnTo>
                  <a:lnTo>
                    <a:pt x="53" y="24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1" y="15"/>
                  </a:lnTo>
                  <a:lnTo>
                    <a:pt x="50" y="14"/>
                  </a:lnTo>
                  <a:lnTo>
                    <a:pt x="48" y="16"/>
                  </a:lnTo>
                  <a:lnTo>
                    <a:pt x="46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49" name="D484"/>
            <p:cNvSpPr>
              <a:spLocks/>
            </p:cNvSpPr>
            <p:nvPr/>
          </p:nvSpPr>
          <p:spPr bwMode="gray">
            <a:xfrm>
              <a:off x="26641586" y="5715003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0" name="D485"/>
            <p:cNvSpPr>
              <a:spLocks/>
            </p:cNvSpPr>
            <p:nvPr/>
          </p:nvSpPr>
          <p:spPr bwMode="gray">
            <a:xfrm>
              <a:off x="26641492" y="5715045"/>
              <a:ext cx="104" cy="86"/>
            </a:xfrm>
            <a:custGeom>
              <a:avLst/>
              <a:gdLst>
                <a:gd name="T0" fmla="*/ 92 w 104"/>
                <a:gd name="T1" fmla="*/ 4 h 86"/>
                <a:gd name="T2" fmla="*/ 95 w 104"/>
                <a:gd name="T3" fmla="*/ 7 h 86"/>
                <a:gd name="T4" fmla="*/ 91 w 104"/>
                <a:gd name="T5" fmla="*/ 7 h 86"/>
                <a:gd name="T6" fmla="*/ 87 w 104"/>
                <a:gd name="T7" fmla="*/ 5 h 86"/>
                <a:gd name="T8" fmla="*/ 85 w 104"/>
                <a:gd name="T9" fmla="*/ 8 h 86"/>
                <a:gd name="T10" fmla="*/ 83 w 104"/>
                <a:gd name="T11" fmla="*/ 17 h 86"/>
                <a:gd name="T12" fmla="*/ 85 w 104"/>
                <a:gd name="T13" fmla="*/ 22 h 86"/>
                <a:gd name="T14" fmla="*/ 82 w 104"/>
                <a:gd name="T15" fmla="*/ 29 h 86"/>
                <a:gd name="T16" fmla="*/ 79 w 104"/>
                <a:gd name="T17" fmla="*/ 36 h 86"/>
                <a:gd name="T18" fmla="*/ 73 w 104"/>
                <a:gd name="T19" fmla="*/ 42 h 86"/>
                <a:gd name="T20" fmla="*/ 64 w 104"/>
                <a:gd name="T21" fmla="*/ 49 h 86"/>
                <a:gd name="T22" fmla="*/ 57 w 104"/>
                <a:gd name="T23" fmla="*/ 52 h 86"/>
                <a:gd name="T24" fmla="*/ 58 w 104"/>
                <a:gd name="T25" fmla="*/ 46 h 86"/>
                <a:gd name="T26" fmla="*/ 55 w 104"/>
                <a:gd name="T27" fmla="*/ 45 h 86"/>
                <a:gd name="T28" fmla="*/ 51 w 104"/>
                <a:gd name="T29" fmla="*/ 55 h 86"/>
                <a:gd name="T30" fmla="*/ 47 w 104"/>
                <a:gd name="T31" fmla="*/ 63 h 86"/>
                <a:gd name="T32" fmla="*/ 41 w 104"/>
                <a:gd name="T33" fmla="*/ 64 h 86"/>
                <a:gd name="T34" fmla="*/ 37 w 104"/>
                <a:gd name="T35" fmla="*/ 63 h 86"/>
                <a:gd name="T36" fmla="*/ 29 w 104"/>
                <a:gd name="T37" fmla="*/ 65 h 86"/>
                <a:gd name="T38" fmla="*/ 20 w 104"/>
                <a:gd name="T39" fmla="*/ 64 h 86"/>
                <a:gd name="T40" fmla="*/ 13 w 104"/>
                <a:gd name="T41" fmla="*/ 69 h 86"/>
                <a:gd name="T42" fmla="*/ 5 w 104"/>
                <a:gd name="T43" fmla="*/ 76 h 86"/>
                <a:gd name="T44" fmla="*/ 0 w 104"/>
                <a:gd name="T45" fmla="*/ 80 h 86"/>
                <a:gd name="T46" fmla="*/ 6 w 104"/>
                <a:gd name="T47" fmla="*/ 81 h 86"/>
                <a:gd name="T48" fmla="*/ 12 w 104"/>
                <a:gd name="T49" fmla="*/ 82 h 86"/>
                <a:gd name="T50" fmla="*/ 16 w 104"/>
                <a:gd name="T51" fmla="*/ 78 h 86"/>
                <a:gd name="T52" fmla="*/ 21 w 104"/>
                <a:gd name="T53" fmla="*/ 77 h 86"/>
                <a:gd name="T54" fmla="*/ 27 w 104"/>
                <a:gd name="T55" fmla="*/ 75 h 86"/>
                <a:gd name="T56" fmla="*/ 32 w 104"/>
                <a:gd name="T57" fmla="*/ 73 h 86"/>
                <a:gd name="T58" fmla="*/ 40 w 104"/>
                <a:gd name="T59" fmla="*/ 74 h 86"/>
                <a:gd name="T60" fmla="*/ 40 w 104"/>
                <a:gd name="T61" fmla="*/ 78 h 86"/>
                <a:gd name="T62" fmla="*/ 42 w 104"/>
                <a:gd name="T63" fmla="*/ 83 h 86"/>
                <a:gd name="T64" fmla="*/ 47 w 104"/>
                <a:gd name="T65" fmla="*/ 85 h 86"/>
                <a:gd name="T66" fmla="*/ 51 w 104"/>
                <a:gd name="T67" fmla="*/ 79 h 86"/>
                <a:gd name="T68" fmla="*/ 56 w 104"/>
                <a:gd name="T69" fmla="*/ 78 h 86"/>
                <a:gd name="T70" fmla="*/ 53 w 104"/>
                <a:gd name="T71" fmla="*/ 72 h 86"/>
                <a:gd name="T72" fmla="*/ 56 w 104"/>
                <a:gd name="T73" fmla="*/ 73 h 86"/>
                <a:gd name="T74" fmla="*/ 59 w 104"/>
                <a:gd name="T75" fmla="*/ 73 h 86"/>
                <a:gd name="T76" fmla="*/ 63 w 104"/>
                <a:gd name="T77" fmla="*/ 74 h 86"/>
                <a:gd name="T78" fmla="*/ 68 w 104"/>
                <a:gd name="T79" fmla="*/ 74 h 86"/>
                <a:gd name="T80" fmla="*/ 74 w 104"/>
                <a:gd name="T81" fmla="*/ 69 h 86"/>
                <a:gd name="T82" fmla="*/ 76 w 104"/>
                <a:gd name="T83" fmla="*/ 73 h 86"/>
                <a:gd name="T84" fmla="*/ 80 w 104"/>
                <a:gd name="T85" fmla="*/ 67 h 86"/>
                <a:gd name="T86" fmla="*/ 83 w 104"/>
                <a:gd name="T87" fmla="*/ 63 h 86"/>
                <a:gd name="T88" fmla="*/ 83 w 104"/>
                <a:gd name="T89" fmla="*/ 67 h 86"/>
                <a:gd name="T90" fmla="*/ 88 w 104"/>
                <a:gd name="T91" fmla="*/ 68 h 86"/>
                <a:gd name="T92" fmla="*/ 92 w 104"/>
                <a:gd name="T93" fmla="*/ 62 h 86"/>
                <a:gd name="T94" fmla="*/ 92 w 104"/>
                <a:gd name="T95" fmla="*/ 53 h 86"/>
                <a:gd name="T96" fmla="*/ 94 w 104"/>
                <a:gd name="T97" fmla="*/ 44 h 86"/>
                <a:gd name="T98" fmla="*/ 97 w 104"/>
                <a:gd name="T99" fmla="*/ 34 h 86"/>
                <a:gd name="T100" fmla="*/ 100 w 104"/>
                <a:gd name="T101" fmla="*/ 30 h 86"/>
                <a:gd name="T102" fmla="*/ 103 w 104"/>
                <a:gd name="T103" fmla="*/ 25 h 86"/>
                <a:gd name="T104" fmla="*/ 103 w 104"/>
                <a:gd name="T105" fmla="*/ 18 h 86"/>
                <a:gd name="T106" fmla="*/ 99 w 104"/>
                <a:gd name="T107" fmla="*/ 11 h 86"/>
                <a:gd name="T108" fmla="*/ 98 w 104"/>
                <a:gd name="T109" fmla="*/ 2 h 86"/>
                <a:gd name="T110" fmla="*/ 93 w 104"/>
                <a:gd name="T111" fmla="*/ 0 h 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"/>
                <a:gd name="T169" fmla="*/ 0 h 86"/>
                <a:gd name="T170" fmla="*/ 104 w 104"/>
                <a:gd name="T171" fmla="*/ 86 h 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" h="86">
                  <a:moveTo>
                    <a:pt x="93" y="0"/>
                  </a:moveTo>
                  <a:lnTo>
                    <a:pt x="92" y="1"/>
                  </a:lnTo>
                  <a:lnTo>
                    <a:pt x="92" y="3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6" y="3"/>
                  </a:lnTo>
                  <a:lnTo>
                    <a:pt x="96" y="4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2" y="6"/>
                  </a:lnTo>
                  <a:lnTo>
                    <a:pt x="91" y="8"/>
                  </a:lnTo>
                  <a:lnTo>
                    <a:pt x="91" y="7"/>
                  </a:lnTo>
                  <a:lnTo>
                    <a:pt x="90" y="5"/>
                  </a:lnTo>
                  <a:lnTo>
                    <a:pt x="89" y="3"/>
                  </a:lnTo>
                  <a:lnTo>
                    <a:pt x="87" y="4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4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4" y="18"/>
                  </a:lnTo>
                  <a:lnTo>
                    <a:pt x="85" y="19"/>
                  </a:lnTo>
                  <a:lnTo>
                    <a:pt x="85" y="22"/>
                  </a:lnTo>
                  <a:lnTo>
                    <a:pt x="84" y="24"/>
                  </a:lnTo>
                  <a:lnTo>
                    <a:pt x="83" y="26"/>
                  </a:lnTo>
                  <a:lnTo>
                    <a:pt x="83" y="27"/>
                  </a:lnTo>
                  <a:lnTo>
                    <a:pt x="82" y="29"/>
                  </a:lnTo>
                  <a:lnTo>
                    <a:pt x="81" y="31"/>
                  </a:lnTo>
                  <a:lnTo>
                    <a:pt x="80" y="33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8" y="38"/>
                  </a:lnTo>
                  <a:lnTo>
                    <a:pt x="77" y="38"/>
                  </a:lnTo>
                  <a:lnTo>
                    <a:pt x="74" y="40"/>
                  </a:lnTo>
                  <a:lnTo>
                    <a:pt x="73" y="42"/>
                  </a:lnTo>
                  <a:lnTo>
                    <a:pt x="71" y="44"/>
                  </a:lnTo>
                  <a:lnTo>
                    <a:pt x="69" y="46"/>
                  </a:lnTo>
                  <a:lnTo>
                    <a:pt x="67" y="48"/>
                  </a:lnTo>
                  <a:lnTo>
                    <a:pt x="64" y="49"/>
                  </a:lnTo>
                  <a:lnTo>
                    <a:pt x="61" y="50"/>
                  </a:lnTo>
                  <a:lnTo>
                    <a:pt x="60" y="51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8" y="46"/>
                  </a:lnTo>
                  <a:lnTo>
                    <a:pt x="59" y="45"/>
                  </a:lnTo>
                  <a:lnTo>
                    <a:pt x="59" y="44"/>
                  </a:lnTo>
                  <a:lnTo>
                    <a:pt x="58" y="44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4" y="49"/>
                  </a:lnTo>
                  <a:lnTo>
                    <a:pt x="53" y="53"/>
                  </a:lnTo>
                  <a:lnTo>
                    <a:pt x="51" y="55"/>
                  </a:lnTo>
                  <a:lnTo>
                    <a:pt x="48" y="57"/>
                  </a:lnTo>
                  <a:lnTo>
                    <a:pt x="48" y="60"/>
                  </a:lnTo>
                  <a:lnTo>
                    <a:pt x="48" y="63"/>
                  </a:lnTo>
                  <a:lnTo>
                    <a:pt x="47" y="63"/>
                  </a:lnTo>
                  <a:lnTo>
                    <a:pt x="46" y="64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40" y="62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29" y="65"/>
                  </a:lnTo>
                  <a:lnTo>
                    <a:pt x="26" y="65"/>
                  </a:lnTo>
                  <a:lnTo>
                    <a:pt x="23" y="65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8" y="65"/>
                  </a:lnTo>
                  <a:lnTo>
                    <a:pt x="16" y="66"/>
                  </a:lnTo>
                  <a:lnTo>
                    <a:pt x="15" y="68"/>
                  </a:lnTo>
                  <a:lnTo>
                    <a:pt x="13" y="69"/>
                  </a:lnTo>
                  <a:lnTo>
                    <a:pt x="11" y="72"/>
                  </a:lnTo>
                  <a:lnTo>
                    <a:pt x="8" y="73"/>
                  </a:lnTo>
                  <a:lnTo>
                    <a:pt x="6" y="74"/>
                  </a:lnTo>
                  <a:lnTo>
                    <a:pt x="5" y="76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3" y="81"/>
                  </a:lnTo>
                  <a:lnTo>
                    <a:pt x="4" y="81"/>
                  </a:lnTo>
                  <a:lnTo>
                    <a:pt x="6" y="81"/>
                  </a:lnTo>
                  <a:lnTo>
                    <a:pt x="7" y="80"/>
                  </a:lnTo>
                  <a:lnTo>
                    <a:pt x="9" y="81"/>
                  </a:lnTo>
                  <a:lnTo>
                    <a:pt x="11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3" y="77"/>
                  </a:lnTo>
                  <a:lnTo>
                    <a:pt x="14" y="77"/>
                  </a:lnTo>
                  <a:lnTo>
                    <a:pt x="16" y="78"/>
                  </a:lnTo>
                  <a:lnTo>
                    <a:pt x="17" y="78"/>
                  </a:lnTo>
                  <a:lnTo>
                    <a:pt x="19" y="77"/>
                  </a:lnTo>
                  <a:lnTo>
                    <a:pt x="20" y="77"/>
                  </a:lnTo>
                  <a:lnTo>
                    <a:pt x="21" y="77"/>
                  </a:lnTo>
                  <a:lnTo>
                    <a:pt x="23" y="76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27" y="75"/>
                  </a:lnTo>
                  <a:lnTo>
                    <a:pt x="28" y="76"/>
                  </a:lnTo>
                  <a:lnTo>
                    <a:pt x="29" y="75"/>
                  </a:lnTo>
                  <a:lnTo>
                    <a:pt x="31" y="74"/>
                  </a:lnTo>
                  <a:lnTo>
                    <a:pt x="32" y="73"/>
                  </a:lnTo>
                  <a:lnTo>
                    <a:pt x="34" y="73"/>
                  </a:lnTo>
                  <a:lnTo>
                    <a:pt x="37" y="73"/>
                  </a:lnTo>
                  <a:lnTo>
                    <a:pt x="39" y="74"/>
                  </a:lnTo>
                  <a:lnTo>
                    <a:pt x="40" y="74"/>
                  </a:lnTo>
                  <a:lnTo>
                    <a:pt x="42" y="73"/>
                  </a:lnTo>
                  <a:lnTo>
                    <a:pt x="42" y="74"/>
                  </a:lnTo>
                  <a:lnTo>
                    <a:pt x="40" y="77"/>
                  </a:lnTo>
                  <a:lnTo>
                    <a:pt x="40" y="78"/>
                  </a:lnTo>
                  <a:lnTo>
                    <a:pt x="40" y="79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2" y="83"/>
                  </a:lnTo>
                  <a:lnTo>
                    <a:pt x="43" y="85"/>
                  </a:lnTo>
                  <a:lnTo>
                    <a:pt x="44" y="86"/>
                  </a:lnTo>
                  <a:lnTo>
                    <a:pt x="45" y="86"/>
                  </a:lnTo>
                  <a:lnTo>
                    <a:pt x="47" y="85"/>
                  </a:lnTo>
                  <a:lnTo>
                    <a:pt x="49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3" y="78"/>
                  </a:lnTo>
                  <a:lnTo>
                    <a:pt x="54" y="77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4" y="75"/>
                  </a:lnTo>
                  <a:lnTo>
                    <a:pt x="52" y="74"/>
                  </a:lnTo>
                  <a:lnTo>
                    <a:pt x="53" y="72"/>
                  </a:lnTo>
                  <a:lnTo>
                    <a:pt x="54" y="70"/>
                  </a:lnTo>
                  <a:lnTo>
                    <a:pt x="55" y="70"/>
                  </a:lnTo>
                  <a:lnTo>
                    <a:pt x="55" y="72"/>
                  </a:lnTo>
                  <a:lnTo>
                    <a:pt x="56" y="73"/>
                  </a:lnTo>
                  <a:lnTo>
                    <a:pt x="57" y="72"/>
                  </a:lnTo>
                  <a:lnTo>
                    <a:pt x="57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58" y="74"/>
                  </a:lnTo>
                  <a:lnTo>
                    <a:pt x="58" y="75"/>
                  </a:lnTo>
                  <a:lnTo>
                    <a:pt x="60" y="74"/>
                  </a:lnTo>
                  <a:lnTo>
                    <a:pt x="63" y="74"/>
                  </a:lnTo>
                  <a:lnTo>
                    <a:pt x="65" y="74"/>
                  </a:lnTo>
                  <a:lnTo>
                    <a:pt x="67" y="74"/>
                  </a:lnTo>
                  <a:lnTo>
                    <a:pt x="68" y="75"/>
                  </a:lnTo>
                  <a:lnTo>
                    <a:pt x="68" y="74"/>
                  </a:lnTo>
                  <a:lnTo>
                    <a:pt x="69" y="72"/>
                  </a:lnTo>
                  <a:lnTo>
                    <a:pt x="71" y="71"/>
                  </a:lnTo>
                  <a:lnTo>
                    <a:pt x="72" y="69"/>
                  </a:lnTo>
                  <a:lnTo>
                    <a:pt x="74" y="69"/>
                  </a:lnTo>
                  <a:lnTo>
                    <a:pt x="74" y="71"/>
                  </a:lnTo>
                  <a:lnTo>
                    <a:pt x="74" y="74"/>
                  </a:lnTo>
                  <a:lnTo>
                    <a:pt x="75" y="74"/>
                  </a:lnTo>
                  <a:lnTo>
                    <a:pt x="76" y="73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80" y="67"/>
                  </a:lnTo>
                  <a:lnTo>
                    <a:pt x="82" y="68"/>
                  </a:lnTo>
                  <a:lnTo>
                    <a:pt x="82" y="67"/>
                  </a:lnTo>
                  <a:lnTo>
                    <a:pt x="83" y="65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4" y="66"/>
                  </a:lnTo>
                  <a:lnTo>
                    <a:pt x="83" y="67"/>
                  </a:lnTo>
                  <a:lnTo>
                    <a:pt x="83" y="70"/>
                  </a:lnTo>
                  <a:lnTo>
                    <a:pt x="84" y="71"/>
                  </a:lnTo>
                  <a:lnTo>
                    <a:pt x="86" y="70"/>
                  </a:lnTo>
                  <a:lnTo>
                    <a:pt x="88" y="68"/>
                  </a:lnTo>
                  <a:lnTo>
                    <a:pt x="89" y="66"/>
                  </a:lnTo>
                  <a:lnTo>
                    <a:pt x="91" y="64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1" y="60"/>
                  </a:lnTo>
                  <a:lnTo>
                    <a:pt x="91" y="57"/>
                  </a:lnTo>
                  <a:lnTo>
                    <a:pt x="91" y="54"/>
                  </a:lnTo>
                  <a:lnTo>
                    <a:pt x="92" y="53"/>
                  </a:lnTo>
                  <a:lnTo>
                    <a:pt x="93" y="51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3" y="39"/>
                  </a:lnTo>
                  <a:lnTo>
                    <a:pt x="94" y="36"/>
                  </a:lnTo>
                  <a:lnTo>
                    <a:pt x="97" y="34"/>
                  </a:lnTo>
                  <a:lnTo>
                    <a:pt x="99" y="35"/>
                  </a:lnTo>
                  <a:lnTo>
                    <a:pt x="99" y="34"/>
                  </a:lnTo>
                  <a:lnTo>
                    <a:pt x="99" y="32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101" y="28"/>
                  </a:lnTo>
                  <a:lnTo>
                    <a:pt x="103" y="26"/>
                  </a:lnTo>
                  <a:lnTo>
                    <a:pt x="103" y="25"/>
                  </a:lnTo>
                  <a:lnTo>
                    <a:pt x="103" y="24"/>
                  </a:lnTo>
                  <a:lnTo>
                    <a:pt x="104" y="22"/>
                  </a:lnTo>
                  <a:lnTo>
                    <a:pt x="103" y="20"/>
                  </a:lnTo>
                  <a:lnTo>
                    <a:pt x="103" y="18"/>
                  </a:lnTo>
                  <a:lnTo>
                    <a:pt x="102" y="16"/>
                  </a:lnTo>
                  <a:lnTo>
                    <a:pt x="101" y="15"/>
                  </a:lnTo>
                  <a:lnTo>
                    <a:pt x="100" y="13"/>
                  </a:lnTo>
                  <a:lnTo>
                    <a:pt x="99" y="11"/>
                  </a:lnTo>
                  <a:lnTo>
                    <a:pt x="98" y="8"/>
                  </a:lnTo>
                  <a:lnTo>
                    <a:pt x="97" y="6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1" name="D486"/>
            <p:cNvSpPr>
              <a:spLocks/>
            </p:cNvSpPr>
            <p:nvPr/>
          </p:nvSpPr>
          <p:spPr bwMode="gray">
            <a:xfrm>
              <a:off x="26641560" y="5715080"/>
              <a:ext cx="3" cy="5"/>
            </a:xfrm>
            <a:custGeom>
              <a:avLst/>
              <a:gdLst>
                <a:gd name="T0" fmla="*/ 1 w 3"/>
                <a:gd name="T1" fmla="*/ 1 h 5"/>
                <a:gd name="T2" fmla="*/ 0 w 3"/>
                <a:gd name="T3" fmla="*/ 4 h 5"/>
                <a:gd name="T4" fmla="*/ 0 w 3"/>
                <a:gd name="T5" fmla="*/ 5 h 5"/>
                <a:gd name="T6" fmla="*/ 2 w 3"/>
                <a:gd name="T7" fmla="*/ 5 h 5"/>
                <a:gd name="T8" fmla="*/ 3 w 3"/>
                <a:gd name="T9" fmla="*/ 2 h 5"/>
                <a:gd name="T10" fmla="*/ 2 w 3"/>
                <a:gd name="T11" fmla="*/ 2 h 5"/>
                <a:gd name="T12" fmla="*/ 3 w 3"/>
                <a:gd name="T13" fmla="*/ 0 h 5"/>
                <a:gd name="T14" fmla="*/ 1 w 3"/>
                <a:gd name="T15" fmla="*/ 1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5"/>
                <a:gd name="T26" fmla="*/ 3 w 3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5">
                  <a:moveTo>
                    <a:pt x="1" y="1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2" name="D487"/>
            <p:cNvSpPr>
              <a:spLocks/>
            </p:cNvSpPr>
            <p:nvPr/>
          </p:nvSpPr>
          <p:spPr bwMode="gray">
            <a:xfrm>
              <a:off x="26641504" y="5715122"/>
              <a:ext cx="23" cy="17"/>
            </a:xfrm>
            <a:custGeom>
              <a:avLst/>
              <a:gdLst>
                <a:gd name="T0" fmla="*/ 19 w 23"/>
                <a:gd name="T1" fmla="*/ 10 h 17"/>
                <a:gd name="T2" fmla="*/ 20 w 23"/>
                <a:gd name="T3" fmla="*/ 8 h 17"/>
                <a:gd name="T4" fmla="*/ 21 w 23"/>
                <a:gd name="T5" fmla="*/ 7 h 17"/>
                <a:gd name="T6" fmla="*/ 22 w 23"/>
                <a:gd name="T7" fmla="*/ 7 h 17"/>
                <a:gd name="T8" fmla="*/ 23 w 23"/>
                <a:gd name="T9" fmla="*/ 6 h 17"/>
                <a:gd name="T10" fmla="*/ 23 w 23"/>
                <a:gd name="T11" fmla="*/ 5 h 17"/>
                <a:gd name="T12" fmla="*/ 22 w 23"/>
                <a:gd name="T13" fmla="*/ 3 h 17"/>
                <a:gd name="T14" fmla="*/ 22 w 23"/>
                <a:gd name="T15" fmla="*/ 1 h 17"/>
                <a:gd name="T16" fmla="*/ 20 w 23"/>
                <a:gd name="T17" fmla="*/ 1 h 17"/>
                <a:gd name="T18" fmla="*/ 19 w 23"/>
                <a:gd name="T19" fmla="*/ 0 h 17"/>
                <a:gd name="T20" fmla="*/ 17 w 23"/>
                <a:gd name="T21" fmla="*/ 0 h 17"/>
                <a:gd name="T22" fmla="*/ 15 w 23"/>
                <a:gd name="T23" fmla="*/ 0 h 17"/>
                <a:gd name="T24" fmla="*/ 14 w 23"/>
                <a:gd name="T25" fmla="*/ 1 h 17"/>
                <a:gd name="T26" fmla="*/ 13 w 23"/>
                <a:gd name="T27" fmla="*/ 2 h 17"/>
                <a:gd name="T28" fmla="*/ 13 w 23"/>
                <a:gd name="T29" fmla="*/ 3 h 17"/>
                <a:gd name="T30" fmla="*/ 11 w 23"/>
                <a:gd name="T31" fmla="*/ 4 h 17"/>
                <a:gd name="T32" fmla="*/ 9 w 23"/>
                <a:gd name="T33" fmla="*/ 4 h 17"/>
                <a:gd name="T34" fmla="*/ 8 w 23"/>
                <a:gd name="T35" fmla="*/ 4 h 17"/>
                <a:gd name="T36" fmla="*/ 6 w 23"/>
                <a:gd name="T37" fmla="*/ 4 h 17"/>
                <a:gd name="T38" fmla="*/ 4 w 23"/>
                <a:gd name="T39" fmla="*/ 6 h 17"/>
                <a:gd name="T40" fmla="*/ 2 w 23"/>
                <a:gd name="T41" fmla="*/ 8 h 17"/>
                <a:gd name="T42" fmla="*/ 0 w 23"/>
                <a:gd name="T43" fmla="*/ 10 h 17"/>
                <a:gd name="T44" fmla="*/ 1 w 23"/>
                <a:gd name="T45" fmla="*/ 10 h 17"/>
                <a:gd name="T46" fmla="*/ 2 w 23"/>
                <a:gd name="T47" fmla="*/ 11 h 17"/>
                <a:gd name="T48" fmla="*/ 3 w 23"/>
                <a:gd name="T49" fmla="*/ 12 h 17"/>
                <a:gd name="T50" fmla="*/ 3 w 23"/>
                <a:gd name="T51" fmla="*/ 13 h 17"/>
                <a:gd name="T52" fmla="*/ 4 w 23"/>
                <a:gd name="T53" fmla="*/ 15 h 17"/>
                <a:gd name="T54" fmla="*/ 5 w 23"/>
                <a:gd name="T55" fmla="*/ 16 h 17"/>
                <a:gd name="T56" fmla="*/ 6 w 23"/>
                <a:gd name="T57" fmla="*/ 17 h 17"/>
                <a:gd name="T58" fmla="*/ 8 w 23"/>
                <a:gd name="T59" fmla="*/ 17 h 17"/>
                <a:gd name="T60" fmla="*/ 8 w 23"/>
                <a:gd name="T61" fmla="*/ 15 h 17"/>
                <a:gd name="T62" fmla="*/ 10 w 23"/>
                <a:gd name="T63" fmla="*/ 13 h 17"/>
                <a:gd name="T64" fmla="*/ 10 w 23"/>
                <a:gd name="T65" fmla="*/ 11 h 17"/>
                <a:gd name="T66" fmla="*/ 12 w 23"/>
                <a:gd name="T67" fmla="*/ 10 h 17"/>
                <a:gd name="T68" fmla="*/ 14 w 23"/>
                <a:gd name="T69" fmla="*/ 9 h 17"/>
                <a:gd name="T70" fmla="*/ 17 w 23"/>
                <a:gd name="T71" fmla="*/ 10 h 17"/>
                <a:gd name="T72" fmla="*/ 19 w 23"/>
                <a:gd name="T73" fmla="*/ 11 h 17"/>
                <a:gd name="T74" fmla="*/ 19 w 23"/>
                <a:gd name="T75" fmla="*/ 10 h 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"/>
                <a:gd name="T115" fmla="*/ 0 h 17"/>
                <a:gd name="T116" fmla="*/ 23 w 23"/>
                <a:gd name="T117" fmla="*/ 17 h 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" h="17">
                  <a:moveTo>
                    <a:pt x="19" y="10"/>
                  </a:moveTo>
                  <a:lnTo>
                    <a:pt x="20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4" y="9"/>
                  </a:lnTo>
                  <a:lnTo>
                    <a:pt x="17" y="10"/>
                  </a:lnTo>
                  <a:lnTo>
                    <a:pt x="19" y="11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3" name="D488"/>
            <p:cNvSpPr>
              <a:spLocks/>
            </p:cNvSpPr>
            <p:nvPr/>
          </p:nvSpPr>
          <p:spPr bwMode="gray">
            <a:xfrm>
              <a:off x="26641527" y="5715119"/>
              <a:ext cx="3" cy="4"/>
            </a:xfrm>
            <a:custGeom>
              <a:avLst/>
              <a:gdLst>
                <a:gd name="T0" fmla="*/ 2 w 3"/>
                <a:gd name="T1" fmla="*/ 2 h 4"/>
                <a:gd name="T2" fmla="*/ 2 w 3"/>
                <a:gd name="T3" fmla="*/ 4 h 4"/>
                <a:gd name="T4" fmla="*/ 1 w 3"/>
                <a:gd name="T5" fmla="*/ 4 h 4"/>
                <a:gd name="T6" fmla="*/ 0 w 3"/>
                <a:gd name="T7" fmla="*/ 4 h 4"/>
                <a:gd name="T8" fmla="*/ 1 w 3"/>
                <a:gd name="T9" fmla="*/ 2 h 4"/>
                <a:gd name="T10" fmla="*/ 3 w 3"/>
                <a:gd name="T11" fmla="*/ 1 h 4"/>
                <a:gd name="T12" fmla="*/ 3 w 3"/>
                <a:gd name="T13" fmla="*/ 0 h 4"/>
                <a:gd name="T14" fmla="*/ 2 w 3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2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4" name="D489"/>
            <p:cNvSpPr>
              <a:spLocks/>
            </p:cNvSpPr>
            <p:nvPr/>
          </p:nvSpPr>
          <p:spPr bwMode="gray">
            <a:xfrm>
              <a:off x="26641480" y="5715126"/>
              <a:ext cx="22" cy="30"/>
            </a:xfrm>
            <a:custGeom>
              <a:avLst/>
              <a:gdLst>
                <a:gd name="T0" fmla="*/ 13 w 22"/>
                <a:gd name="T1" fmla="*/ 1 h 30"/>
                <a:gd name="T2" fmla="*/ 15 w 22"/>
                <a:gd name="T3" fmla="*/ 4 h 30"/>
                <a:gd name="T4" fmla="*/ 19 w 22"/>
                <a:gd name="T5" fmla="*/ 3 h 30"/>
                <a:gd name="T6" fmla="*/ 18 w 22"/>
                <a:gd name="T7" fmla="*/ 7 h 30"/>
                <a:gd name="T8" fmla="*/ 21 w 22"/>
                <a:gd name="T9" fmla="*/ 8 h 30"/>
                <a:gd name="T10" fmla="*/ 22 w 22"/>
                <a:gd name="T11" fmla="*/ 10 h 30"/>
                <a:gd name="T12" fmla="*/ 22 w 22"/>
                <a:gd name="T13" fmla="*/ 12 h 30"/>
                <a:gd name="T14" fmla="*/ 20 w 22"/>
                <a:gd name="T15" fmla="*/ 14 h 30"/>
                <a:gd name="T16" fmla="*/ 18 w 22"/>
                <a:gd name="T17" fmla="*/ 19 h 30"/>
                <a:gd name="T18" fmla="*/ 17 w 22"/>
                <a:gd name="T19" fmla="*/ 24 h 30"/>
                <a:gd name="T20" fmla="*/ 15 w 22"/>
                <a:gd name="T21" fmla="*/ 26 h 30"/>
                <a:gd name="T22" fmla="*/ 13 w 22"/>
                <a:gd name="T23" fmla="*/ 29 h 30"/>
                <a:gd name="T24" fmla="*/ 11 w 22"/>
                <a:gd name="T25" fmla="*/ 30 h 30"/>
                <a:gd name="T26" fmla="*/ 10 w 22"/>
                <a:gd name="T27" fmla="*/ 26 h 30"/>
                <a:gd name="T28" fmla="*/ 11 w 22"/>
                <a:gd name="T29" fmla="*/ 24 h 30"/>
                <a:gd name="T30" fmla="*/ 9 w 22"/>
                <a:gd name="T31" fmla="*/ 25 h 30"/>
                <a:gd name="T32" fmla="*/ 9 w 22"/>
                <a:gd name="T33" fmla="*/ 29 h 30"/>
                <a:gd name="T34" fmla="*/ 6 w 22"/>
                <a:gd name="T35" fmla="*/ 27 h 30"/>
                <a:gd name="T36" fmla="*/ 6 w 22"/>
                <a:gd name="T37" fmla="*/ 23 h 30"/>
                <a:gd name="T38" fmla="*/ 7 w 22"/>
                <a:gd name="T39" fmla="*/ 19 h 30"/>
                <a:gd name="T40" fmla="*/ 9 w 22"/>
                <a:gd name="T41" fmla="*/ 16 h 30"/>
                <a:gd name="T42" fmla="*/ 8 w 22"/>
                <a:gd name="T43" fmla="*/ 14 h 30"/>
                <a:gd name="T44" fmla="*/ 7 w 22"/>
                <a:gd name="T45" fmla="*/ 10 h 30"/>
                <a:gd name="T46" fmla="*/ 5 w 22"/>
                <a:gd name="T47" fmla="*/ 9 h 30"/>
                <a:gd name="T48" fmla="*/ 6 w 22"/>
                <a:gd name="T49" fmla="*/ 12 h 30"/>
                <a:gd name="T50" fmla="*/ 6 w 22"/>
                <a:gd name="T51" fmla="*/ 14 h 30"/>
                <a:gd name="T52" fmla="*/ 2 w 22"/>
                <a:gd name="T53" fmla="*/ 13 h 30"/>
                <a:gd name="T54" fmla="*/ 1 w 22"/>
                <a:gd name="T55" fmla="*/ 12 h 30"/>
                <a:gd name="T56" fmla="*/ 2 w 22"/>
                <a:gd name="T57" fmla="*/ 10 h 30"/>
                <a:gd name="T58" fmla="*/ 3 w 22"/>
                <a:gd name="T59" fmla="*/ 10 h 30"/>
                <a:gd name="T60" fmla="*/ 2 w 22"/>
                <a:gd name="T61" fmla="*/ 9 h 30"/>
                <a:gd name="T62" fmla="*/ 0 w 22"/>
                <a:gd name="T63" fmla="*/ 8 h 30"/>
                <a:gd name="T64" fmla="*/ 2 w 22"/>
                <a:gd name="T65" fmla="*/ 6 h 30"/>
                <a:gd name="T66" fmla="*/ 5 w 22"/>
                <a:gd name="T67" fmla="*/ 5 h 30"/>
                <a:gd name="T68" fmla="*/ 7 w 22"/>
                <a:gd name="T69" fmla="*/ 4 h 30"/>
                <a:gd name="T70" fmla="*/ 9 w 22"/>
                <a:gd name="T71" fmla="*/ 1 h 30"/>
                <a:gd name="T72" fmla="*/ 12 w 22"/>
                <a:gd name="T73" fmla="*/ 1 h 30"/>
                <a:gd name="T74" fmla="*/ 12 w 22"/>
                <a:gd name="T75" fmla="*/ 1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30"/>
                <a:gd name="T116" fmla="*/ 22 w 22"/>
                <a:gd name="T117" fmla="*/ 30 h 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30">
                  <a:moveTo>
                    <a:pt x="12" y="1"/>
                  </a:moveTo>
                  <a:lnTo>
                    <a:pt x="13" y="1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8" y="19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2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5" name="D490"/>
            <p:cNvSpPr>
              <a:spLocks/>
            </p:cNvSpPr>
            <p:nvPr/>
          </p:nvSpPr>
          <p:spPr bwMode="gray">
            <a:xfrm>
              <a:off x="26641484" y="5715141"/>
              <a:ext cx="1" cy="4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1 h 4"/>
                <a:gd name="T8" fmla="*/ 0 w 1"/>
                <a:gd name="T9" fmla="*/ 0 h 4"/>
                <a:gd name="T10" fmla="*/ 1 w 1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1" y="1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6" name="D491"/>
            <p:cNvSpPr>
              <a:spLocks/>
            </p:cNvSpPr>
            <p:nvPr/>
          </p:nvSpPr>
          <p:spPr bwMode="gray">
            <a:xfrm>
              <a:off x="26641492" y="5715159"/>
              <a:ext cx="1" cy="4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3 h 4"/>
                <a:gd name="T4" fmla="*/ 1 w 1"/>
                <a:gd name="T5" fmla="*/ 1 h 4"/>
                <a:gd name="T6" fmla="*/ 1 w 1"/>
                <a:gd name="T7" fmla="*/ 0 h 4"/>
                <a:gd name="T8" fmla="*/ 1 w 1"/>
                <a:gd name="T9" fmla="*/ 1 h 4"/>
                <a:gd name="T10" fmla="*/ 1 w 1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1" y="4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7" name="D492"/>
            <p:cNvSpPr>
              <a:spLocks/>
            </p:cNvSpPr>
            <p:nvPr/>
          </p:nvSpPr>
          <p:spPr bwMode="gray">
            <a:xfrm>
              <a:off x="26641487" y="5715162"/>
              <a:ext cx="2" cy="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1 w 2"/>
                <a:gd name="T11" fmla="*/ 1 h 2"/>
                <a:gd name="T12" fmla="*/ 2 w 2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1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8" name="D493"/>
            <p:cNvSpPr>
              <a:spLocks/>
            </p:cNvSpPr>
            <p:nvPr/>
          </p:nvSpPr>
          <p:spPr bwMode="gray">
            <a:xfrm>
              <a:off x="26641471" y="5715139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9" name="D494"/>
            <p:cNvSpPr>
              <a:spLocks/>
            </p:cNvSpPr>
            <p:nvPr/>
          </p:nvSpPr>
          <p:spPr bwMode="gray">
            <a:xfrm>
              <a:off x="26641474" y="5715135"/>
              <a:ext cx="2" cy="3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0 h 3"/>
                <a:gd name="T10" fmla="*/ 2 w 2"/>
                <a:gd name="T11" fmla="*/ 1 h 3"/>
                <a:gd name="T12" fmla="*/ 2 w 2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2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60" name="D495"/>
            <p:cNvSpPr>
              <a:spLocks/>
            </p:cNvSpPr>
            <p:nvPr/>
          </p:nvSpPr>
          <p:spPr bwMode="gray">
            <a:xfrm>
              <a:off x="26641481" y="5715127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61" name="D496"/>
            <p:cNvSpPr>
              <a:spLocks/>
            </p:cNvSpPr>
            <p:nvPr/>
          </p:nvSpPr>
          <p:spPr bwMode="gray">
            <a:xfrm>
              <a:off x="26641476" y="5715122"/>
              <a:ext cx="1" cy="3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3 h 3"/>
                <a:gd name="T4" fmla="*/ 0 w 1"/>
                <a:gd name="T5" fmla="*/ 2 h 3"/>
                <a:gd name="T6" fmla="*/ 0 w 1"/>
                <a:gd name="T7" fmla="*/ 0 h 3"/>
                <a:gd name="T8" fmla="*/ 1 w 1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2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62" name="D497"/>
            <p:cNvSpPr>
              <a:spLocks/>
            </p:cNvSpPr>
            <p:nvPr/>
          </p:nvSpPr>
          <p:spPr bwMode="gray">
            <a:xfrm>
              <a:off x="26641477" y="5715119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1 w 1"/>
                <a:gd name="T5" fmla="*/ 3 h 3"/>
                <a:gd name="T6" fmla="*/ 1 w 1"/>
                <a:gd name="T7" fmla="*/ 2 h 3"/>
                <a:gd name="T8" fmla="*/ 1 w 1"/>
                <a:gd name="T9" fmla="*/ 1 h 3"/>
                <a:gd name="T10" fmla="*/ 1 w 1"/>
                <a:gd name="T11" fmla="*/ 0 h 3"/>
                <a:gd name="T12" fmla="*/ 0 w 1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0" y="1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63" name="D498"/>
            <p:cNvSpPr>
              <a:spLocks/>
            </p:cNvSpPr>
            <p:nvPr/>
          </p:nvSpPr>
          <p:spPr bwMode="gray">
            <a:xfrm>
              <a:off x="26641425" y="5715222"/>
              <a:ext cx="1" cy="2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1 w 1"/>
                <a:gd name="T5" fmla="*/ 1 h 2"/>
                <a:gd name="T6" fmla="*/ 1 w 1"/>
                <a:gd name="T7" fmla="*/ 0 h 2"/>
                <a:gd name="T8" fmla="*/ 0 w 1"/>
                <a:gd name="T9" fmla="*/ 0 h 2"/>
                <a:gd name="T10" fmla="*/ 0 w 1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1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64" name="D499"/>
            <p:cNvSpPr>
              <a:spLocks/>
            </p:cNvSpPr>
            <p:nvPr/>
          </p:nvSpPr>
          <p:spPr bwMode="gray">
            <a:xfrm>
              <a:off x="26641428" y="5715221"/>
              <a:ext cx="2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  <a:gd name="T10" fmla="*/ 0 w 2"/>
                <a:gd name="T11" fmla="*/ 1 h 2"/>
                <a:gd name="T12" fmla="*/ 1 w 2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1" y="2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65" name="D500"/>
            <p:cNvSpPr>
              <a:spLocks/>
            </p:cNvSpPr>
            <p:nvPr/>
          </p:nvSpPr>
          <p:spPr bwMode="gray">
            <a:xfrm>
              <a:off x="26641461" y="5715198"/>
              <a:ext cx="5" cy="7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0 w 5"/>
                <a:gd name="T5" fmla="*/ 6 h 7"/>
                <a:gd name="T6" fmla="*/ 1 w 5"/>
                <a:gd name="T7" fmla="*/ 7 h 7"/>
                <a:gd name="T8" fmla="*/ 2 w 5"/>
                <a:gd name="T9" fmla="*/ 7 h 7"/>
                <a:gd name="T10" fmla="*/ 2 w 5"/>
                <a:gd name="T11" fmla="*/ 6 h 7"/>
                <a:gd name="T12" fmla="*/ 2 w 5"/>
                <a:gd name="T13" fmla="*/ 5 h 7"/>
                <a:gd name="T14" fmla="*/ 3 w 5"/>
                <a:gd name="T15" fmla="*/ 4 h 7"/>
                <a:gd name="T16" fmla="*/ 4 w 5"/>
                <a:gd name="T17" fmla="*/ 3 h 7"/>
                <a:gd name="T18" fmla="*/ 5 w 5"/>
                <a:gd name="T19" fmla="*/ 3 h 7"/>
                <a:gd name="T20" fmla="*/ 5 w 5"/>
                <a:gd name="T21" fmla="*/ 1 h 7"/>
                <a:gd name="T22" fmla="*/ 5 w 5"/>
                <a:gd name="T23" fmla="*/ 0 h 7"/>
                <a:gd name="T24" fmla="*/ 5 w 5"/>
                <a:gd name="T25" fmla="*/ 1 h 7"/>
                <a:gd name="T26" fmla="*/ 3 w 5"/>
                <a:gd name="T27" fmla="*/ 2 h 7"/>
                <a:gd name="T28" fmla="*/ 2 w 5"/>
                <a:gd name="T29" fmla="*/ 1 h 7"/>
                <a:gd name="T30" fmla="*/ 2 w 5"/>
                <a:gd name="T31" fmla="*/ 2 h 7"/>
                <a:gd name="T32" fmla="*/ 2 w 5"/>
                <a:gd name="T33" fmla="*/ 3 h 7"/>
                <a:gd name="T34" fmla="*/ 1 w 5"/>
                <a:gd name="T35" fmla="*/ 4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7"/>
                <a:gd name="T56" fmla="*/ 5 w 5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7">
                  <a:moveTo>
                    <a:pt x="1" y="4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66" name="D501"/>
            <p:cNvSpPr>
              <a:spLocks/>
            </p:cNvSpPr>
            <p:nvPr/>
          </p:nvSpPr>
          <p:spPr bwMode="gray">
            <a:xfrm>
              <a:off x="26641473" y="5715187"/>
              <a:ext cx="1" cy="3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2 h 3"/>
                <a:gd name="T10" fmla="*/ 0 w 1"/>
                <a:gd name="T11" fmla="*/ 3 h 3"/>
                <a:gd name="T12" fmla="*/ 0 w 1"/>
                <a:gd name="T13" fmla="*/ 2 h 3"/>
                <a:gd name="T14" fmla="*/ 0 w 1"/>
                <a:gd name="T15" fmla="*/ 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3"/>
                <a:gd name="T26" fmla="*/ 1 w 1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67" name="D502"/>
            <p:cNvSpPr>
              <a:spLocks/>
            </p:cNvSpPr>
            <p:nvPr/>
          </p:nvSpPr>
          <p:spPr bwMode="gray">
            <a:xfrm>
              <a:off x="26641476" y="5715181"/>
              <a:ext cx="3" cy="4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2 h 4"/>
                <a:gd name="T4" fmla="*/ 0 w 3"/>
                <a:gd name="T5" fmla="*/ 2 h 4"/>
                <a:gd name="T6" fmla="*/ 0 w 3"/>
                <a:gd name="T7" fmla="*/ 3 h 4"/>
                <a:gd name="T8" fmla="*/ 1 w 3"/>
                <a:gd name="T9" fmla="*/ 4 h 4"/>
                <a:gd name="T10" fmla="*/ 2 w 3"/>
                <a:gd name="T11" fmla="*/ 3 h 4"/>
                <a:gd name="T12" fmla="*/ 2 w 3"/>
                <a:gd name="T13" fmla="*/ 2 h 4"/>
                <a:gd name="T14" fmla="*/ 3 w 3"/>
                <a:gd name="T15" fmla="*/ 2 h 4"/>
                <a:gd name="T16" fmla="*/ 3 w 3"/>
                <a:gd name="T17" fmla="*/ 1 h 4"/>
                <a:gd name="T18" fmla="*/ 3 w 3"/>
                <a:gd name="T19" fmla="*/ 0 h 4"/>
                <a:gd name="T20" fmla="*/ 2 w 3"/>
                <a:gd name="T21" fmla="*/ 1 h 4"/>
                <a:gd name="T22" fmla="*/ 1 w 3"/>
                <a:gd name="T23" fmla="*/ 1 h 4"/>
                <a:gd name="T24" fmla="*/ 1 w 3"/>
                <a:gd name="T25" fmla="*/ 1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4"/>
                <a:gd name="T41" fmla="*/ 3 w 3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4">
                  <a:moveTo>
                    <a:pt x="1" y="1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68" name="D503"/>
            <p:cNvSpPr>
              <a:spLocks/>
            </p:cNvSpPr>
            <p:nvPr/>
          </p:nvSpPr>
          <p:spPr bwMode="gray">
            <a:xfrm>
              <a:off x="26641439" y="5715218"/>
              <a:ext cx="2" cy="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6890119" y="4043889"/>
            <a:ext cx="23741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800" dirty="0">
                <a:solidFill>
                  <a:srgbClr val="7F7F7F"/>
                </a:solidFill>
              </a:rPr>
              <a:t>In </a:t>
            </a:r>
            <a:r>
              <a:rPr lang="en-US" sz="1800" dirty="0" smtClean="0">
                <a:solidFill>
                  <a:srgbClr val="7F7F7F"/>
                </a:solidFill>
              </a:rPr>
              <a:t>Japan, </a:t>
            </a:r>
            <a:r>
              <a:rPr lang="en-US" sz="1800" b="1" dirty="0" smtClean="0">
                <a:solidFill>
                  <a:srgbClr val="006672"/>
                </a:solidFill>
              </a:rPr>
              <a:t>81% of patients diagnosed with cancer returned to work</a:t>
            </a:r>
            <a:r>
              <a:rPr lang="en-US" sz="1800" b="1" dirty="0" smtClean="0">
                <a:solidFill>
                  <a:srgbClr val="7F7F7F"/>
                </a:solidFill>
              </a:rPr>
              <a:t> </a:t>
            </a:r>
            <a:r>
              <a:rPr lang="en-US" sz="1800" dirty="0" smtClean="0">
                <a:solidFill>
                  <a:srgbClr val="7F7F7F"/>
                </a:solidFill>
              </a:rPr>
              <a:t>within 12 months of their initial sick leave</a:t>
            </a:r>
            <a:r>
              <a:rPr lang="en-US" sz="1800" baseline="30000" dirty="0">
                <a:solidFill>
                  <a:srgbClr val="7F7F7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86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173078" y="-1001889"/>
            <a:ext cx="8732922" cy="79294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812" y="1943115"/>
            <a:ext cx="8876841" cy="952485"/>
          </a:xfrm>
        </p:spPr>
        <p:txBody>
          <a:bodyPr/>
          <a:lstStyle/>
          <a:p>
            <a:pPr marL="478528" lvl="1" indent="0" algn="ctr">
              <a:buClr>
                <a:schemeClr val="accent3">
                  <a:lumMod val="75000"/>
                </a:schemeClr>
              </a:buClr>
              <a:buNone/>
            </a:pPr>
            <a:r>
              <a:rPr lang="en-US" sz="2800" dirty="0">
                <a:solidFill>
                  <a:srgbClr val="F5841F"/>
                </a:solidFill>
              </a:rPr>
              <a:t>Putting </a:t>
            </a:r>
            <a:r>
              <a:rPr lang="en-US" sz="2800" dirty="0" smtClean="0">
                <a:solidFill>
                  <a:srgbClr val="F5841F"/>
                </a:solidFill>
              </a:rPr>
              <a:t>the spending </a:t>
            </a:r>
            <a:r>
              <a:rPr lang="en-US" sz="2800" dirty="0">
                <a:solidFill>
                  <a:srgbClr val="F5841F"/>
                </a:solidFill>
              </a:rPr>
              <a:t>on medicines in Europe </a:t>
            </a:r>
            <a:r>
              <a:rPr lang="en-US" sz="2800" dirty="0" smtClean="0">
                <a:solidFill>
                  <a:srgbClr val="F5841F"/>
                </a:solidFill>
              </a:rPr>
              <a:t>in </a:t>
            </a:r>
            <a:r>
              <a:rPr lang="en-US" sz="2800" dirty="0">
                <a:solidFill>
                  <a:srgbClr val="F5841F"/>
                </a:solidFill>
              </a:rPr>
              <a:t>context; separating fact from fiction</a:t>
            </a:r>
          </a:p>
          <a:p>
            <a:pPr marL="478528" lvl="1" indent="0" algn="ctr" defTabSz="956086">
              <a:buNone/>
            </a:pPr>
            <a:endParaRPr lang="en-US" sz="6000" dirty="0">
              <a:solidFill>
                <a:srgbClr val="F5841F"/>
              </a:solidFill>
              <a:cs typeface="Arial" charset="0"/>
            </a:endParaRPr>
          </a:p>
          <a:p>
            <a:pPr algn="ctr" defTabSz="956086"/>
            <a:endParaRPr lang="en-US" sz="6000" b="0" dirty="0">
              <a:solidFill>
                <a:srgbClr val="F5841F"/>
              </a:solidFill>
              <a:cs typeface="Arial" charset="0"/>
            </a:endParaRPr>
          </a:p>
          <a:p>
            <a:pPr algn="ctr" defTabSz="956086"/>
            <a:endParaRPr lang="en-US" sz="6000" b="0" dirty="0">
              <a:solidFill>
                <a:srgbClr val="F5841F"/>
              </a:solidFill>
              <a:cs typeface="Arial" charset="0"/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6000" b="0" dirty="0" smtClean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6000" b="0" dirty="0" smtClean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6000" b="0" dirty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6000" b="0" dirty="0" smtClean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6000" b="0" dirty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6000" b="0" dirty="0" smtClean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6000" b="0" dirty="0" smtClean="0">
              <a:solidFill>
                <a:srgbClr val="F5841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813" y="557577"/>
            <a:ext cx="8876840" cy="735013"/>
          </a:xfrm>
        </p:spPr>
        <p:txBody>
          <a:bodyPr/>
          <a:lstStyle/>
          <a:p>
            <a:r>
              <a:rPr lang="fr-BE" dirty="0" smtClean="0"/>
              <a:t>Section 2: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40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500" y="354377"/>
            <a:ext cx="8186258" cy="735013"/>
          </a:xfrm>
        </p:spPr>
        <p:txBody>
          <a:bodyPr/>
          <a:lstStyle/>
          <a:p>
            <a:r>
              <a:rPr lang="en-US" sz="2000" b="0" dirty="0" smtClean="0"/>
              <a:t>Total </a:t>
            </a:r>
            <a:r>
              <a:rPr lang="en-US" sz="2000" b="0" dirty="0"/>
              <a:t>healthcare expenditure has been growing since the </a:t>
            </a:r>
            <a:r>
              <a:rPr lang="en-US" sz="2000" b="0" dirty="0" smtClean="0"/>
              <a:t>1990s while </a:t>
            </a:r>
            <a:r>
              <a:rPr lang="en-US" sz="2000" b="0" dirty="0"/>
              <a:t>the </a:t>
            </a:r>
            <a:r>
              <a:rPr lang="en-US" sz="2000" dirty="0" smtClean="0"/>
              <a:t>pharmaceutical </a:t>
            </a:r>
            <a:r>
              <a:rPr lang="en-US" sz="2000" dirty="0"/>
              <a:t>spending declined from 2010 to 2013 </a:t>
            </a:r>
            <a:endParaRPr lang="fr-BE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1" y="6206968"/>
            <a:ext cx="6286500" cy="461665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tabLst>
                <a:tab pos="457200" algn="r"/>
              </a:tabLst>
            </a:pP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	Note:	Countries include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Austria, Belgium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,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Czech Republic, Denmark, Estonia, Finland, France, Germany, Greece, Hungary, Iceland,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Ireland, Italy, Luxembourg, Netherlands,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Norway, Poland, Portugal, Slovak Republic, Slovenia, Spain, Sweden, Switzerland, Turkey, United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Kingdom. </a:t>
            </a:r>
          </a:p>
          <a:p>
            <a:pPr marL="514350" marR="0" lvl="0" indent="-51435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r"/>
              </a:tabLst>
              <a:defRPr/>
            </a:pP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	Source: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 OECD health statistics compiled by EFPIA for the health and growth evidence compendium 2015 </a:t>
            </a:r>
            <a:endParaRPr lang="en-US" sz="800" dirty="0" smtClean="0">
              <a:solidFill>
                <a:srgbClr val="7F7F7F"/>
              </a:solidFill>
              <a:latin typeface="+mn-l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9094850"/>
              </p:ext>
            </p:extLst>
          </p:nvPr>
        </p:nvGraphicFramePr>
        <p:xfrm>
          <a:off x="-76200" y="1689100"/>
          <a:ext cx="9144000" cy="463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4500" y="1409958"/>
            <a:ext cx="8750300" cy="6721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3247" tIns="43247" rIns="43247" bIns="43247" anchor="ctr">
            <a:spAutoFit/>
          </a:bodyPr>
          <a:lstStyle/>
          <a:p>
            <a:pPr algn="ctr" defTabSz="865188"/>
            <a:r>
              <a:rPr lang="en-US" dirty="0" smtClean="0">
                <a:solidFill>
                  <a:schemeClr val="accent1"/>
                </a:solidFill>
              </a:rPr>
              <a:t>Across Europe, expenditures on total healthcare are growing faster than growth in pharmaceutical expenditures</a:t>
            </a:r>
            <a:endParaRPr lang="en-US" sz="1400" i="1" dirty="0" smtClean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4900" y="2128546"/>
            <a:ext cx="75258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7F7F7F"/>
                </a:solidFill>
              </a:rPr>
              <a:t>Expenditure per capita (2004-2012, 25 European OECD Countries, population-weighted, current prices, PPP, $)</a:t>
            </a:r>
            <a:endParaRPr lang="en-US" sz="11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0755" y="405177"/>
            <a:ext cx="9093445" cy="735013"/>
          </a:xfrm>
        </p:spPr>
        <p:txBody>
          <a:bodyPr/>
          <a:lstStyle/>
          <a:p>
            <a:r>
              <a:rPr lang="en-US" sz="2000" b="0" dirty="0"/>
              <a:t>Spending on </a:t>
            </a:r>
            <a:r>
              <a:rPr lang="en-US" sz="2000" b="0" dirty="0" smtClean="0"/>
              <a:t>medication </a:t>
            </a:r>
            <a:r>
              <a:rPr lang="en-US" sz="2000" b="0" dirty="0"/>
              <a:t>is </a:t>
            </a:r>
            <a:br>
              <a:rPr lang="en-US" sz="2000" b="0" dirty="0"/>
            </a:br>
            <a:r>
              <a:rPr lang="en-US" sz="2400" dirty="0"/>
              <a:t>A </a:t>
            </a:r>
            <a:r>
              <a:rPr lang="en-US" sz="2400" dirty="0" smtClean="0"/>
              <a:t>small percentage of total disease spending</a:t>
            </a:r>
            <a:endParaRPr lang="fr-BE" sz="2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35189227"/>
              </p:ext>
            </p:extLst>
          </p:nvPr>
        </p:nvGraphicFramePr>
        <p:xfrm>
          <a:off x="1226444" y="1096819"/>
          <a:ext cx="5368480" cy="464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49520003"/>
              </p:ext>
            </p:extLst>
          </p:nvPr>
        </p:nvGraphicFramePr>
        <p:xfrm>
          <a:off x="901878" y="3904417"/>
          <a:ext cx="5368480" cy="264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49927851"/>
              </p:ext>
            </p:extLst>
          </p:nvPr>
        </p:nvGraphicFramePr>
        <p:xfrm>
          <a:off x="5954917" y="1957563"/>
          <a:ext cx="5368480" cy="264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3501" y="6328945"/>
            <a:ext cx="6451600" cy="338554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14350" marR="0" lvl="0" indent="-51435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r"/>
              </a:tabLst>
              <a:defRPr/>
            </a:pPr>
            <a:r>
              <a:rPr lang="en-US" sz="800" dirty="0">
                <a:solidFill>
                  <a:srgbClr val="7F7F7F"/>
                </a:solidFill>
                <a:latin typeface="+mn-lt"/>
              </a:rPr>
              <a:t>	Source:	Health Advances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analysis;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EFPIA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2015 Health &amp; Growth Evidence Compendia analysis of A.T. Kearney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analysis 2012, Schwarzkop et al.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2010, and Damm et al. (2012). </a:t>
            </a:r>
            <a:endParaRPr lang="en-US" sz="8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33501" y="1317463"/>
            <a:ext cx="8140699" cy="6721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3247" tIns="43247" rIns="43247" bIns="43247" anchor="ctr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800" dirty="0" smtClean="0">
                <a:solidFill>
                  <a:srgbClr val="7F7F7F"/>
                </a:solidFill>
                <a:latin typeface="+mn-lt"/>
              </a:rPr>
              <a:t>In Germany, medication spending is a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small share of the total cost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7F7F7F"/>
                </a:solidFill>
                <a:latin typeface="+mn-lt"/>
              </a:rPr>
              <a:t>of many chronic diseases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366" y="3725259"/>
            <a:ext cx="740087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400" b="1" i="1" dirty="0" smtClean="0">
                <a:solidFill>
                  <a:srgbClr val="7F7F7F"/>
                </a:solidFill>
                <a:latin typeface="Arial" panose="020B0604020202020204" pitchFamily="34" charset="0"/>
              </a:rPr>
              <a:t>COPD</a:t>
            </a:r>
            <a:endParaRPr lang="en-US" sz="1400" b="1" i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3659" y="3725259"/>
            <a:ext cx="740087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400" b="1" i="1" dirty="0" smtClean="0">
                <a:solidFill>
                  <a:srgbClr val="7F7F7F"/>
                </a:solidFill>
                <a:latin typeface="Arial" panose="020B0604020202020204" pitchFamily="34" charset="0"/>
              </a:rPr>
              <a:t>CHF</a:t>
            </a:r>
            <a:endParaRPr lang="en-US" sz="1400" b="1" i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1915" y="5688172"/>
            <a:ext cx="108898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400" b="1" i="1" dirty="0" smtClean="0">
                <a:solidFill>
                  <a:srgbClr val="7F7F7F"/>
                </a:solidFill>
                <a:latin typeface="Arial" panose="020B0604020202020204" pitchFamily="34" charset="0"/>
              </a:rPr>
              <a:t>Diabetes</a:t>
            </a:r>
            <a:endParaRPr lang="en-US" sz="1400" b="1" i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95935" y="5300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Pharmaceutical Spend as a Percent of </a:t>
            </a:r>
            <a:b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Disease Spending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2011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D345"/>
          <p:cNvSpPr>
            <a:spLocks/>
          </p:cNvSpPr>
          <p:nvPr/>
        </p:nvSpPr>
        <p:spPr bwMode="gray">
          <a:xfrm>
            <a:off x="380755" y="1183679"/>
            <a:ext cx="845689" cy="965765"/>
          </a:xfrm>
          <a:custGeom>
            <a:avLst/>
            <a:gdLst>
              <a:gd name="T0" fmla="*/ 1 w 83"/>
              <a:gd name="T1" fmla="*/ 47 h 93"/>
              <a:gd name="T2" fmla="*/ 1 w 83"/>
              <a:gd name="T3" fmla="*/ 39 h 93"/>
              <a:gd name="T4" fmla="*/ 7 w 83"/>
              <a:gd name="T5" fmla="*/ 37 h 93"/>
              <a:gd name="T6" fmla="*/ 9 w 83"/>
              <a:gd name="T7" fmla="*/ 31 h 93"/>
              <a:gd name="T8" fmla="*/ 10 w 83"/>
              <a:gd name="T9" fmla="*/ 25 h 93"/>
              <a:gd name="T10" fmla="*/ 15 w 83"/>
              <a:gd name="T11" fmla="*/ 22 h 93"/>
              <a:gd name="T12" fmla="*/ 11 w 83"/>
              <a:gd name="T13" fmla="*/ 19 h 93"/>
              <a:gd name="T14" fmla="*/ 17 w 83"/>
              <a:gd name="T15" fmla="*/ 16 h 93"/>
              <a:gd name="T16" fmla="*/ 22 w 83"/>
              <a:gd name="T17" fmla="*/ 18 h 93"/>
              <a:gd name="T18" fmla="*/ 24 w 83"/>
              <a:gd name="T19" fmla="*/ 18 h 93"/>
              <a:gd name="T20" fmla="*/ 26 w 83"/>
              <a:gd name="T21" fmla="*/ 14 h 93"/>
              <a:gd name="T22" fmla="*/ 27 w 83"/>
              <a:gd name="T23" fmla="*/ 11 h 93"/>
              <a:gd name="T24" fmla="*/ 26 w 83"/>
              <a:gd name="T25" fmla="*/ 8 h 93"/>
              <a:gd name="T26" fmla="*/ 28 w 83"/>
              <a:gd name="T27" fmla="*/ 5 h 93"/>
              <a:gd name="T28" fmla="*/ 26 w 83"/>
              <a:gd name="T29" fmla="*/ 0 h 93"/>
              <a:gd name="T30" fmla="*/ 32 w 83"/>
              <a:gd name="T31" fmla="*/ 1 h 93"/>
              <a:gd name="T32" fmla="*/ 36 w 83"/>
              <a:gd name="T33" fmla="*/ 2 h 93"/>
              <a:gd name="T34" fmla="*/ 38 w 83"/>
              <a:gd name="T35" fmla="*/ 6 h 93"/>
              <a:gd name="T36" fmla="*/ 42 w 83"/>
              <a:gd name="T37" fmla="*/ 8 h 93"/>
              <a:gd name="T38" fmla="*/ 47 w 83"/>
              <a:gd name="T39" fmla="*/ 9 h 93"/>
              <a:gd name="T40" fmla="*/ 46 w 83"/>
              <a:gd name="T41" fmla="*/ 13 h 93"/>
              <a:gd name="T42" fmla="*/ 50 w 83"/>
              <a:gd name="T43" fmla="*/ 12 h 93"/>
              <a:gd name="T44" fmla="*/ 56 w 83"/>
              <a:gd name="T45" fmla="*/ 9 h 93"/>
              <a:gd name="T46" fmla="*/ 60 w 83"/>
              <a:gd name="T47" fmla="*/ 6 h 93"/>
              <a:gd name="T48" fmla="*/ 59 w 83"/>
              <a:gd name="T49" fmla="*/ 9 h 93"/>
              <a:gd name="T50" fmla="*/ 65 w 83"/>
              <a:gd name="T51" fmla="*/ 8 h 93"/>
              <a:gd name="T52" fmla="*/ 70 w 83"/>
              <a:gd name="T53" fmla="*/ 10 h 93"/>
              <a:gd name="T54" fmla="*/ 73 w 83"/>
              <a:gd name="T55" fmla="*/ 14 h 93"/>
              <a:gd name="T56" fmla="*/ 78 w 83"/>
              <a:gd name="T57" fmla="*/ 19 h 93"/>
              <a:gd name="T58" fmla="*/ 76 w 83"/>
              <a:gd name="T59" fmla="*/ 26 h 93"/>
              <a:gd name="T60" fmla="*/ 79 w 83"/>
              <a:gd name="T61" fmla="*/ 31 h 93"/>
              <a:gd name="T62" fmla="*/ 80 w 83"/>
              <a:gd name="T63" fmla="*/ 39 h 93"/>
              <a:gd name="T64" fmla="*/ 83 w 83"/>
              <a:gd name="T65" fmla="*/ 45 h 93"/>
              <a:gd name="T66" fmla="*/ 81 w 83"/>
              <a:gd name="T67" fmla="*/ 51 h 93"/>
              <a:gd name="T68" fmla="*/ 76 w 83"/>
              <a:gd name="T69" fmla="*/ 49 h 93"/>
              <a:gd name="T70" fmla="*/ 68 w 83"/>
              <a:gd name="T71" fmla="*/ 55 h 93"/>
              <a:gd name="T72" fmla="*/ 61 w 83"/>
              <a:gd name="T73" fmla="*/ 57 h 93"/>
              <a:gd name="T74" fmla="*/ 58 w 83"/>
              <a:gd name="T75" fmla="*/ 60 h 93"/>
              <a:gd name="T76" fmla="*/ 59 w 83"/>
              <a:gd name="T77" fmla="*/ 62 h 93"/>
              <a:gd name="T78" fmla="*/ 66 w 83"/>
              <a:gd name="T79" fmla="*/ 71 h 93"/>
              <a:gd name="T80" fmla="*/ 72 w 83"/>
              <a:gd name="T81" fmla="*/ 78 h 93"/>
              <a:gd name="T82" fmla="*/ 67 w 83"/>
              <a:gd name="T83" fmla="*/ 82 h 93"/>
              <a:gd name="T84" fmla="*/ 65 w 83"/>
              <a:gd name="T85" fmla="*/ 90 h 93"/>
              <a:gd name="T86" fmla="*/ 59 w 83"/>
              <a:gd name="T87" fmla="*/ 89 h 93"/>
              <a:gd name="T88" fmla="*/ 51 w 83"/>
              <a:gd name="T89" fmla="*/ 91 h 93"/>
              <a:gd name="T90" fmla="*/ 42 w 83"/>
              <a:gd name="T91" fmla="*/ 92 h 93"/>
              <a:gd name="T92" fmla="*/ 36 w 83"/>
              <a:gd name="T93" fmla="*/ 91 h 93"/>
              <a:gd name="T94" fmla="*/ 28 w 83"/>
              <a:gd name="T95" fmla="*/ 90 h 93"/>
              <a:gd name="T96" fmla="*/ 18 w 83"/>
              <a:gd name="T97" fmla="*/ 91 h 93"/>
              <a:gd name="T98" fmla="*/ 15 w 83"/>
              <a:gd name="T99" fmla="*/ 84 h 93"/>
              <a:gd name="T100" fmla="*/ 19 w 83"/>
              <a:gd name="T101" fmla="*/ 76 h 93"/>
              <a:gd name="T102" fmla="*/ 11 w 83"/>
              <a:gd name="T103" fmla="*/ 71 h 93"/>
              <a:gd name="T104" fmla="*/ 4 w 83"/>
              <a:gd name="T105" fmla="*/ 68 h 93"/>
              <a:gd name="T106" fmla="*/ 2 w 83"/>
              <a:gd name="T107" fmla="*/ 62 h 93"/>
              <a:gd name="T108" fmla="*/ 3 w 83"/>
              <a:gd name="T109" fmla="*/ 57 h 93"/>
              <a:gd name="T110" fmla="*/ 1 w 83"/>
              <a:gd name="T111" fmla="*/ 53 h 9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3"/>
              <a:gd name="T169" fmla="*/ 0 h 93"/>
              <a:gd name="T170" fmla="*/ 83 w 83"/>
              <a:gd name="T171" fmla="*/ 93 h 9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3" h="93">
                <a:moveTo>
                  <a:pt x="1" y="52"/>
                </a:moveTo>
                <a:lnTo>
                  <a:pt x="1" y="51"/>
                </a:lnTo>
                <a:lnTo>
                  <a:pt x="0" y="49"/>
                </a:lnTo>
                <a:lnTo>
                  <a:pt x="0" y="48"/>
                </a:lnTo>
                <a:lnTo>
                  <a:pt x="1" y="47"/>
                </a:lnTo>
                <a:lnTo>
                  <a:pt x="1" y="46"/>
                </a:lnTo>
                <a:lnTo>
                  <a:pt x="1" y="45"/>
                </a:lnTo>
                <a:lnTo>
                  <a:pt x="1" y="43"/>
                </a:lnTo>
                <a:lnTo>
                  <a:pt x="1" y="42"/>
                </a:lnTo>
                <a:lnTo>
                  <a:pt x="1" y="39"/>
                </a:lnTo>
                <a:lnTo>
                  <a:pt x="1" y="38"/>
                </a:lnTo>
                <a:lnTo>
                  <a:pt x="2" y="38"/>
                </a:lnTo>
                <a:lnTo>
                  <a:pt x="5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9" y="35"/>
                </a:lnTo>
                <a:lnTo>
                  <a:pt x="10" y="33"/>
                </a:lnTo>
                <a:lnTo>
                  <a:pt x="10" y="32"/>
                </a:lnTo>
                <a:lnTo>
                  <a:pt x="9" y="31"/>
                </a:lnTo>
                <a:lnTo>
                  <a:pt x="7" y="31"/>
                </a:lnTo>
                <a:lnTo>
                  <a:pt x="7" y="29"/>
                </a:lnTo>
                <a:lnTo>
                  <a:pt x="9" y="28"/>
                </a:lnTo>
                <a:lnTo>
                  <a:pt x="10" y="26"/>
                </a:lnTo>
                <a:lnTo>
                  <a:pt x="10" y="25"/>
                </a:lnTo>
                <a:lnTo>
                  <a:pt x="10" y="23"/>
                </a:lnTo>
                <a:lnTo>
                  <a:pt x="11" y="22"/>
                </a:lnTo>
                <a:lnTo>
                  <a:pt x="13" y="21"/>
                </a:lnTo>
                <a:lnTo>
                  <a:pt x="14" y="22"/>
                </a:lnTo>
                <a:lnTo>
                  <a:pt x="15" y="22"/>
                </a:lnTo>
                <a:lnTo>
                  <a:pt x="14" y="21"/>
                </a:lnTo>
                <a:lnTo>
                  <a:pt x="13" y="21"/>
                </a:lnTo>
                <a:lnTo>
                  <a:pt x="13" y="20"/>
                </a:lnTo>
                <a:lnTo>
                  <a:pt x="11" y="20"/>
                </a:lnTo>
                <a:lnTo>
                  <a:pt x="11" y="19"/>
                </a:lnTo>
                <a:lnTo>
                  <a:pt x="11" y="18"/>
                </a:lnTo>
                <a:lnTo>
                  <a:pt x="12" y="18"/>
                </a:lnTo>
                <a:lnTo>
                  <a:pt x="12" y="17"/>
                </a:lnTo>
                <a:lnTo>
                  <a:pt x="14" y="16"/>
                </a:lnTo>
                <a:lnTo>
                  <a:pt x="17" y="16"/>
                </a:lnTo>
                <a:lnTo>
                  <a:pt x="20" y="16"/>
                </a:lnTo>
                <a:lnTo>
                  <a:pt x="21" y="18"/>
                </a:lnTo>
                <a:lnTo>
                  <a:pt x="21" y="19"/>
                </a:lnTo>
                <a:lnTo>
                  <a:pt x="22" y="19"/>
                </a:lnTo>
                <a:lnTo>
                  <a:pt x="22" y="18"/>
                </a:lnTo>
                <a:lnTo>
                  <a:pt x="23" y="18"/>
                </a:lnTo>
                <a:lnTo>
                  <a:pt x="24" y="20"/>
                </a:lnTo>
                <a:lnTo>
                  <a:pt x="25" y="21"/>
                </a:lnTo>
                <a:lnTo>
                  <a:pt x="25" y="20"/>
                </a:lnTo>
                <a:lnTo>
                  <a:pt x="24" y="18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4"/>
                </a:lnTo>
                <a:lnTo>
                  <a:pt x="26" y="14"/>
                </a:lnTo>
                <a:lnTo>
                  <a:pt x="28" y="14"/>
                </a:lnTo>
                <a:lnTo>
                  <a:pt x="29" y="14"/>
                </a:lnTo>
                <a:lnTo>
                  <a:pt x="28" y="13"/>
                </a:lnTo>
                <a:lnTo>
                  <a:pt x="27" y="12"/>
                </a:lnTo>
                <a:lnTo>
                  <a:pt x="27" y="11"/>
                </a:lnTo>
                <a:lnTo>
                  <a:pt x="28" y="11"/>
                </a:lnTo>
                <a:lnTo>
                  <a:pt x="27" y="10"/>
                </a:lnTo>
                <a:lnTo>
                  <a:pt x="27" y="9"/>
                </a:lnTo>
                <a:lnTo>
                  <a:pt x="27" y="8"/>
                </a:lnTo>
                <a:lnTo>
                  <a:pt x="26" y="8"/>
                </a:lnTo>
                <a:lnTo>
                  <a:pt x="25" y="8"/>
                </a:lnTo>
                <a:lnTo>
                  <a:pt x="26" y="7"/>
                </a:lnTo>
                <a:lnTo>
                  <a:pt x="27" y="6"/>
                </a:lnTo>
                <a:lnTo>
                  <a:pt x="28" y="6"/>
                </a:lnTo>
                <a:lnTo>
                  <a:pt x="28" y="5"/>
                </a:lnTo>
                <a:lnTo>
                  <a:pt x="27" y="4"/>
                </a:lnTo>
                <a:lnTo>
                  <a:pt x="26" y="3"/>
                </a:lnTo>
                <a:lnTo>
                  <a:pt x="25" y="2"/>
                </a:lnTo>
                <a:lnTo>
                  <a:pt x="26" y="1"/>
                </a:lnTo>
                <a:lnTo>
                  <a:pt x="26" y="0"/>
                </a:lnTo>
                <a:lnTo>
                  <a:pt x="26" y="1"/>
                </a:lnTo>
                <a:lnTo>
                  <a:pt x="27" y="1"/>
                </a:lnTo>
                <a:lnTo>
                  <a:pt x="29" y="1"/>
                </a:lnTo>
                <a:lnTo>
                  <a:pt x="31" y="1"/>
                </a:lnTo>
                <a:lnTo>
                  <a:pt x="32" y="1"/>
                </a:lnTo>
                <a:lnTo>
                  <a:pt x="33" y="1"/>
                </a:lnTo>
                <a:lnTo>
                  <a:pt x="32" y="1"/>
                </a:lnTo>
                <a:lnTo>
                  <a:pt x="33" y="1"/>
                </a:lnTo>
                <a:lnTo>
                  <a:pt x="35" y="2"/>
                </a:lnTo>
                <a:lnTo>
                  <a:pt x="36" y="2"/>
                </a:lnTo>
                <a:lnTo>
                  <a:pt x="37" y="3"/>
                </a:lnTo>
                <a:lnTo>
                  <a:pt x="37" y="4"/>
                </a:lnTo>
                <a:lnTo>
                  <a:pt x="37" y="5"/>
                </a:lnTo>
                <a:lnTo>
                  <a:pt x="36" y="6"/>
                </a:lnTo>
                <a:lnTo>
                  <a:pt x="38" y="6"/>
                </a:lnTo>
                <a:lnTo>
                  <a:pt x="38" y="7"/>
                </a:lnTo>
                <a:lnTo>
                  <a:pt x="39" y="7"/>
                </a:lnTo>
                <a:lnTo>
                  <a:pt x="40" y="6"/>
                </a:lnTo>
                <a:lnTo>
                  <a:pt x="42" y="7"/>
                </a:lnTo>
                <a:lnTo>
                  <a:pt x="42" y="8"/>
                </a:lnTo>
                <a:lnTo>
                  <a:pt x="43" y="8"/>
                </a:lnTo>
                <a:lnTo>
                  <a:pt x="45" y="8"/>
                </a:lnTo>
                <a:lnTo>
                  <a:pt x="46" y="7"/>
                </a:lnTo>
                <a:lnTo>
                  <a:pt x="47" y="8"/>
                </a:lnTo>
                <a:lnTo>
                  <a:pt x="47" y="9"/>
                </a:lnTo>
                <a:lnTo>
                  <a:pt x="46" y="10"/>
                </a:lnTo>
                <a:lnTo>
                  <a:pt x="45" y="11"/>
                </a:lnTo>
                <a:lnTo>
                  <a:pt x="44" y="12"/>
                </a:lnTo>
                <a:lnTo>
                  <a:pt x="45" y="13"/>
                </a:lnTo>
                <a:lnTo>
                  <a:pt x="46" y="13"/>
                </a:lnTo>
                <a:lnTo>
                  <a:pt x="47" y="12"/>
                </a:lnTo>
                <a:lnTo>
                  <a:pt x="48" y="12"/>
                </a:lnTo>
                <a:lnTo>
                  <a:pt x="49" y="13"/>
                </a:lnTo>
                <a:lnTo>
                  <a:pt x="51" y="13"/>
                </a:lnTo>
                <a:lnTo>
                  <a:pt x="50" y="12"/>
                </a:lnTo>
                <a:lnTo>
                  <a:pt x="51" y="12"/>
                </a:lnTo>
                <a:lnTo>
                  <a:pt x="51" y="11"/>
                </a:lnTo>
                <a:lnTo>
                  <a:pt x="53" y="10"/>
                </a:lnTo>
                <a:lnTo>
                  <a:pt x="55" y="10"/>
                </a:lnTo>
                <a:lnTo>
                  <a:pt x="56" y="9"/>
                </a:lnTo>
                <a:lnTo>
                  <a:pt x="56" y="10"/>
                </a:lnTo>
                <a:lnTo>
                  <a:pt x="57" y="10"/>
                </a:lnTo>
                <a:lnTo>
                  <a:pt x="57" y="9"/>
                </a:lnTo>
                <a:lnTo>
                  <a:pt x="59" y="8"/>
                </a:lnTo>
                <a:lnTo>
                  <a:pt x="60" y="6"/>
                </a:lnTo>
                <a:lnTo>
                  <a:pt x="61" y="6"/>
                </a:lnTo>
                <a:lnTo>
                  <a:pt x="62" y="6"/>
                </a:lnTo>
                <a:lnTo>
                  <a:pt x="61" y="7"/>
                </a:lnTo>
                <a:lnTo>
                  <a:pt x="60" y="8"/>
                </a:lnTo>
                <a:lnTo>
                  <a:pt x="59" y="9"/>
                </a:lnTo>
                <a:lnTo>
                  <a:pt x="61" y="8"/>
                </a:lnTo>
                <a:lnTo>
                  <a:pt x="62" y="8"/>
                </a:lnTo>
                <a:lnTo>
                  <a:pt x="63" y="7"/>
                </a:lnTo>
                <a:lnTo>
                  <a:pt x="65" y="7"/>
                </a:lnTo>
                <a:lnTo>
                  <a:pt x="65" y="8"/>
                </a:lnTo>
                <a:lnTo>
                  <a:pt x="67" y="9"/>
                </a:lnTo>
                <a:lnTo>
                  <a:pt x="67" y="10"/>
                </a:lnTo>
                <a:lnTo>
                  <a:pt x="68" y="10"/>
                </a:lnTo>
                <a:lnTo>
                  <a:pt x="69" y="11"/>
                </a:lnTo>
                <a:lnTo>
                  <a:pt x="70" y="10"/>
                </a:lnTo>
                <a:lnTo>
                  <a:pt x="71" y="11"/>
                </a:lnTo>
                <a:lnTo>
                  <a:pt x="72" y="12"/>
                </a:lnTo>
                <a:lnTo>
                  <a:pt x="72" y="13"/>
                </a:lnTo>
                <a:lnTo>
                  <a:pt x="72" y="14"/>
                </a:lnTo>
                <a:lnTo>
                  <a:pt x="73" y="14"/>
                </a:lnTo>
                <a:lnTo>
                  <a:pt x="75" y="15"/>
                </a:lnTo>
                <a:lnTo>
                  <a:pt x="76" y="15"/>
                </a:lnTo>
                <a:lnTo>
                  <a:pt x="76" y="16"/>
                </a:lnTo>
                <a:lnTo>
                  <a:pt x="77" y="18"/>
                </a:lnTo>
                <a:lnTo>
                  <a:pt x="78" y="19"/>
                </a:lnTo>
                <a:lnTo>
                  <a:pt x="78" y="20"/>
                </a:lnTo>
                <a:lnTo>
                  <a:pt x="78" y="21"/>
                </a:lnTo>
                <a:lnTo>
                  <a:pt x="77" y="23"/>
                </a:lnTo>
                <a:lnTo>
                  <a:pt x="76" y="24"/>
                </a:lnTo>
                <a:lnTo>
                  <a:pt x="76" y="26"/>
                </a:lnTo>
                <a:lnTo>
                  <a:pt x="76" y="27"/>
                </a:lnTo>
                <a:lnTo>
                  <a:pt x="77" y="28"/>
                </a:lnTo>
                <a:lnTo>
                  <a:pt x="78" y="28"/>
                </a:lnTo>
                <a:lnTo>
                  <a:pt x="79" y="30"/>
                </a:lnTo>
                <a:lnTo>
                  <a:pt x="79" y="31"/>
                </a:lnTo>
                <a:lnTo>
                  <a:pt x="79" y="33"/>
                </a:lnTo>
                <a:lnTo>
                  <a:pt x="79" y="34"/>
                </a:lnTo>
                <a:lnTo>
                  <a:pt x="80" y="37"/>
                </a:lnTo>
                <a:lnTo>
                  <a:pt x="80" y="38"/>
                </a:lnTo>
                <a:lnTo>
                  <a:pt x="80" y="39"/>
                </a:lnTo>
                <a:lnTo>
                  <a:pt x="80" y="41"/>
                </a:lnTo>
                <a:lnTo>
                  <a:pt x="81" y="43"/>
                </a:lnTo>
                <a:lnTo>
                  <a:pt x="82" y="44"/>
                </a:lnTo>
                <a:lnTo>
                  <a:pt x="83" y="44"/>
                </a:lnTo>
                <a:lnTo>
                  <a:pt x="83" y="45"/>
                </a:lnTo>
                <a:lnTo>
                  <a:pt x="83" y="46"/>
                </a:lnTo>
                <a:lnTo>
                  <a:pt x="83" y="48"/>
                </a:lnTo>
                <a:lnTo>
                  <a:pt x="82" y="50"/>
                </a:lnTo>
                <a:lnTo>
                  <a:pt x="82" y="51"/>
                </a:lnTo>
                <a:lnTo>
                  <a:pt x="81" y="51"/>
                </a:lnTo>
                <a:lnTo>
                  <a:pt x="80" y="51"/>
                </a:lnTo>
                <a:lnTo>
                  <a:pt x="79" y="50"/>
                </a:lnTo>
                <a:lnTo>
                  <a:pt x="78" y="48"/>
                </a:lnTo>
                <a:lnTo>
                  <a:pt x="76" y="48"/>
                </a:lnTo>
                <a:lnTo>
                  <a:pt x="76" y="49"/>
                </a:lnTo>
                <a:lnTo>
                  <a:pt x="76" y="51"/>
                </a:lnTo>
                <a:lnTo>
                  <a:pt x="74" y="52"/>
                </a:lnTo>
                <a:lnTo>
                  <a:pt x="71" y="52"/>
                </a:lnTo>
                <a:lnTo>
                  <a:pt x="69" y="53"/>
                </a:lnTo>
                <a:lnTo>
                  <a:pt x="68" y="55"/>
                </a:lnTo>
                <a:lnTo>
                  <a:pt x="67" y="55"/>
                </a:lnTo>
                <a:lnTo>
                  <a:pt x="65" y="56"/>
                </a:lnTo>
                <a:lnTo>
                  <a:pt x="64" y="56"/>
                </a:lnTo>
                <a:lnTo>
                  <a:pt x="62" y="57"/>
                </a:lnTo>
                <a:lnTo>
                  <a:pt x="61" y="57"/>
                </a:lnTo>
                <a:lnTo>
                  <a:pt x="60" y="57"/>
                </a:lnTo>
                <a:lnTo>
                  <a:pt x="60" y="58"/>
                </a:lnTo>
                <a:lnTo>
                  <a:pt x="59" y="58"/>
                </a:lnTo>
                <a:lnTo>
                  <a:pt x="59" y="59"/>
                </a:lnTo>
                <a:lnTo>
                  <a:pt x="58" y="60"/>
                </a:lnTo>
                <a:lnTo>
                  <a:pt x="58" y="59"/>
                </a:lnTo>
                <a:lnTo>
                  <a:pt x="56" y="58"/>
                </a:lnTo>
                <a:lnTo>
                  <a:pt x="56" y="59"/>
                </a:lnTo>
                <a:lnTo>
                  <a:pt x="57" y="61"/>
                </a:lnTo>
                <a:lnTo>
                  <a:pt x="59" y="62"/>
                </a:lnTo>
                <a:lnTo>
                  <a:pt x="60" y="63"/>
                </a:lnTo>
                <a:lnTo>
                  <a:pt x="60" y="66"/>
                </a:lnTo>
                <a:lnTo>
                  <a:pt x="61" y="68"/>
                </a:lnTo>
                <a:lnTo>
                  <a:pt x="63" y="69"/>
                </a:lnTo>
                <a:lnTo>
                  <a:pt x="66" y="71"/>
                </a:lnTo>
                <a:lnTo>
                  <a:pt x="68" y="73"/>
                </a:lnTo>
                <a:lnTo>
                  <a:pt x="69" y="74"/>
                </a:lnTo>
                <a:lnTo>
                  <a:pt x="72" y="76"/>
                </a:lnTo>
                <a:lnTo>
                  <a:pt x="73" y="77"/>
                </a:lnTo>
                <a:lnTo>
                  <a:pt x="72" y="78"/>
                </a:lnTo>
                <a:lnTo>
                  <a:pt x="71" y="78"/>
                </a:lnTo>
                <a:lnTo>
                  <a:pt x="70" y="79"/>
                </a:lnTo>
                <a:lnTo>
                  <a:pt x="69" y="80"/>
                </a:lnTo>
                <a:lnTo>
                  <a:pt x="68" y="81"/>
                </a:lnTo>
                <a:lnTo>
                  <a:pt x="67" y="82"/>
                </a:lnTo>
                <a:lnTo>
                  <a:pt x="65" y="83"/>
                </a:lnTo>
                <a:lnTo>
                  <a:pt x="64" y="84"/>
                </a:lnTo>
                <a:lnTo>
                  <a:pt x="64" y="87"/>
                </a:lnTo>
                <a:lnTo>
                  <a:pt x="65" y="89"/>
                </a:lnTo>
                <a:lnTo>
                  <a:pt x="65" y="90"/>
                </a:lnTo>
                <a:lnTo>
                  <a:pt x="64" y="91"/>
                </a:lnTo>
                <a:lnTo>
                  <a:pt x="63" y="89"/>
                </a:lnTo>
                <a:lnTo>
                  <a:pt x="62" y="89"/>
                </a:lnTo>
                <a:lnTo>
                  <a:pt x="61" y="89"/>
                </a:lnTo>
                <a:lnTo>
                  <a:pt x="59" y="89"/>
                </a:lnTo>
                <a:lnTo>
                  <a:pt x="58" y="90"/>
                </a:lnTo>
                <a:lnTo>
                  <a:pt x="56" y="90"/>
                </a:lnTo>
                <a:lnTo>
                  <a:pt x="54" y="90"/>
                </a:lnTo>
                <a:lnTo>
                  <a:pt x="52" y="90"/>
                </a:lnTo>
                <a:lnTo>
                  <a:pt x="51" y="91"/>
                </a:lnTo>
                <a:lnTo>
                  <a:pt x="49" y="92"/>
                </a:lnTo>
                <a:lnTo>
                  <a:pt x="47" y="92"/>
                </a:lnTo>
                <a:lnTo>
                  <a:pt x="45" y="91"/>
                </a:lnTo>
                <a:lnTo>
                  <a:pt x="43" y="91"/>
                </a:lnTo>
                <a:lnTo>
                  <a:pt x="42" y="92"/>
                </a:lnTo>
                <a:lnTo>
                  <a:pt x="41" y="93"/>
                </a:lnTo>
                <a:lnTo>
                  <a:pt x="40" y="93"/>
                </a:lnTo>
                <a:lnTo>
                  <a:pt x="38" y="92"/>
                </a:lnTo>
                <a:lnTo>
                  <a:pt x="38" y="91"/>
                </a:lnTo>
                <a:lnTo>
                  <a:pt x="36" y="91"/>
                </a:lnTo>
                <a:lnTo>
                  <a:pt x="35" y="91"/>
                </a:lnTo>
                <a:lnTo>
                  <a:pt x="33" y="92"/>
                </a:lnTo>
                <a:lnTo>
                  <a:pt x="32" y="91"/>
                </a:lnTo>
                <a:lnTo>
                  <a:pt x="30" y="90"/>
                </a:lnTo>
                <a:lnTo>
                  <a:pt x="28" y="90"/>
                </a:lnTo>
                <a:lnTo>
                  <a:pt x="26" y="90"/>
                </a:lnTo>
                <a:lnTo>
                  <a:pt x="25" y="90"/>
                </a:lnTo>
                <a:lnTo>
                  <a:pt x="22" y="90"/>
                </a:lnTo>
                <a:lnTo>
                  <a:pt x="20" y="90"/>
                </a:lnTo>
                <a:lnTo>
                  <a:pt x="18" y="91"/>
                </a:lnTo>
                <a:lnTo>
                  <a:pt x="16" y="91"/>
                </a:lnTo>
                <a:lnTo>
                  <a:pt x="15" y="90"/>
                </a:lnTo>
                <a:lnTo>
                  <a:pt x="14" y="88"/>
                </a:lnTo>
                <a:lnTo>
                  <a:pt x="14" y="86"/>
                </a:lnTo>
                <a:lnTo>
                  <a:pt x="15" y="84"/>
                </a:lnTo>
                <a:lnTo>
                  <a:pt x="15" y="83"/>
                </a:lnTo>
                <a:lnTo>
                  <a:pt x="16" y="81"/>
                </a:lnTo>
                <a:lnTo>
                  <a:pt x="16" y="79"/>
                </a:lnTo>
                <a:lnTo>
                  <a:pt x="18" y="77"/>
                </a:lnTo>
                <a:lnTo>
                  <a:pt x="19" y="76"/>
                </a:lnTo>
                <a:lnTo>
                  <a:pt x="20" y="74"/>
                </a:lnTo>
                <a:lnTo>
                  <a:pt x="17" y="73"/>
                </a:lnTo>
                <a:lnTo>
                  <a:pt x="15" y="72"/>
                </a:lnTo>
                <a:lnTo>
                  <a:pt x="13" y="72"/>
                </a:lnTo>
                <a:lnTo>
                  <a:pt x="11" y="71"/>
                </a:lnTo>
                <a:lnTo>
                  <a:pt x="9" y="71"/>
                </a:lnTo>
                <a:lnTo>
                  <a:pt x="7" y="71"/>
                </a:lnTo>
                <a:lnTo>
                  <a:pt x="6" y="70"/>
                </a:lnTo>
                <a:lnTo>
                  <a:pt x="5" y="69"/>
                </a:lnTo>
                <a:lnTo>
                  <a:pt x="4" y="68"/>
                </a:lnTo>
                <a:lnTo>
                  <a:pt x="3" y="67"/>
                </a:lnTo>
                <a:lnTo>
                  <a:pt x="4" y="66"/>
                </a:lnTo>
                <a:lnTo>
                  <a:pt x="4" y="64"/>
                </a:lnTo>
                <a:lnTo>
                  <a:pt x="3" y="63"/>
                </a:lnTo>
                <a:lnTo>
                  <a:pt x="2" y="62"/>
                </a:lnTo>
                <a:lnTo>
                  <a:pt x="2" y="61"/>
                </a:lnTo>
                <a:lnTo>
                  <a:pt x="3" y="60"/>
                </a:lnTo>
                <a:lnTo>
                  <a:pt x="1" y="59"/>
                </a:lnTo>
                <a:lnTo>
                  <a:pt x="1" y="60"/>
                </a:lnTo>
                <a:lnTo>
                  <a:pt x="3" y="57"/>
                </a:lnTo>
                <a:lnTo>
                  <a:pt x="3" y="56"/>
                </a:lnTo>
                <a:lnTo>
                  <a:pt x="2" y="55"/>
                </a:lnTo>
                <a:lnTo>
                  <a:pt x="2" y="54"/>
                </a:lnTo>
                <a:lnTo>
                  <a:pt x="2" y="53"/>
                </a:lnTo>
                <a:lnTo>
                  <a:pt x="1" y="53"/>
                </a:lnTo>
                <a:lnTo>
                  <a:pt x="1" y="52"/>
                </a:lnTo>
                <a:close/>
              </a:path>
            </a:pathLst>
          </a:custGeom>
          <a:solidFill>
            <a:srgbClr val="006672"/>
          </a:solidFill>
          <a:ln w="6350">
            <a:solidFill>
              <a:schemeClr val="bg1"/>
            </a:solidFill>
            <a:prstDash val="solid"/>
            <a:round/>
            <a:headEnd/>
            <a:tailEnd type="none" w="med" len="med"/>
          </a:ln>
        </p:spPr>
        <p:txBody>
          <a:bodyPr wrap="none" anchor="ctr" anchorCtr="1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55501096"/>
              </p:ext>
            </p:extLst>
          </p:nvPr>
        </p:nvGraphicFramePr>
        <p:xfrm>
          <a:off x="5950355" y="3920476"/>
          <a:ext cx="5368480" cy="264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53181" y="5688172"/>
            <a:ext cx="119191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400" b="1" i="1" dirty="0" smtClean="0">
                <a:solidFill>
                  <a:srgbClr val="7F7F7F"/>
                </a:solidFill>
                <a:latin typeface="Arial" panose="020B0604020202020204" pitchFamily="34" charset="0"/>
              </a:rPr>
              <a:t>Alzheimer’s</a:t>
            </a:r>
            <a:endParaRPr lang="en-US" sz="1400" b="1" i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9100" y="557577"/>
            <a:ext cx="8572526" cy="735013"/>
          </a:xfrm>
        </p:spPr>
        <p:txBody>
          <a:bodyPr/>
          <a:lstStyle/>
          <a:p>
            <a:r>
              <a:rPr lang="en-US" sz="1800" b="0" dirty="0"/>
              <a:t>Innovation and </a:t>
            </a:r>
            <a:r>
              <a:rPr lang="en-US" sz="1800" b="0" dirty="0" smtClean="0"/>
              <a:t>affordability </a:t>
            </a:r>
            <a:r>
              <a:rPr lang="en-US" sz="1800" b="0" dirty="0"/>
              <a:t>is </a:t>
            </a:r>
            <a:r>
              <a:rPr lang="en-US" sz="1800" b="0" dirty="0" smtClean="0"/>
              <a:t>promoted </a:t>
            </a:r>
            <a:r>
              <a:rPr lang="en-US" sz="1800" b="0" dirty="0"/>
              <a:t>t</a:t>
            </a:r>
            <a:r>
              <a:rPr lang="en-US" sz="1800" b="0" dirty="0" smtClean="0"/>
              <a:t>hrough </a:t>
            </a:r>
            <a:r>
              <a:rPr lang="en-US" sz="1800" b="0" dirty="0"/>
              <a:t>the </a:t>
            </a:r>
            <a:r>
              <a:rPr lang="en-US" sz="1800" b="0" dirty="0" smtClean="0"/>
              <a:t>prescription </a:t>
            </a:r>
            <a:r>
              <a:rPr lang="en-US" sz="1800" b="0" dirty="0"/>
              <a:t>d</a:t>
            </a:r>
            <a:r>
              <a:rPr lang="en-US" sz="1800" b="0" dirty="0" smtClean="0"/>
              <a:t>rug </a:t>
            </a:r>
            <a:r>
              <a:rPr lang="en-US" sz="1800" b="0" dirty="0"/>
              <a:t>l</a:t>
            </a:r>
            <a:r>
              <a:rPr lang="en-US" sz="1800" b="0" dirty="0" smtClean="0"/>
              <a:t>ife </a:t>
            </a:r>
            <a:r>
              <a:rPr lang="en-US" sz="1800" b="0" dirty="0"/>
              <a:t>c</a:t>
            </a:r>
            <a:r>
              <a:rPr lang="en-US" sz="1800" b="0" dirty="0" smtClean="0"/>
              <a:t>ycle </a:t>
            </a:r>
            <a:r>
              <a:rPr lang="en-US" sz="1800" b="0" dirty="0"/>
              <a:t>as</a:t>
            </a:r>
            <a:br>
              <a:rPr lang="en-US" sz="1800" b="0" dirty="0"/>
            </a:br>
            <a:r>
              <a:rPr lang="en-US" sz="1800" dirty="0" smtClean="0"/>
              <a:t>Pharmaceutical drug cost decline over time</a:t>
            </a:r>
            <a:endParaRPr lang="fr-BE" sz="18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781" y="1369136"/>
            <a:ext cx="8757845" cy="103329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solidFill>
                  <a:srgbClr val="7F7F7F"/>
                </a:solidFill>
              </a:rPr>
              <a:t>Combination of generic price erosion </a:t>
            </a:r>
            <a:r>
              <a:rPr lang="en-US" b="0" dirty="0" smtClean="0">
                <a:solidFill>
                  <a:srgbClr val="7F7F7F"/>
                </a:solidFill>
              </a:rPr>
              <a:t>and </a:t>
            </a:r>
            <a:r>
              <a:rPr lang="en-US" b="0" dirty="0">
                <a:solidFill>
                  <a:srgbClr val="7F7F7F"/>
                </a:solidFill>
              </a:rPr>
              <a:t>price regulation resulted in a </a:t>
            </a:r>
            <a:r>
              <a:rPr lang="en-US" sz="2000" dirty="0" smtClean="0">
                <a:solidFill>
                  <a:schemeClr val="accent1"/>
                </a:solidFill>
              </a:rPr>
              <a:t>24</a:t>
            </a:r>
            <a:r>
              <a:rPr lang="en-US" sz="2000" dirty="0">
                <a:solidFill>
                  <a:schemeClr val="accent1"/>
                </a:solidFill>
              </a:rPr>
              <a:t>% decline in </a:t>
            </a:r>
            <a:r>
              <a:rPr lang="en-US" sz="2000" dirty="0" smtClean="0">
                <a:solidFill>
                  <a:schemeClr val="accent1"/>
                </a:solidFill>
              </a:rPr>
              <a:t>medicine </a:t>
            </a:r>
            <a:r>
              <a:rPr lang="en-US" sz="2000" dirty="0">
                <a:solidFill>
                  <a:schemeClr val="accent1"/>
                </a:solidFill>
              </a:rPr>
              <a:t>prices</a:t>
            </a:r>
            <a:r>
              <a:rPr lang="en-US" sz="2000" dirty="0">
                <a:solidFill>
                  <a:srgbClr val="7F7F7F"/>
                </a:solidFill>
              </a:rPr>
              <a:t> </a:t>
            </a:r>
            <a:r>
              <a:rPr lang="en-US" b="0" dirty="0" smtClean="0">
                <a:solidFill>
                  <a:srgbClr val="7F7F7F"/>
                </a:solidFill>
              </a:rPr>
              <a:t>versus </a:t>
            </a:r>
            <a:r>
              <a:rPr lang="en-US" b="0" dirty="0">
                <a:solidFill>
                  <a:srgbClr val="7F7F7F"/>
                </a:solidFill>
              </a:rPr>
              <a:t>a 30% rise in consumer prices in </a:t>
            </a:r>
            <a:r>
              <a:rPr lang="en-US" b="0" dirty="0" smtClean="0">
                <a:solidFill>
                  <a:srgbClr val="7F7F7F"/>
                </a:solidFill>
              </a:rPr>
              <a:t>Europe from 2000 through 2013</a:t>
            </a:r>
            <a:r>
              <a:rPr lang="en-US" sz="1400" b="0" dirty="0" smtClean="0">
                <a:solidFill>
                  <a:srgbClr val="7F7F7F"/>
                </a:solidFill>
              </a:rPr>
              <a:t>.</a:t>
            </a:r>
            <a:endParaRPr lang="en-US" b="0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520" y="6236257"/>
            <a:ext cx="6636673" cy="584776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14350" marR="0" lvl="0" indent="-51435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r"/>
              </a:tabLst>
              <a:defRPr/>
            </a:pP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	Source:	Health Advances analysis; EFPIA 2015 Sustainable Healthcare Systems Compendia analysis of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various OECD databases (accessed in April 2015), Austria: pharmig based IFP; Belgium: Pharma.be; Finland: Pharma Industry Finland based on Statistic Finland;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France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: </a:t>
            </a:r>
            <a:r>
              <a:rPr lang="en-US" sz="800" dirty="0" err="1" smtClean="0">
                <a:solidFill>
                  <a:srgbClr val="7F7F7F"/>
                </a:solidFill>
                <a:latin typeface="+mn-lt"/>
              </a:rPr>
              <a:t>Leem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based on INSEE; Germany: vfla based on GKV; Greece: SFEE based on Eurostat; Italy: farmindustria based on ISTAT; Spain: Farindustria based on INE; Sweden: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LIF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Sweden based on Apotekens Service, Netherlands: Farmingform based on the Central bureau of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Statistics.</a:t>
            </a:r>
            <a:endParaRPr lang="en-US" sz="8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44" y="2346834"/>
            <a:ext cx="8883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Consumer Price Index (CPI) vs. Medicines Price Index,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Population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weighted,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2000 =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 100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3635" y="2667000"/>
            <a:ext cx="8680397" cy="3230589"/>
            <a:chOff x="182981" y="2611845"/>
            <a:chExt cx="8621051" cy="305714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663710" y="2689901"/>
              <a:ext cx="1667946" cy="4258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47" tIns="43247" rIns="43247" bIns="43247" anchor="ctr">
              <a:spAutoFit/>
            </a:bodyPr>
            <a:lstStyle/>
            <a:p>
              <a:pPr defTabSz="865188"/>
              <a:r>
                <a:rPr lang="en-US" sz="1100" b="1" dirty="0" smtClean="0"/>
                <a:t>Population-Weighted, Europe</a:t>
              </a:r>
              <a:endParaRPr lang="en-US" sz="1100" b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82981" y="2611845"/>
              <a:ext cx="8621051" cy="3057144"/>
              <a:chOff x="65749" y="1286256"/>
              <a:chExt cx="8621051" cy="3057144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5749" y="1286256"/>
                <a:ext cx="3553968" cy="3057144"/>
                <a:chOff x="-201168" y="1286256"/>
                <a:chExt cx="3553968" cy="3057144"/>
              </a:xfrm>
            </p:grpSpPr>
            <p:graphicFrame>
              <p:nvGraphicFramePr>
                <p:cNvPr id="44" name="Chart 43"/>
                <p:cNvGraphicFramePr/>
                <p:nvPr>
                  <p:extLst>
                    <p:ext uri="{D42A27DB-BD31-4B8C-83A1-F6EECF244321}">
                      <p14:modId xmlns:p14="http://schemas.microsoft.com/office/powerpoint/2010/main" val="1443821844"/>
                    </p:ext>
                  </p:extLst>
                </p:nvPr>
              </p:nvGraphicFramePr>
              <p:xfrm>
                <a:off x="-201168" y="1286256"/>
                <a:ext cx="3553968" cy="305714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45" name="Freeform 44"/>
                <p:cNvSpPr/>
                <p:nvPr/>
              </p:nvSpPr>
              <p:spPr>
                <a:xfrm>
                  <a:off x="727520" y="1824037"/>
                  <a:ext cx="2410968" cy="1000125"/>
                </a:xfrm>
                <a:custGeom>
                  <a:avLst/>
                  <a:gdLst>
                    <a:gd name="connsiteX0" fmla="*/ 0 w 2700338"/>
                    <a:gd name="connsiteY0" fmla="*/ 1000125 h 1000125"/>
                    <a:gd name="connsiteX1" fmla="*/ 1443038 w 2700338"/>
                    <a:gd name="connsiteY1" fmla="*/ 485775 h 1000125"/>
                    <a:gd name="connsiteX2" fmla="*/ 1666875 w 2700338"/>
                    <a:gd name="connsiteY2" fmla="*/ 352425 h 1000125"/>
                    <a:gd name="connsiteX3" fmla="*/ 1876425 w 2700338"/>
                    <a:gd name="connsiteY3" fmla="*/ 342900 h 1000125"/>
                    <a:gd name="connsiteX4" fmla="*/ 2490788 w 2700338"/>
                    <a:gd name="connsiteY4" fmla="*/ 57150 h 1000125"/>
                    <a:gd name="connsiteX5" fmla="*/ 2700338 w 2700338"/>
                    <a:gd name="connsiteY5" fmla="*/ 0 h 100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00338" h="1000125">
                      <a:moveTo>
                        <a:pt x="0" y="1000125"/>
                      </a:moveTo>
                      <a:lnTo>
                        <a:pt x="1443038" y="485775"/>
                      </a:lnTo>
                      <a:lnTo>
                        <a:pt x="1666875" y="352425"/>
                      </a:lnTo>
                      <a:lnTo>
                        <a:pt x="1876425" y="342900"/>
                      </a:lnTo>
                      <a:lnTo>
                        <a:pt x="2490788" y="57150"/>
                      </a:lnTo>
                      <a:lnTo>
                        <a:pt x="2700338" y="0"/>
                      </a:ln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28575">
                  <a:solidFill>
                    <a:srgbClr val="0066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727520" y="2824162"/>
                  <a:ext cx="2406205" cy="833438"/>
                </a:xfrm>
                <a:custGeom>
                  <a:avLst/>
                  <a:gdLst>
                    <a:gd name="connsiteX0" fmla="*/ 0 w 2681287"/>
                    <a:gd name="connsiteY0" fmla="*/ 9525 h 833438"/>
                    <a:gd name="connsiteX1" fmla="*/ 214312 w 2681287"/>
                    <a:gd name="connsiteY1" fmla="*/ 0 h 833438"/>
                    <a:gd name="connsiteX2" fmla="*/ 619125 w 2681287"/>
                    <a:gd name="connsiteY2" fmla="*/ 66675 h 833438"/>
                    <a:gd name="connsiteX3" fmla="*/ 809625 w 2681287"/>
                    <a:gd name="connsiteY3" fmla="*/ 176213 h 833438"/>
                    <a:gd name="connsiteX4" fmla="*/ 1057275 w 2681287"/>
                    <a:gd name="connsiteY4" fmla="*/ 261938 h 833438"/>
                    <a:gd name="connsiteX5" fmla="*/ 1400175 w 2681287"/>
                    <a:gd name="connsiteY5" fmla="*/ 428625 h 833438"/>
                    <a:gd name="connsiteX6" fmla="*/ 1628775 w 2681287"/>
                    <a:gd name="connsiteY6" fmla="*/ 566738 h 833438"/>
                    <a:gd name="connsiteX7" fmla="*/ 1843087 w 2681287"/>
                    <a:gd name="connsiteY7" fmla="*/ 647700 h 833438"/>
                    <a:gd name="connsiteX8" fmla="*/ 2266950 w 2681287"/>
                    <a:gd name="connsiteY8" fmla="*/ 757238 h 833438"/>
                    <a:gd name="connsiteX9" fmla="*/ 2486025 w 2681287"/>
                    <a:gd name="connsiteY9" fmla="*/ 781050 h 833438"/>
                    <a:gd name="connsiteX10" fmla="*/ 2681287 w 2681287"/>
                    <a:gd name="connsiteY10" fmla="*/ 833438 h 83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81287" h="833438">
                      <a:moveTo>
                        <a:pt x="0" y="9525"/>
                      </a:moveTo>
                      <a:lnTo>
                        <a:pt x="214312" y="0"/>
                      </a:lnTo>
                      <a:lnTo>
                        <a:pt x="619125" y="66675"/>
                      </a:lnTo>
                      <a:lnTo>
                        <a:pt x="809625" y="176213"/>
                      </a:lnTo>
                      <a:lnTo>
                        <a:pt x="1057275" y="261938"/>
                      </a:lnTo>
                      <a:lnTo>
                        <a:pt x="1400175" y="428625"/>
                      </a:lnTo>
                      <a:lnTo>
                        <a:pt x="1628775" y="566738"/>
                      </a:lnTo>
                      <a:lnTo>
                        <a:pt x="1843087" y="647700"/>
                      </a:lnTo>
                      <a:lnTo>
                        <a:pt x="2266950" y="757238"/>
                      </a:lnTo>
                      <a:lnTo>
                        <a:pt x="2486025" y="781050"/>
                      </a:lnTo>
                      <a:lnTo>
                        <a:pt x="2681287" y="833438"/>
                      </a:lnTo>
                    </a:path>
                  </a:pathLst>
                </a:custGeom>
                <a:noFill/>
                <a:ln w="28575">
                  <a:solidFill>
                    <a:srgbClr val="F580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58023"/>
                    </a:solidFill>
                  </a:endParaRPr>
                </a:p>
              </p:txBody>
            </p:sp>
          </p:grpSp>
          <p:graphicFrame>
            <p:nvGraphicFramePr>
              <p:cNvPr id="30" name="Chart 29"/>
              <p:cNvGraphicFramePr/>
              <p:nvPr>
                <p:extLst>
                  <p:ext uri="{D42A27DB-BD31-4B8C-83A1-F6EECF244321}">
                    <p14:modId xmlns:p14="http://schemas.microsoft.com/office/powerpoint/2010/main" val="2602867682"/>
                  </p:ext>
                </p:extLst>
              </p:nvPr>
            </p:nvGraphicFramePr>
            <p:xfrm>
              <a:off x="3543517" y="1380359"/>
              <a:ext cx="1295400" cy="13391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31" name="Chart 30"/>
              <p:cNvGraphicFramePr/>
              <p:nvPr>
                <p:extLst>
                  <p:ext uri="{D42A27DB-BD31-4B8C-83A1-F6EECF244321}">
                    <p14:modId xmlns:p14="http://schemas.microsoft.com/office/powerpoint/2010/main" val="3941844320"/>
                  </p:ext>
                </p:extLst>
              </p:nvPr>
            </p:nvGraphicFramePr>
            <p:xfrm>
              <a:off x="4457917" y="1380359"/>
              <a:ext cx="1295400" cy="13391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32" name="Chart 31"/>
              <p:cNvGraphicFramePr/>
              <p:nvPr>
                <p:extLst>
                  <p:ext uri="{D42A27DB-BD31-4B8C-83A1-F6EECF244321}">
                    <p14:modId xmlns:p14="http://schemas.microsoft.com/office/powerpoint/2010/main" val="1126790352"/>
                  </p:ext>
                </p:extLst>
              </p:nvPr>
            </p:nvGraphicFramePr>
            <p:xfrm>
              <a:off x="5448517" y="1380359"/>
              <a:ext cx="1295400" cy="13391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33" name="Chart 32"/>
              <p:cNvGraphicFramePr/>
              <p:nvPr>
                <p:extLst>
                  <p:ext uri="{D42A27DB-BD31-4B8C-83A1-F6EECF244321}">
                    <p14:modId xmlns:p14="http://schemas.microsoft.com/office/powerpoint/2010/main" val="2138589397"/>
                  </p:ext>
                </p:extLst>
              </p:nvPr>
            </p:nvGraphicFramePr>
            <p:xfrm>
              <a:off x="6439117" y="1380359"/>
              <a:ext cx="1295400" cy="13391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34" name="Chart 33"/>
              <p:cNvGraphicFramePr/>
              <p:nvPr>
                <p:extLst>
                  <p:ext uri="{D42A27DB-BD31-4B8C-83A1-F6EECF244321}">
                    <p14:modId xmlns:p14="http://schemas.microsoft.com/office/powerpoint/2010/main" val="2105681142"/>
                  </p:ext>
                </p:extLst>
              </p:nvPr>
            </p:nvGraphicFramePr>
            <p:xfrm>
              <a:off x="7391400" y="1380359"/>
              <a:ext cx="1295400" cy="13391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35" name="Freeform 34"/>
              <p:cNvSpPr/>
              <p:nvPr/>
            </p:nvSpPr>
            <p:spPr>
              <a:xfrm>
                <a:off x="7875011" y="1628775"/>
                <a:ext cx="528637" cy="264319"/>
              </a:xfrm>
              <a:custGeom>
                <a:avLst/>
                <a:gdLst>
                  <a:gd name="connsiteX0" fmla="*/ 0 w 528637"/>
                  <a:gd name="connsiteY0" fmla="*/ 264319 h 264319"/>
                  <a:gd name="connsiteX1" fmla="*/ 130969 w 528637"/>
                  <a:gd name="connsiteY1" fmla="*/ 183356 h 264319"/>
                  <a:gd name="connsiteX2" fmla="*/ 280987 w 528637"/>
                  <a:gd name="connsiteY2" fmla="*/ 133350 h 264319"/>
                  <a:gd name="connsiteX3" fmla="*/ 528637 w 528637"/>
                  <a:gd name="connsiteY3" fmla="*/ 0 h 26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637" h="264319">
                    <a:moveTo>
                      <a:pt x="0" y="264319"/>
                    </a:moveTo>
                    <a:lnTo>
                      <a:pt x="130969" y="183356"/>
                    </a:lnTo>
                    <a:lnTo>
                      <a:pt x="280987" y="133350"/>
                    </a:lnTo>
                    <a:lnTo>
                      <a:pt x="528637" y="0"/>
                    </a:lnTo>
                  </a:path>
                </a:pathLst>
              </a:custGeom>
              <a:noFill/>
              <a:ln w="19050">
                <a:solidFill>
                  <a:srgbClr val="00A8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7867867" y="1895475"/>
                <a:ext cx="540544" cy="447675"/>
              </a:xfrm>
              <a:custGeom>
                <a:avLst/>
                <a:gdLst>
                  <a:gd name="connsiteX0" fmla="*/ 0 w 540544"/>
                  <a:gd name="connsiteY0" fmla="*/ 0 h 447675"/>
                  <a:gd name="connsiteX1" fmla="*/ 119063 w 540544"/>
                  <a:gd name="connsiteY1" fmla="*/ 40481 h 447675"/>
                  <a:gd name="connsiteX2" fmla="*/ 200025 w 540544"/>
                  <a:gd name="connsiteY2" fmla="*/ 164306 h 447675"/>
                  <a:gd name="connsiteX3" fmla="*/ 321469 w 540544"/>
                  <a:gd name="connsiteY3" fmla="*/ 269081 h 447675"/>
                  <a:gd name="connsiteX4" fmla="*/ 435769 w 540544"/>
                  <a:gd name="connsiteY4" fmla="*/ 395288 h 447675"/>
                  <a:gd name="connsiteX5" fmla="*/ 540544 w 540544"/>
                  <a:gd name="connsiteY5" fmla="*/ 4476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44" h="447675">
                    <a:moveTo>
                      <a:pt x="0" y="0"/>
                    </a:moveTo>
                    <a:lnTo>
                      <a:pt x="119063" y="40481"/>
                    </a:lnTo>
                    <a:lnTo>
                      <a:pt x="200025" y="164306"/>
                    </a:lnTo>
                    <a:lnTo>
                      <a:pt x="321469" y="269081"/>
                    </a:lnTo>
                    <a:lnTo>
                      <a:pt x="435769" y="395288"/>
                    </a:lnTo>
                    <a:lnTo>
                      <a:pt x="540544" y="447675"/>
                    </a:lnTo>
                  </a:path>
                </a:pathLst>
              </a:custGeom>
              <a:noFill/>
              <a:ln w="19050">
                <a:solidFill>
                  <a:srgbClr val="F580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7" name="Chart 36"/>
              <p:cNvGraphicFramePr/>
              <p:nvPr>
                <p:extLst>
                  <p:ext uri="{D42A27DB-BD31-4B8C-83A1-F6EECF244321}">
                    <p14:modId xmlns:p14="http://schemas.microsoft.com/office/powerpoint/2010/main" val="170424359"/>
                  </p:ext>
                </p:extLst>
              </p:nvPr>
            </p:nvGraphicFramePr>
            <p:xfrm>
              <a:off x="3543517" y="2851806"/>
              <a:ext cx="1295400" cy="13391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38" name="Chart 37"/>
              <p:cNvGraphicFramePr/>
              <p:nvPr>
                <p:extLst>
                  <p:ext uri="{D42A27DB-BD31-4B8C-83A1-F6EECF244321}">
                    <p14:modId xmlns:p14="http://schemas.microsoft.com/office/powerpoint/2010/main" val="1346917869"/>
                  </p:ext>
                </p:extLst>
              </p:nvPr>
            </p:nvGraphicFramePr>
            <p:xfrm>
              <a:off x="4477076" y="2844828"/>
              <a:ext cx="1295400" cy="13391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39" name="Chart 38"/>
              <p:cNvGraphicFramePr/>
              <p:nvPr>
                <p:extLst>
                  <p:ext uri="{D42A27DB-BD31-4B8C-83A1-F6EECF244321}">
                    <p14:modId xmlns:p14="http://schemas.microsoft.com/office/powerpoint/2010/main" val="1741819363"/>
                  </p:ext>
                </p:extLst>
              </p:nvPr>
            </p:nvGraphicFramePr>
            <p:xfrm>
              <a:off x="5467676" y="2837850"/>
              <a:ext cx="1295400" cy="13391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aphicFrame>
            <p:nvGraphicFramePr>
              <p:cNvPr id="40" name="Chart 39"/>
              <p:cNvGraphicFramePr/>
              <p:nvPr>
                <p:extLst>
                  <p:ext uri="{D42A27DB-BD31-4B8C-83A1-F6EECF244321}">
                    <p14:modId xmlns:p14="http://schemas.microsoft.com/office/powerpoint/2010/main" val="1284216417"/>
                  </p:ext>
                </p:extLst>
              </p:nvPr>
            </p:nvGraphicFramePr>
            <p:xfrm>
              <a:off x="6427320" y="2837850"/>
              <a:ext cx="1295400" cy="13391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graphicFrame>
            <p:nvGraphicFramePr>
              <p:cNvPr id="41" name="Chart 40"/>
              <p:cNvGraphicFramePr/>
              <p:nvPr>
                <p:extLst>
                  <p:ext uri="{D42A27DB-BD31-4B8C-83A1-F6EECF244321}">
                    <p14:modId xmlns:p14="http://schemas.microsoft.com/office/powerpoint/2010/main" val="749081916"/>
                  </p:ext>
                </p:extLst>
              </p:nvPr>
            </p:nvGraphicFramePr>
            <p:xfrm>
              <a:off x="7386964" y="2837850"/>
              <a:ext cx="1295400" cy="13391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42" name="TextBox 41"/>
              <p:cNvSpPr txBox="1"/>
              <p:nvPr/>
            </p:nvSpPr>
            <p:spPr>
              <a:xfrm>
                <a:off x="2972017" y="1589901"/>
                <a:ext cx="457200" cy="26212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2B7DC7"/>
                  </a:buClr>
                </a:pPr>
                <a:r>
                  <a:rPr lang="en-US" sz="1200" b="1" dirty="0" smtClean="0">
                    <a:solidFill>
                      <a:srgbClr val="00A8CB"/>
                    </a:solidFill>
                    <a:latin typeface="Arial" panose="020B0604020202020204" pitchFamily="34" charset="0"/>
                  </a:rPr>
                  <a:t>130</a:t>
                </a:r>
                <a:endParaRPr lang="en-US" sz="1200" b="1" dirty="0">
                  <a:solidFill>
                    <a:srgbClr val="00A8CB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972017" y="3311105"/>
                <a:ext cx="457200" cy="26212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2B7DC7"/>
                  </a:buClr>
                </a:pPr>
                <a:r>
                  <a:rPr lang="en-US" sz="1200" b="1" dirty="0" smtClean="0">
                    <a:solidFill>
                      <a:srgbClr val="F58023"/>
                    </a:solidFill>
                    <a:latin typeface="Arial" panose="020B0604020202020204" pitchFamily="34" charset="0"/>
                  </a:rPr>
                  <a:t>76</a:t>
                </a:r>
                <a:endParaRPr lang="en-US" sz="1200" b="1" dirty="0">
                  <a:solidFill>
                    <a:srgbClr val="F58023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0" name="Picture 9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449" y="2750301"/>
              <a:ext cx="377427" cy="26086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</p:pic>
        <p:pic>
          <p:nvPicPr>
            <p:cNvPr id="11" name="Picture 4" descr="Image of National Flag"/>
            <p:cNvPicPr preferRelativeResize="0"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391" y="2803253"/>
              <a:ext cx="229052" cy="15831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</p:pic>
        <p:pic>
          <p:nvPicPr>
            <p:cNvPr id="12" name="Picture 2" descr="Image of National Flag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053" y="2803252"/>
              <a:ext cx="256235" cy="1583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  <a:extLst/>
          </p:spPr>
        </p:pic>
        <p:pic>
          <p:nvPicPr>
            <p:cNvPr id="13" name="Picture 2" descr="Image of National Flag"/>
            <p:cNvPicPr preferRelativeResize="0"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951" y="2810739"/>
              <a:ext cx="218221" cy="15082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  <a:extLst/>
          </p:spPr>
        </p:pic>
        <p:pic>
          <p:nvPicPr>
            <p:cNvPr id="14" name="Picture 22" descr="Image of National Flag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834" y="2803252"/>
              <a:ext cx="260058" cy="1583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  <a:extLst/>
          </p:spPr>
        </p:pic>
        <p:pic>
          <p:nvPicPr>
            <p:cNvPr id="15" name="Picture 2" descr="Image of National Fla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876" y="2792970"/>
              <a:ext cx="251600" cy="1685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  <a:extLst/>
          </p:spPr>
        </p:pic>
        <p:pic>
          <p:nvPicPr>
            <p:cNvPr id="16" name="Picture 2" descr="https://olsworldflag.files.wordpress.com/2010/04/greek-flag.gif?w=45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92" y="4268368"/>
              <a:ext cx="258114" cy="156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528" y="4268767"/>
              <a:ext cx="225284" cy="15571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</p:pic>
        <p:pic>
          <p:nvPicPr>
            <p:cNvPr id="18" name="Picture 4" descr="https://upload.wikimedia.org/wikipedia/commons/thumb/b/bc/Flag_of_Finland.svg/2000px-Flag_of_Finland.svg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834" y="4258122"/>
              <a:ext cx="272417" cy="1663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270" y="4268368"/>
              <a:ext cx="244900" cy="1561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</p:pic>
        <p:pic>
          <p:nvPicPr>
            <p:cNvPr id="20" name="Picture 19"/>
            <p:cNvPicPr>
              <a:picLocks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568" y="4274693"/>
              <a:ext cx="250801" cy="14978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</p:pic>
        <p:grpSp>
          <p:nvGrpSpPr>
            <p:cNvPr id="21" name="Group 20"/>
            <p:cNvGrpSpPr/>
            <p:nvPr/>
          </p:nvGrpSpPr>
          <p:grpSpPr>
            <a:xfrm>
              <a:off x="1996219" y="3855515"/>
              <a:ext cx="1783658" cy="445888"/>
              <a:chOff x="1685049" y="2960753"/>
              <a:chExt cx="1783658" cy="44588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685049" y="2960753"/>
                <a:ext cx="804146" cy="256616"/>
                <a:chOff x="1685049" y="2960753"/>
                <a:chExt cx="804146" cy="256616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85049" y="3096699"/>
                  <a:ext cx="258413" cy="0"/>
                </a:xfrm>
                <a:prstGeom prst="line">
                  <a:avLst/>
                </a:prstGeom>
                <a:ln w="28575">
                  <a:solidFill>
                    <a:srgbClr val="00A8CB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803395" y="2960753"/>
                  <a:ext cx="685800" cy="2566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43247" tIns="43247" rIns="43247" bIns="43247" anchor="ctr">
                  <a:spAutoFit/>
                </a:bodyPr>
                <a:lstStyle/>
                <a:p>
                  <a:pPr defTabSz="865188"/>
                  <a:r>
                    <a:rPr lang="en-US" sz="1100" dirty="0" smtClean="0"/>
                    <a:t>CPI</a:t>
                  </a:r>
                  <a:endParaRPr lang="en-US" sz="1100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685049" y="3150025"/>
                <a:ext cx="1783658" cy="256616"/>
                <a:chOff x="1685049" y="3150025"/>
                <a:chExt cx="1783658" cy="256616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685049" y="3297837"/>
                  <a:ext cx="258413" cy="0"/>
                </a:xfrm>
                <a:prstGeom prst="line">
                  <a:avLst/>
                </a:prstGeom>
                <a:ln w="28575">
                  <a:solidFill>
                    <a:srgbClr val="F58023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908271" y="3150025"/>
                  <a:ext cx="1560436" cy="2566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43247" tIns="43247" rIns="43247" bIns="43247" anchor="ctr">
                  <a:spAutoFit/>
                </a:bodyPr>
                <a:lstStyle/>
                <a:p>
                  <a:pPr defTabSz="865188"/>
                  <a:r>
                    <a:rPr lang="en-US" sz="1100" dirty="0" smtClean="0"/>
                    <a:t>Medicines Price Index</a:t>
                  </a:r>
                  <a:endParaRPr lang="en-US" sz="1100" dirty="0"/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 rot="16200000">
              <a:off x="-791594" y="3755985"/>
              <a:ext cx="25617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Price </a:t>
              </a: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Index, </a:t>
              </a:r>
            </a:p>
            <a:p>
              <a:r>
                <a:rPr 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Year </a:t>
              </a: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2000 = Index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6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4257" y="557577"/>
            <a:ext cx="8627343" cy="735013"/>
          </a:xfrm>
        </p:spPr>
        <p:txBody>
          <a:bodyPr/>
          <a:lstStyle/>
          <a:p>
            <a:r>
              <a:rPr lang="en-US" sz="1800" b="0" dirty="0"/>
              <a:t>Initiatives </a:t>
            </a:r>
            <a:r>
              <a:rPr lang="en-US" sz="1800" b="0" dirty="0" smtClean="0"/>
              <a:t>focusing </a:t>
            </a:r>
            <a:r>
              <a:rPr lang="en-US" sz="1800" b="0" dirty="0"/>
              <a:t>on </a:t>
            </a:r>
            <a:r>
              <a:rPr lang="en-US" sz="1800" b="0" dirty="0" smtClean="0"/>
              <a:t>health </a:t>
            </a:r>
            <a:r>
              <a:rPr lang="en-US" sz="1800" b="0" dirty="0"/>
              <a:t>o</a:t>
            </a:r>
            <a:r>
              <a:rPr lang="en-US" sz="1800" b="0" dirty="0" smtClean="0"/>
              <a:t>utcomes </a:t>
            </a:r>
            <a:r>
              <a:rPr lang="en-US" sz="1800" b="0" dirty="0"/>
              <a:t>i</a:t>
            </a:r>
            <a:r>
              <a:rPr lang="en-US" sz="1800" b="0" dirty="0" smtClean="0"/>
              <a:t>nstead </a:t>
            </a:r>
            <a:r>
              <a:rPr lang="en-US" sz="1800" b="0" dirty="0"/>
              <a:t>of </a:t>
            </a:r>
            <a:r>
              <a:rPr lang="en-US" sz="1800" b="0" dirty="0" smtClean="0"/>
              <a:t>only </a:t>
            </a:r>
            <a:r>
              <a:rPr lang="en-US" sz="1800" b="0" dirty="0"/>
              <a:t>c</a:t>
            </a:r>
            <a:r>
              <a:rPr lang="en-US" sz="1800" b="0" dirty="0" smtClean="0"/>
              <a:t>ost </a:t>
            </a:r>
            <a:r>
              <a:rPr lang="en-US" sz="1800" b="0" dirty="0"/>
              <a:t>c</a:t>
            </a:r>
            <a:r>
              <a:rPr lang="en-US" sz="1800" b="0" dirty="0" smtClean="0"/>
              <a:t>ontainment </a:t>
            </a:r>
            <a:r>
              <a:rPr lang="en-US" sz="1800" b="0" dirty="0"/>
              <a:t>c</a:t>
            </a:r>
            <a:r>
              <a:rPr lang="en-US" sz="1800" b="0" dirty="0" smtClean="0"/>
              <a:t>an </a:t>
            </a:r>
            <a:r>
              <a:rPr lang="en-US" sz="1800" b="0" dirty="0"/>
              <a:t>Both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Improve quality of care and reduce costs</a:t>
            </a:r>
            <a:endParaRPr lang="fr-BE" sz="1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19600" y="1599927"/>
            <a:ext cx="4572000" cy="3797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3247" tIns="43247" rIns="43247" bIns="43247" anchor="ctr">
            <a:spAutoFit/>
          </a:bodyPr>
          <a:lstStyle/>
          <a:p>
            <a:pPr defTabSz="865188"/>
            <a:r>
              <a:rPr lang="en-US" b="1" dirty="0" smtClean="0">
                <a:solidFill>
                  <a:schemeClr val="accent2"/>
                </a:solidFill>
              </a:rPr>
              <a:t>Total Cost of Healthcare per Patient (Euros)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28537293"/>
              </p:ext>
            </p:extLst>
          </p:nvPr>
        </p:nvGraphicFramePr>
        <p:xfrm>
          <a:off x="3560202" y="2032209"/>
          <a:ext cx="564154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4257" y="2488528"/>
            <a:ext cx="3209544" cy="33362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2B7DC7"/>
              </a:buClr>
            </a:pPr>
            <a:endParaRPr lang="en-US" sz="1400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800" dirty="0" smtClean="0">
                <a:solidFill>
                  <a:srgbClr val="7F7F7F"/>
                </a:solidFill>
                <a:latin typeface="+mn-lt"/>
              </a:rPr>
              <a:t>A recent study in Sweden targeting disease management found that patients enrolled in a heart failure program involving regular follow-up* with specialized nurses </a:t>
            </a:r>
            <a:r>
              <a:rPr lang="en-US" sz="1800" dirty="0">
                <a:solidFill>
                  <a:srgbClr val="7F7F7F"/>
                </a:solidFill>
                <a:latin typeface="+mn-lt"/>
              </a:rPr>
              <a:t>led to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2400" b="1" dirty="0">
                <a:solidFill>
                  <a:srgbClr val="F58023"/>
                </a:solidFill>
              </a:rPr>
              <a:t>improved outcomes </a:t>
            </a:r>
            <a:r>
              <a:rPr lang="en-US" sz="2400" b="1" dirty="0" smtClean="0">
                <a:solidFill>
                  <a:srgbClr val="F58023"/>
                </a:solidFill>
              </a:rPr>
              <a:t>and </a:t>
            </a:r>
            <a:r>
              <a:rPr lang="en-US" sz="2400" b="1" dirty="0" smtClean="0">
                <a:solidFill>
                  <a:srgbClr val="F58023"/>
                </a:solidFill>
                <a:latin typeface="+mn-lt"/>
              </a:rPr>
              <a:t>30% reduced costs </a:t>
            </a:r>
            <a:br>
              <a:rPr lang="en-US" sz="2400" b="1" dirty="0" smtClean="0">
                <a:solidFill>
                  <a:srgbClr val="F58023"/>
                </a:solidFill>
                <a:latin typeface="+mn-lt"/>
              </a:rPr>
            </a:br>
            <a:r>
              <a:rPr lang="en-US" sz="1800" dirty="0" smtClean="0">
                <a:solidFill>
                  <a:srgbClr val="7F7F7F"/>
                </a:solidFill>
                <a:latin typeface="+mn-lt"/>
              </a:rPr>
              <a:t>through fewer hospital admissions and GP visits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7001" y="6125847"/>
            <a:ext cx="6400800" cy="707886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14350" marR="0" lvl="0" indent="-51435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r"/>
              </a:tabLst>
              <a:defRPr/>
            </a:pP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	*	Regular follow up included frequent phone and in-person follow-ups with nurses and physicians to optimize patient’s heart failure treatment according to current guidelines, as well as receipt of information about heart failure from a validated computer-based awareness program.	</a:t>
            </a:r>
          </a:p>
          <a:p>
            <a:pPr marL="514350" marR="0" lvl="0" indent="-51435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r"/>
              </a:tabLst>
              <a:defRPr/>
            </a:pPr>
            <a:r>
              <a:rPr lang="en-US" sz="800" dirty="0">
                <a:solidFill>
                  <a:srgbClr val="7F7F7F"/>
                </a:solidFill>
                <a:latin typeface="+mn-lt"/>
              </a:rPr>
              <a:t>	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Source:	Health Advances analysis, Agvall </a:t>
            </a:r>
            <a:r>
              <a:rPr lang="en-US" sz="800" dirty="0">
                <a:solidFill>
                  <a:srgbClr val="7F7F7F"/>
                </a:solidFill>
                <a:latin typeface="+mn-lt"/>
              </a:rPr>
              <a:t>2014 Resource use and cost implications of implementing a heart failure program for patients with systolic heart failure in Swedish primary health care </a:t>
            </a:r>
            <a:r>
              <a:rPr lang="en-US" sz="800" dirty="0" smtClean="0">
                <a:solidFill>
                  <a:srgbClr val="7F7F7F"/>
                </a:solidFill>
                <a:latin typeface="+mn-lt"/>
              </a:rPr>
              <a:t>International J Cardiology. </a:t>
            </a:r>
            <a:endParaRPr lang="en-US" sz="8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Drawing 88"/>
          <p:cNvSpPr>
            <a:spLocks noChangeAspect="1"/>
          </p:cNvSpPr>
          <p:nvPr/>
        </p:nvSpPr>
        <p:spPr bwMode="auto">
          <a:xfrm rot="2393578">
            <a:off x="1684165" y="1379470"/>
            <a:ext cx="556129" cy="1500223"/>
          </a:xfrm>
          <a:custGeom>
            <a:avLst/>
            <a:gdLst/>
            <a:ahLst/>
            <a:cxnLst>
              <a:cxn ang="0">
                <a:pos x="15659" y="2372"/>
              </a:cxn>
              <a:cxn ang="0">
                <a:pos x="14837" y="1372"/>
              </a:cxn>
              <a:cxn ang="0">
                <a:pos x="12759" y="537"/>
              </a:cxn>
              <a:cxn ang="0">
                <a:pos x="10971" y="19"/>
              </a:cxn>
              <a:cxn ang="0">
                <a:pos x="10584" y="334"/>
              </a:cxn>
              <a:cxn ang="0">
                <a:pos x="10246" y="760"/>
              </a:cxn>
              <a:cxn ang="0">
                <a:pos x="8506" y="741"/>
              </a:cxn>
              <a:cxn ang="0">
                <a:pos x="7685" y="1223"/>
              </a:cxn>
              <a:cxn ang="0">
                <a:pos x="6380" y="2094"/>
              </a:cxn>
              <a:cxn ang="0">
                <a:pos x="5655" y="3058"/>
              </a:cxn>
              <a:cxn ang="0">
                <a:pos x="4688" y="3781"/>
              </a:cxn>
              <a:cxn ang="0">
                <a:pos x="4108" y="5523"/>
              </a:cxn>
              <a:cxn ang="0">
                <a:pos x="2078" y="6320"/>
              </a:cxn>
              <a:cxn ang="0">
                <a:pos x="1595" y="7377"/>
              </a:cxn>
              <a:cxn ang="0">
                <a:pos x="1692" y="8266"/>
              </a:cxn>
              <a:cxn ang="0">
                <a:pos x="1595" y="9675"/>
              </a:cxn>
              <a:cxn ang="0">
                <a:pos x="1402" y="10935"/>
              </a:cxn>
              <a:cxn ang="0">
                <a:pos x="338" y="12084"/>
              </a:cxn>
              <a:cxn ang="0">
                <a:pos x="48" y="12492"/>
              </a:cxn>
              <a:cxn ang="0">
                <a:pos x="532" y="12825"/>
              </a:cxn>
              <a:cxn ang="0">
                <a:pos x="628" y="13122"/>
              </a:cxn>
              <a:cxn ang="0">
                <a:pos x="1160" y="13826"/>
              </a:cxn>
              <a:cxn ang="0">
                <a:pos x="2562" y="14846"/>
              </a:cxn>
              <a:cxn ang="0">
                <a:pos x="2320" y="15346"/>
              </a:cxn>
              <a:cxn ang="0">
                <a:pos x="2851" y="16199"/>
              </a:cxn>
              <a:cxn ang="0">
                <a:pos x="4978" y="16273"/>
              </a:cxn>
              <a:cxn ang="0">
                <a:pos x="6718" y="15383"/>
              </a:cxn>
              <a:cxn ang="0">
                <a:pos x="8313" y="14086"/>
              </a:cxn>
              <a:cxn ang="0">
                <a:pos x="8313" y="13196"/>
              </a:cxn>
              <a:cxn ang="0">
                <a:pos x="8554" y="12714"/>
              </a:cxn>
              <a:cxn ang="0">
                <a:pos x="8264" y="12418"/>
              </a:cxn>
              <a:cxn ang="0">
                <a:pos x="8941" y="12232"/>
              </a:cxn>
              <a:cxn ang="0">
                <a:pos x="10053" y="12010"/>
              </a:cxn>
              <a:cxn ang="0">
                <a:pos x="11213" y="11454"/>
              </a:cxn>
              <a:cxn ang="0">
                <a:pos x="9038" y="11491"/>
              </a:cxn>
              <a:cxn ang="0">
                <a:pos x="8748" y="11269"/>
              </a:cxn>
              <a:cxn ang="0">
                <a:pos x="10004" y="11435"/>
              </a:cxn>
              <a:cxn ang="0">
                <a:pos x="11454" y="10787"/>
              </a:cxn>
              <a:cxn ang="0">
                <a:pos x="10198" y="10249"/>
              </a:cxn>
              <a:cxn ang="0">
                <a:pos x="9231" y="10120"/>
              </a:cxn>
              <a:cxn ang="0">
                <a:pos x="7781" y="10527"/>
              </a:cxn>
              <a:cxn ang="0">
                <a:pos x="8893" y="9804"/>
              </a:cxn>
              <a:cxn ang="0">
                <a:pos x="8506" y="8915"/>
              </a:cxn>
              <a:cxn ang="0">
                <a:pos x="8844" y="8377"/>
              </a:cxn>
              <a:cxn ang="0">
                <a:pos x="9134" y="7784"/>
              </a:cxn>
              <a:cxn ang="0">
                <a:pos x="9279" y="7302"/>
              </a:cxn>
              <a:cxn ang="0">
                <a:pos x="10053" y="7191"/>
              </a:cxn>
              <a:cxn ang="0">
                <a:pos x="10294" y="6913"/>
              </a:cxn>
              <a:cxn ang="0">
                <a:pos x="11454" y="6413"/>
              </a:cxn>
              <a:cxn ang="0">
                <a:pos x="12614" y="6116"/>
              </a:cxn>
              <a:cxn ang="0">
                <a:pos x="13339" y="5560"/>
              </a:cxn>
              <a:cxn ang="0">
                <a:pos x="13871" y="5282"/>
              </a:cxn>
              <a:cxn ang="0">
                <a:pos x="13146" y="4893"/>
              </a:cxn>
              <a:cxn ang="0">
                <a:pos x="13581" y="4467"/>
              </a:cxn>
              <a:cxn ang="0">
                <a:pos x="13581" y="4077"/>
              </a:cxn>
              <a:cxn ang="0">
                <a:pos x="13919" y="3855"/>
              </a:cxn>
              <a:cxn ang="0">
                <a:pos x="14161" y="3744"/>
              </a:cxn>
              <a:cxn ang="0">
                <a:pos x="14644" y="3633"/>
              </a:cxn>
              <a:cxn ang="0">
                <a:pos x="15466" y="3521"/>
              </a:cxn>
            </a:cxnLst>
            <a:rect l="0" t="0" r="r" b="b"/>
            <a:pathLst>
              <a:path w="16384" h="16384">
                <a:moveTo>
                  <a:pt x="16287" y="3373"/>
                </a:moveTo>
                <a:lnTo>
                  <a:pt x="16094" y="3281"/>
                </a:lnTo>
                <a:lnTo>
                  <a:pt x="15852" y="3114"/>
                </a:lnTo>
                <a:lnTo>
                  <a:pt x="15659" y="2928"/>
                </a:lnTo>
                <a:lnTo>
                  <a:pt x="15707" y="2780"/>
                </a:lnTo>
                <a:lnTo>
                  <a:pt x="15852" y="2669"/>
                </a:lnTo>
                <a:lnTo>
                  <a:pt x="15852" y="2595"/>
                </a:lnTo>
                <a:lnTo>
                  <a:pt x="15804" y="2465"/>
                </a:lnTo>
                <a:lnTo>
                  <a:pt x="15659" y="2372"/>
                </a:lnTo>
                <a:lnTo>
                  <a:pt x="15417" y="2261"/>
                </a:lnTo>
                <a:lnTo>
                  <a:pt x="15224" y="2113"/>
                </a:lnTo>
                <a:lnTo>
                  <a:pt x="15079" y="2002"/>
                </a:lnTo>
                <a:lnTo>
                  <a:pt x="15127" y="1890"/>
                </a:lnTo>
                <a:lnTo>
                  <a:pt x="15127" y="1816"/>
                </a:lnTo>
                <a:lnTo>
                  <a:pt x="15079" y="1705"/>
                </a:lnTo>
                <a:lnTo>
                  <a:pt x="14934" y="1650"/>
                </a:lnTo>
                <a:lnTo>
                  <a:pt x="14886" y="1557"/>
                </a:lnTo>
                <a:lnTo>
                  <a:pt x="14837" y="1372"/>
                </a:lnTo>
                <a:lnTo>
                  <a:pt x="14741" y="1260"/>
                </a:lnTo>
                <a:lnTo>
                  <a:pt x="14837" y="1131"/>
                </a:lnTo>
                <a:lnTo>
                  <a:pt x="14741" y="1075"/>
                </a:lnTo>
                <a:lnTo>
                  <a:pt x="14499" y="964"/>
                </a:lnTo>
                <a:lnTo>
                  <a:pt x="14257" y="834"/>
                </a:lnTo>
                <a:lnTo>
                  <a:pt x="13919" y="686"/>
                </a:lnTo>
                <a:lnTo>
                  <a:pt x="13533" y="593"/>
                </a:lnTo>
                <a:lnTo>
                  <a:pt x="13146" y="556"/>
                </a:lnTo>
                <a:lnTo>
                  <a:pt x="12759" y="537"/>
                </a:lnTo>
                <a:lnTo>
                  <a:pt x="12373" y="408"/>
                </a:lnTo>
                <a:lnTo>
                  <a:pt x="12034" y="334"/>
                </a:lnTo>
                <a:lnTo>
                  <a:pt x="11793" y="241"/>
                </a:lnTo>
                <a:lnTo>
                  <a:pt x="11454" y="148"/>
                </a:lnTo>
                <a:lnTo>
                  <a:pt x="11261" y="93"/>
                </a:lnTo>
                <a:lnTo>
                  <a:pt x="11164" y="37"/>
                </a:lnTo>
                <a:lnTo>
                  <a:pt x="11068" y="0"/>
                </a:lnTo>
                <a:lnTo>
                  <a:pt x="11019" y="0"/>
                </a:lnTo>
                <a:lnTo>
                  <a:pt x="10971" y="19"/>
                </a:lnTo>
                <a:lnTo>
                  <a:pt x="10826" y="19"/>
                </a:lnTo>
                <a:lnTo>
                  <a:pt x="10681" y="19"/>
                </a:lnTo>
                <a:lnTo>
                  <a:pt x="10584" y="19"/>
                </a:lnTo>
                <a:lnTo>
                  <a:pt x="10439" y="37"/>
                </a:lnTo>
                <a:lnTo>
                  <a:pt x="10488" y="111"/>
                </a:lnTo>
                <a:lnTo>
                  <a:pt x="10584" y="148"/>
                </a:lnTo>
                <a:lnTo>
                  <a:pt x="10633" y="222"/>
                </a:lnTo>
                <a:lnTo>
                  <a:pt x="10633" y="297"/>
                </a:lnTo>
                <a:lnTo>
                  <a:pt x="10584" y="334"/>
                </a:lnTo>
                <a:lnTo>
                  <a:pt x="10488" y="463"/>
                </a:lnTo>
                <a:lnTo>
                  <a:pt x="10439" y="537"/>
                </a:lnTo>
                <a:lnTo>
                  <a:pt x="10439" y="630"/>
                </a:lnTo>
                <a:lnTo>
                  <a:pt x="10633" y="667"/>
                </a:lnTo>
                <a:lnTo>
                  <a:pt x="10681" y="686"/>
                </a:lnTo>
                <a:lnTo>
                  <a:pt x="10584" y="760"/>
                </a:lnTo>
                <a:lnTo>
                  <a:pt x="10439" y="778"/>
                </a:lnTo>
                <a:lnTo>
                  <a:pt x="10391" y="778"/>
                </a:lnTo>
                <a:lnTo>
                  <a:pt x="10246" y="760"/>
                </a:lnTo>
                <a:lnTo>
                  <a:pt x="10053" y="760"/>
                </a:lnTo>
                <a:lnTo>
                  <a:pt x="9908" y="741"/>
                </a:lnTo>
                <a:lnTo>
                  <a:pt x="9666" y="704"/>
                </a:lnTo>
                <a:lnTo>
                  <a:pt x="9473" y="686"/>
                </a:lnTo>
                <a:lnTo>
                  <a:pt x="9279" y="686"/>
                </a:lnTo>
                <a:lnTo>
                  <a:pt x="9038" y="704"/>
                </a:lnTo>
                <a:lnTo>
                  <a:pt x="8844" y="686"/>
                </a:lnTo>
                <a:lnTo>
                  <a:pt x="8651" y="704"/>
                </a:lnTo>
                <a:lnTo>
                  <a:pt x="8506" y="741"/>
                </a:lnTo>
                <a:lnTo>
                  <a:pt x="8458" y="834"/>
                </a:lnTo>
                <a:lnTo>
                  <a:pt x="8506" y="927"/>
                </a:lnTo>
                <a:lnTo>
                  <a:pt x="8506" y="1001"/>
                </a:lnTo>
                <a:lnTo>
                  <a:pt x="8506" y="1075"/>
                </a:lnTo>
                <a:lnTo>
                  <a:pt x="8458" y="1260"/>
                </a:lnTo>
                <a:lnTo>
                  <a:pt x="8264" y="1372"/>
                </a:lnTo>
                <a:lnTo>
                  <a:pt x="8168" y="1372"/>
                </a:lnTo>
                <a:lnTo>
                  <a:pt x="7926" y="1279"/>
                </a:lnTo>
                <a:lnTo>
                  <a:pt x="7685" y="1223"/>
                </a:lnTo>
                <a:lnTo>
                  <a:pt x="7395" y="1260"/>
                </a:lnTo>
                <a:lnTo>
                  <a:pt x="7298" y="1334"/>
                </a:lnTo>
                <a:lnTo>
                  <a:pt x="7105" y="1427"/>
                </a:lnTo>
                <a:lnTo>
                  <a:pt x="6911" y="1520"/>
                </a:lnTo>
                <a:lnTo>
                  <a:pt x="6815" y="1650"/>
                </a:lnTo>
                <a:lnTo>
                  <a:pt x="6815" y="1742"/>
                </a:lnTo>
                <a:lnTo>
                  <a:pt x="6718" y="1853"/>
                </a:lnTo>
                <a:lnTo>
                  <a:pt x="6428" y="2002"/>
                </a:lnTo>
                <a:lnTo>
                  <a:pt x="6380" y="2094"/>
                </a:lnTo>
                <a:lnTo>
                  <a:pt x="6525" y="2187"/>
                </a:lnTo>
                <a:lnTo>
                  <a:pt x="6718" y="2261"/>
                </a:lnTo>
                <a:lnTo>
                  <a:pt x="6766" y="2391"/>
                </a:lnTo>
                <a:lnTo>
                  <a:pt x="6718" y="2465"/>
                </a:lnTo>
                <a:lnTo>
                  <a:pt x="6573" y="2558"/>
                </a:lnTo>
                <a:lnTo>
                  <a:pt x="6331" y="2687"/>
                </a:lnTo>
                <a:lnTo>
                  <a:pt x="6186" y="2780"/>
                </a:lnTo>
                <a:lnTo>
                  <a:pt x="5945" y="2928"/>
                </a:lnTo>
                <a:lnTo>
                  <a:pt x="5655" y="3058"/>
                </a:lnTo>
                <a:lnTo>
                  <a:pt x="5558" y="3206"/>
                </a:lnTo>
                <a:lnTo>
                  <a:pt x="5558" y="3373"/>
                </a:lnTo>
                <a:lnTo>
                  <a:pt x="5461" y="3447"/>
                </a:lnTo>
                <a:lnTo>
                  <a:pt x="5413" y="3484"/>
                </a:lnTo>
                <a:lnTo>
                  <a:pt x="5365" y="3521"/>
                </a:lnTo>
                <a:lnTo>
                  <a:pt x="5026" y="3596"/>
                </a:lnTo>
                <a:lnTo>
                  <a:pt x="4833" y="3596"/>
                </a:lnTo>
                <a:lnTo>
                  <a:pt x="4640" y="3651"/>
                </a:lnTo>
                <a:lnTo>
                  <a:pt x="4688" y="3781"/>
                </a:lnTo>
                <a:lnTo>
                  <a:pt x="4688" y="3966"/>
                </a:lnTo>
                <a:lnTo>
                  <a:pt x="4688" y="4226"/>
                </a:lnTo>
                <a:lnTo>
                  <a:pt x="4495" y="4671"/>
                </a:lnTo>
                <a:lnTo>
                  <a:pt x="4446" y="4763"/>
                </a:lnTo>
                <a:lnTo>
                  <a:pt x="4205" y="5004"/>
                </a:lnTo>
                <a:lnTo>
                  <a:pt x="3866" y="5208"/>
                </a:lnTo>
                <a:lnTo>
                  <a:pt x="3721" y="5301"/>
                </a:lnTo>
                <a:lnTo>
                  <a:pt x="3721" y="5375"/>
                </a:lnTo>
                <a:lnTo>
                  <a:pt x="4108" y="5523"/>
                </a:lnTo>
                <a:lnTo>
                  <a:pt x="4253" y="5634"/>
                </a:lnTo>
                <a:lnTo>
                  <a:pt x="4253" y="5820"/>
                </a:lnTo>
                <a:lnTo>
                  <a:pt x="4253" y="5931"/>
                </a:lnTo>
                <a:lnTo>
                  <a:pt x="4011" y="6042"/>
                </a:lnTo>
                <a:lnTo>
                  <a:pt x="3673" y="6042"/>
                </a:lnTo>
                <a:lnTo>
                  <a:pt x="3238" y="6024"/>
                </a:lnTo>
                <a:lnTo>
                  <a:pt x="2707" y="6079"/>
                </a:lnTo>
                <a:lnTo>
                  <a:pt x="2320" y="6172"/>
                </a:lnTo>
                <a:lnTo>
                  <a:pt x="2078" y="6320"/>
                </a:lnTo>
                <a:lnTo>
                  <a:pt x="1740" y="6468"/>
                </a:lnTo>
                <a:lnTo>
                  <a:pt x="1595" y="6617"/>
                </a:lnTo>
                <a:lnTo>
                  <a:pt x="1498" y="6820"/>
                </a:lnTo>
                <a:lnTo>
                  <a:pt x="1547" y="6987"/>
                </a:lnTo>
                <a:lnTo>
                  <a:pt x="1740" y="7117"/>
                </a:lnTo>
                <a:lnTo>
                  <a:pt x="1788" y="7154"/>
                </a:lnTo>
                <a:lnTo>
                  <a:pt x="1692" y="7265"/>
                </a:lnTo>
                <a:lnTo>
                  <a:pt x="1692" y="7284"/>
                </a:lnTo>
                <a:lnTo>
                  <a:pt x="1595" y="7377"/>
                </a:lnTo>
                <a:lnTo>
                  <a:pt x="1547" y="7488"/>
                </a:lnTo>
                <a:lnTo>
                  <a:pt x="1547" y="7562"/>
                </a:lnTo>
                <a:lnTo>
                  <a:pt x="1547" y="7580"/>
                </a:lnTo>
                <a:lnTo>
                  <a:pt x="1547" y="7673"/>
                </a:lnTo>
                <a:lnTo>
                  <a:pt x="1498" y="7747"/>
                </a:lnTo>
                <a:lnTo>
                  <a:pt x="1498" y="7877"/>
                </a:lnTo>
                <a:lnTo>
                  <a:pt x="1547" y="7895"/>
                </a:lnTo>
                <a:lnTo>
                  <a:pt x="1692" y="8081"/>
                </a:lnTo>
                <a:lnTo>
                  <a:pt x="1692" y="8266"/>
                </a:lnTo>
                <a:lnTo>
                  <a:pt x="1595" y="8489"/>
                </a:lnTo>
                <a:lnTo>
                  <a:pt x="1692" y="8711"/>
                </a:lnTo>
                <a:lnTo>
                  <a:pt x="1885" y="8859"/>
                </a:lnTo>
                <a:lnTo>
                  <a:pt x="2465" y="9007"/>
                </a:lnTo>
                <a:lnTo>
                  <a:pt x="2513" y="9230"/>
                </a:lnTo>
                <a:lnTo>
                  <a:pt x="2368" y="9434"/>
                </a:lnTo>
                <a:lnTo>
                  <a:pt x="2078" y="9564"/>
                </a:lnTo>
                <a:lnTo>
                  <a:pt x="1692" y="9601"/>
                </a:lnTo>
                <a:lnTo>
                  <a:pt x="1595" y="9675"/>
                </a:lnTo>
                <a:lnTo>
                  <a:pt x="1885" y="9804"/>
                </a:lnTo>
                <a:lnTo>
                  <a:pt x="2078" y="10082"/>
                </a:lnTo>
                <a:lnTo>
                  <a:pt x="2127" y="10175"/>
                </a:lnTo>
                <a:lnTo>
                  <a:pt x="2078" y="10305"/>
                </a:lnTo>
                <a:lnTo>
                  <a:pt x="1933" y="10490"/>
                </a:lnTo>
                <a:lnTo>
                  <a:pt x="2078" y="10564"/>
                </a:lnTo>
                <a:lnTo>
                  <a:pt x="1982" y="10750"/>
                </a:lnTo>
                <a:lnTo>
                  <a:pt x="1788" y="10861"/>
                </a:lnTo>
                <a:lnTo>
                  <a:pt x="1402" y="10935"/>
                </a:lnTo>
                <a:lnTo>
                  <a:pt x="1112" y="10991"/>
                </a:lnTo>
                <a:lnTo>
                  <a:pt x="1112" y="11120"/>
                </a:lnTo>
                <a:lnTo>
                  <a:pt x="918" y="11269"/>
                </a:lnTo>
                <a:lnTo>
                  <a:pt x="773" y="11361"/>
                </a:lnTo>
                <a:lnTo>
                  <a:pt x="773" y="11528"/>
                </a:lnTo>
                <a:lnTo>
                  <a:pt x="918" y="11676"/>
                </a:lnTo>
                <a:lnTo>
                  <a:pt x="628" y="12103"/>
                </a:lnTo>
                <a:lnTo>
                  <a:pt x="435" y="12177"/>
                </a:lnTo>
                <a:lnTo>
                  <a:pt x="338" y="12084"/>
                </a:lnTo>
                <a:lnTo>
                  <a:pt x="242" y="12232"/>
                </a:lnTo>
                <a:lnTo>
                  <a:pt x="242" y="11973"/>
                </a:lnTo>
                <a:lnTo>
                  <a:pt x="193" y="11936"/>
                </a:lnTo>
                <a:lnTo>
                  <a:pt x="145" y="11954"/>
                </a:lnTo>
                <a:lnTo>
                  <a:pt x="0" y="12047"/>
                </a:lnTo>
                <a:lnTo>
                  <a:pt x="0" y="12177"/>
                </a:lnTo>
                <a:lnTo>
                  <a:pt x="0" y="12269"/>
                </a:lnTo>
                <a:lnTo>
                  <a:pt x="48" y="12381"/>
                </a:lnTo>
                <a:lnTo>
                  <a:pt x="48" y="12492"/>
                </a:lnTo>
                <a:lnTo>
                  <a:pt x="145" y="12547"/>
                </a:lnTo>
                <a:lnTo>
                  <a:pt x="145" y="12640"/>
                </a:lnTo>
                <a:lnTo>
                  <a:pt x="193" y="12696"/>
                </a:lnTo>
                <a:lnTo>
                  <a:pt x="338" y="12714"/>
                </a:lnTo>
                <a:lnTo>
                  <a:pt x="338" y="12770"/>
                </a:lnTo>
                <a:lnTo>
                  <a:pt x="387" y="12863"/>
                </a:lnTo>
                <a:lnTo>
                  <a:pt x="338" y="12900"/>
                </a:lnTo>
                <a:lnTo>
                  <a:pt x="387" y="12863"/>
                </a:lnTo>
                <a:lnTo>
                  <a:pt x="532" y="12825"/>
                </a:lnTo>
                <a:lnTo>
                  <a:pt x="580" y="12751"/>
                </a:lnTo>
                <a:lnTo>
                  <a:pt x="628" y="12788"/>
                </a:lnTo>
                <a:lnTo>
                  <a:pt x="580" y="12863"/>
                </a:lnTo>
                <a:lnTo>
                  <a:pt x="580" y="12900"/>
                </a:lnTo>
                <a:lnTo>
                  <a:pt x="725" y="12900"/>
                </a:lnTo>
                <a:lnTo>
                  <a:pt x="773" y="12918"/>
                </a:lnTo>
                <a:lnTo>
                  <a:pt x="628" y="12974"/>
                </a:lnTo>
                <a:lnTo>
                  <a:pt x="435" y="13066"/>
                </a:lnTo>
                <a:lnTo>
                  <a:pt x="628" y="13122"/>
                </a:lnTo>
                <a:lnTo>
                  <a:pt x="918" y="13141"/>
                </a:lnTo>
                <a:lnTo>
                  <a:pt x="967" y="13270"/>
                </a:lnTo>
                <a:lnTo>
                  <a:pt x="918" y="13344"/>
                </a:lnTo>
                <a:lnTo>
                  <a:pt x="822" y="13437"/>
                </a:lnTo>
                <a:lnTo>
                  <a:pt x="1160" y="13419"/>
                </a:lnTo>
                <a:lnTo>
                  <a:pt x="1208" y="13567"/>
                </a:lnTo>
                <a:lnTo>
                  <a:pt x="1015" y="13660"/>
                </a:lnTo>
                <a:lnTo>
                  <a:pt x="1112" y="13752"/>
                </a:lnTo>
                <a:lnTo>
                  <a:pt x="1160" y="13826"/>
                </a:lnTo>
                <a:lnTo>
                  <a:pt x="1112" y="13975"/>
                </a:lnTo>
                <a:lnTo>
                  <a:pt x="1208" y="13956"/>
                </a:lnTo>
                <a:lnTo>
                  <a:pt x="1353" y="13975"/>
                </a:lnTo>
                <a:lnTo>
                  <a:pt x="1498" y="14123"/>
                </a:lnTo>
                <a:lnTo>
                  <a:pt x="1547" y="14271"/>
                </a:lnTo>
                <a:lnTo>
                  <a:pt x="1740" y="14494"/>
                </a:lnTo>
                <a:lnTo>
                  <a:pt x="2078" y="14623"/>
                </a:lnTo>
                <a:lnTo>
                  <a:pt x="2175" y="14753"/>
                </a:lnTo>
                <a:lnTo>
                  <a:pt x="2562" y="14846"/>
                </a:lnTo>
                <a:lnTo>
                  <a:pt x="2755" y="14975"/>
                </a:lnTo>
                <a:lnTo>
                  <a:pt x="2755" y="15068"/>
                </a:lnTo>
                <a:lnTo>
                  <a:pt x="2562" y="15124"/>
                </a:lnTo>
                <a:lnTo>
                  <a:pt x="2368" y="15087"/>
                </a:lnTo>
                <a:lnTo>
                  <a:pt x="2320" y="15142"/>
                </a:lnTo>
                <a:lnTo>
                  <a:pt x="2465" y="15216"/>
                </a:lnTo>
                <a:lnTo>
                  <a:pt x="2513" y="15290"/>
                </a:lnTo>
                <a:lnTo>
                  <a:pt x="2562" y="15346"/>
                </a:lnTo>
                <a:lnTo>
                  <a:pt x="2320" y="15346"/>
                </a:lnTo>
                <a:lnTo>
                  <a:pt x="2127" y="15290"/>
                </a:lnTo>
                <a:lnTo>
                  <a:pt x="2127" y="15365"/>
                </a:lnTo>
                <a:lnTo>
                  <a:pt x="2272" y="15494"/>
                </a:lnTo>
                <a:lnTo>
                  <a:pt x="2368" y="15606"/>
                </a:lnTo>
                <a:lnTo>
                  <a:pt x="2562" y="15791"/>
                </a:lnTo>
                <a:lnTo>
                  <a:pt x="2851" y="15939"/>
                </a:lnTo>
                <a:lnTo>
                  <a:pt x="2900" y="16050"/>
                </a:lnTo>
                <a:lnTo>
                  <a:pt x="2851" y="16106"/>
                </a:lnTo>
                <a:lnTo>
                  <a:pt x="2851" y="16199"/>
                </a:lnTo>
                <a:lnTo>
                  <a:pt x="2755" y="16254"/>
                </a:lnTo>
                <a:lnTo>
                  <a:pt x="2707" y="16273"/>
                </a:lnTo>
                <a:lnTo>
                  <a:pt x="2658" y="16328"/>
                </a:lnTo>
                <a:lnTo>
                  <a:pt x="3093" y="16328"/>
                </a:lnTo>
                <a:lnTo>
                  <a:pt x="3431" y="16384"/>
                </a:lnTo>
                <a:lnTo>
                  <a:pt x="4011" y="16273"/>
                </a:lnTo>
                <a:lnTo>
                  <a:pt x="4495" y="16273"/>
                </a:lnTo>
                <a:lnTo>
                  <a:pt x="4785" y="16328"/>
                </a:lnTo>
                <a:lnTo>
                  <a:pt x="4978" y="16273"/>
                </a:lnTo>
                <a:lnTo>
                  <a:pt x="5075" y="16106"/>
                </a:lnTo>
                <a:lnTo>
                  <a:pt x="4978" y="15828"/>
                </a:lnTo>
                <a:lnTo>
                  <a:pt x="5075" y="15661"/>
                </a:lnTo>
                <a:lnTo>
                  <a:pt x="5268" y="15531"/>
                </a:lnTo>
                <a:lnTo>
                  <a:pt x="5558" y="15569"/>
                </a:lnTo>
                <a:lnTo>
                  <a:pt x="5655" y="15439"/>
                </a:lnTo>
                <a:lnTo>
                  <a:pt x="5993" y="15346"/>
                </a:lnTo>
                <a:lnTo>
                  <a:pt x="6380" y="15346"/>
                </a:lnTo>
                <a:lnTo>
                  <a:pt x="6718" y="15383"/>
                </a:lnTo>
                <a:lnTo>
                  <a:pt x="7008" y="15346"/>
                </a:lnTo>
                <a:lnTo>
                  <a:pt x="7346" y="15383"/>
                </a:lnTo>
                <a:lnTo>
                  <a:pt x="7733" y="15383"/>
                </a:lnTo>
                <a:lnTo>
                  <a:pt x="7781" y="15142"/>
                </a:lnTo>
                <a:lnTo>
                  <a:pt x="8071" y="14864"/>
                </a:lnTo>
                <a:lnTo>
                  <a:pt x="8313" y="14642"/>
                </a:lnTo>
                <a:lnTo>
                  <a:pt x="8313" y="14401"/>
                </a:lnTo>
                <a:lnTo>
                  <a:pt x="8361" y="14253"/>
                </a:lnTo>
                <a:lnTo>
                  <a:pt x="8313" y="14086"/>
                </a:lnTo>
                <a:lnTo>
                  <a:pt x="8458" y="13938"/>
                </a:lnTo>
                <a:lnTo>
                  <a:pt x="8554" y="13808"/>
                </a:lnTo>
                <a:lnTo>
                  <a:pt x="8554" y="13678"/>
                </a:lnTo>
                <a:lnTo>
                  <a:pt x="8361" y="13604"/>
                </a:lnTo>
                <a:lnTo>
                  <a:pt x="8554" y="13493"/>
                </a:lnTo>
                <a:lnTo>
                  <a:pt x="8506" y="13382"/>
                </a:lnTo>
                <a:lnTo>
                  <a:pt x="8361" y="13307"/>
                </a:lnTo>
                <a:lnTo>
                  <a:pt x="8313" y="13233"/>
                </a:lnTo>
                <a:lnTo>
                  <a:pt x="8313" y="13196"/>
                </a:lnTo>
                <a:lnTo>
                  <a:pt x="8506" y="13233"/>
                </a:lnTo>
                <a:lnTo>
                  <a:pt x="8651" y="13215"/>
                </a:lnTo>
                <a:lnTo>
                  <a:pt x="8554" y="13141"/>
                </a:lnTo>
                <a:lnTo>
                  <a:pt x="8554" y="13085"/>
                </a:lnTo>
                <a:lnTo>
                  <a:pt x="8651" y="13011"/>
                </a:lnTo>
                <a:lnTo>
                  <a:pt x="8651" y="12974"/>
                </a:lnTo>
                <a:lnTo>
                  <a:pt x="8651" y="12900"/>
                </a:lnTo>
                <a:lnTo>
                  <a:pt x="8651" y="12770"/>
                </a:lnTo>
                <a:lnTo>
                  <a:pt x="8554" y="12714"/>
                </a:lnTo>
                <a:lnTo>
                  <a:pt x="8361" y="12640"/>
                </a:lnTo>
                <a:lnTo>
                  <a:pt x="8071" y="12603"/>
                </a:lnTo>
                <a:lnTo>
                  <a:pt x="8168" y="12566"/>
                </a:lnTo>
                <a:lnTo>
                  <a:pt x="8458" y="12622"/>
                </a:lnTo>
                <a:lnTo>
                  <a:pt x="8699" y="12603"/>
                </a:lnTo>
                <a:lnTo>
                  <a:pt x="8748" y="12529"/>
                </a:lnTo>
                <a:lnTo>
                  <a:pt x="8554" y="12473"/>
                </a:lnTo>
                <a:lnTo>
                  <a:pt x="8458" y="12455"/>
                </a:lnTo>
                <a:lnTo>
                  <a:pt x="8264" y="12418"/>
                </a:lnTo>
                <a:lnTo>
                  <a:pt x="8071" y="12418"/>
                </a:lnTo>
                <a:lnTo>
                  <a:pt x="7781" y="12418"/>
                </a:lnTo>
                <a:lnTo>
                  <a:pt x="7733" y="12399"/>
                </a:lnTo>
                <a:lnTo>
                  <a:pt x="7685" y="12399"/>
                </a:lnTo>
                <a:lnTo>
                  <a:pt x="7733" y="12381"/>
                </a:lnTo>
                <a:lnTo>
                  <a:pt x="8313" y="12325"/>
                </a:lnTo>
                <a:lnTo>
                  <a:pt x="8699" y="12381"/>
                </a:lnTo>
                <a:lnTo>
                  <a:pt x="8893" y="12325"/>
                </a:lnTo>
                <a:lnTo>
                  <a:pt x="8941" y="12232"/>
                </a:lnTo>
                <a:lnTo>
                  <a:pt x="9086" y="12195"/>
                </a:lnTo>
                <a:lnTo>
                  <a:pt x="9279" y="12195"/>
                </a:lnTo>
                <a:lnTo>
                  <a:pt x="9473" y="12158"/>
                </a:lnTo>
                <a:lnTo>
                  <a:pt x="9618" y="12084"/>
                </a:lnTo>
                <a:lnTo>
                  <a:pt x="9714" y="11973"/>
                </a:lnTo>
                <a:lnTo>
                  <a:pt x="9714" y="11862"/>
                </a:lnTo>
                <a:lnTo>
                  <a:pt x="9908" y="11880"/>
                </a:lnTo>
                <a:lnTo>
                  <a:pt x="10004" y="12010"/>
                </a:lnTo>
                <a:lnTo>
                  <a:pt x="10053" y="12010"/>
                </a:lnTo>
                <a:lnTo>
                  <a:pt x="10294" y="11973"/>
                </a:lnTo>
                <a:lnTo>
                  <a:pt x="10439" y="11825"/>
                </a:lnTo>
                <a:lnTo>
                  <a:pt x="10826" y="11676"/>
                </a:lnTo>
                <a:lnTo>
                  <a:pt x="10778" y="11602"/>
                </a:lnTo>
                <a:lnTo>
                  <a:pt x="10681" y="11565"/>
                </a:lnTo>
                <a:lnTo>
                  <a:pt x="10874" y="11602"/>
                </a:lnTo>
                <a:lnTo>
                  <a:pt x="11019" y="11584"/>
                </a:lnTo>
                <a:lnTo>
                  <a:pt x="11019" y="11528"/>
                </a:lnTo>
                <a:lnTo>
                  <a:pt x="11213" y="11454"/>
                </a:lnTo>
                <a:lnTo>
                  <a:pt x="11164" y="11417"/>
                </a:lnTo>
                <a:lnTo>
                  <a:pt x="11019" y="11435"/>
                </a:lnTo>
                <a:lnTo>
                  <a:pt x="10681" y="11491"/>
                </a:lnTo>
                <a:lnTo>
                  <a:pt x="10198" y="11528"/>
                </a:lnTo>
                <a:lnTo>
                  <a:pt x="9714" y="11584"/>
                </a:lnTo>
                <a:lnTo>
                  <a:pt x="9424" y="11565"/>
                </a:lnTo>
                <a:lnTo>
                  <a:pt x="9279" y="11602"/>
                </a:lnTo>
                <a:lnTo>
                  <a:pt x="9231" y="11528"/>
                </a:lnTo>
                <a:lnTo>
                  <a:pt x="9038" y="11491"/>
                </a:lnTo>
                <a:lnTo>
                  <a:pt x="8699" y="11435"/>
                </a:lnTo>
                <a:lnTo>
                  <a:pt x="8313" y="11380"/>
                </a:lnTo>
                <a:lnTo>
                  <a:pt x="7926" y="11417"/>
                </a:lnTo>
                <a:lnTo>
                  <a:pt x="7781" y="11380"/>
                </a:lnTo>
                <a:lnTo>
                  <a:pt x="7926" y="11343"/>
                </a:lnTo>
                <a:lnTo>
                  <a:pt x="8071" y="11269"/>
                </a:lnTo>
                <a:lnTo>
                  <a:pt x="8264" y="11287"/>
                </a:lnTo>
                <a:lnTo>
                  <a:pt x="8458" y="11269"/>
                </a:lnTo>
                <a:lnTo>
                  <a:pt x="8748" y="11269"/>
                </a:lnTo>
                <a:lnTo>
                  <a:pt x="8844" y="11269"/>
                </a:lnTo>
                <a:lnTo>
                  <a:pt x="9086" y="11361"/>
                </a:lnTo>
                <a:lnTo>
                  <a:pt x="9279" y="11306"/>
                </a:lnTo>
                <a:lnTo>
                  <a:pt x="9279" y="11269"/>
                </a:lnTo>
                <a:lnTo>
                  <a:pt x="9473" y="11306"/>
                </a:lnTo>
                <a:lnTo>
                  <a:pt x="9666" y="11361"/>
                </a:lnTo>
                <a:lnTo>
                  <a:pt x="9714" y="11287"/>
                </a:lnTo>
                <a:lnTo>
                  <a:pt x="9859" y="11306"/>
                </a:lnTo>
                <a:lnTo>
                  <a:pt x="10004" y="11435"/>
                </a:lnTo>
                <a:lnTo>
                  <a:pt x="10198" y="11454"/>
                </a:lnTo>
                <a:lnTo>
                  <a:pt x="10391" y="11417"/>
                </a:lnTo>
                <a:lnTo>
                  <a:pt x="10826" y="11287"/>
                </a:lnTo>
                <a:lnTo>
                  <a:pt x="11019" y="11232"/>
                </a:lnTo>
                <a:lnTo>
                  <a:pt x="11164" y="11139"/>
                </a:lnTo>
                <a:lnTo>
                  <a:pt x="11261" y="11046"/>
                </a:lnTo>
                <a:lnTo>
                  <a:pt x="11406" y="10972"/>
                </a:lnTo>
                <a:lnTo>
                  <a:pt x="11406" y="10861"/>
                </a:lnTo>
                <a:lnTo>
                  <a:pt x="11454" y="10787"/>
                </a:lnTo>
                <a:lnTo>
                  <a:pt x="11406" y="10713"/>
                </a:lnTo>
                <a:lnTo>
                  <a:pt x="11261" y="10620"/>
                </a:lnTo>
                <a:lnTo>
                  <a:pt x="10874" y="10546"/>
                </a:lnTo>
                <a:lnTo>
                  <a:pt x="10778" y="10416"/>
                </a:lnTo>
                <a:lnTo>
                  <a:pt x="10633" y="10398"/>
                </a:lnTo>
                <a:lnTo>
                  <a:pt x="10826" y="10379"/>
                </a:lnTo>
                <a:lnTo>
                  <a:pt x="10826" y="10342"/>
                </a:lnTo>
                <a:lnTo>
                  <a:pt x="10439" y="10305"/>
                </a:lnTo>
                <a:lnTo>
                  <a:pt x="10198" y="10249"/>
                </a:lnTo>
                <a:lnTo>
                  <a:pt x="10198" y="10157"/>
                </a:lnTo>
                <a:lnTo>
                  <a:pt x="10004" y="10045"/>
                </a:lnTo>
                <a:lnTo>
                  <a:pt x="9811" y="10045"/>
                </a:lnTo>
                <a:lnTo>
                  <a:pt x="9618" y="10082"/>
                </a:lnTo>
                <a:lnTo>
                  <a:pt x="9424" y="10027"/>
                </a:lnTo>
                <a:lnTo>
                  <a:pt x="9424" y="9971"/>
                </a:lnTo>
                <a:lnTo>
                  <a:pt x="9279" y="9971"/>
                </a:lnTo>
                <a:lnTo>
                  <a:pt x="9279" y="10008"/>
                </a:lnTo>
                <a:lnTo>
                  <a:pt x="9231" y="10120"/>
                </a:lnTo>
                <a:lnTo>
                  <a:pt x="9134" y="10231"/>
                </a:lnTo>
                <a:lnTo>
                  <a:pt x="8941" y="10342"/>
                </a:lnTo>
                <a:lnTo>
                  <a:pt x="8699" y="10416"/>
                </a:lnTo>
                <a:lnTo>
                  <a:pt x="8506" y="10490"/>
                </a:lnTo>
                <a:lnTo>
                  <a:pt x="8313" y="10564"/>
                </a:lnTo>
                <a:lnTo>
                  <a:pt x="8071" y="10564"/>
                </a:lnTo>
                <a:lnTo>
                  <a:pt x="7781" y="10620"/>
                </a:lnTo>
                <a:lnTo>
                  <a:pt x="7540" y="10601"/>
                </a:lnTo>
                <a:lnTo>
                  <a:pt x="7781" y="10527"/>
                </a:lnTo>
                <a:lnTo>
                  <a:pt x="8120" y="10490"/>
                </a:lnTo>
                <a:lnTo>
                  <a:pt x="8313" y="10398"/>
                </a:lnTo>
                <a:lnTo>
                  <a:pt x="8554" y="10323"/>
                </a:lnTo>
                <a:lnTo>
                  <a:pt x="8748" y="10249"/>
                </a:lnTo>
                <a:lnTo>
                  <a:pt x="9038" y="10157"/>
                </a:lnTo>
                <a:lnTo>
                  <a:pt x="9086" y="10045"/>
                </a:lnTo>
                <a:lnTo>
                  <a:pt x="9038" y="9897"/>
                </a:lnTo>
                <a:lnTo>
                  <a:pt x="8844" y="9897"/>
                </a:lnTo>
                <a:lnTo>
                  <a:pt x="8893" y="9804"/>
                </a:lnTo>
                <a:lnTo>
                  <a:pt x="8893" y="9712"/>
                </a:lnTo>
                <a:lnTo>
                  <a:pt x="8748" y="9601"/>
                </a:lnTo>
                <a:lnTo>
                  <a:pt x="8699" y="9489"/>
                </a:lnTo>
                <a:lnTo>
                  <a:pt x="8651" y="9341"/>
                </a:lnTo>
                <a:lnTo>
                  <a:pt x="8651" y="9211"/>
                </a:lnTo>
                <a:lnTo>
                  <a:pt x="8651" y="9137"/>
                </a:lnTo>
                <a:lnTo>
                  <a:pt x="8554" y="9063"/>
                </a:lnTo>
                <a:lnTo>
                  <a:pt x="8554" y="8989"/>
                </a:lnTo>
                <a:lnTo>
                  <a:pt x="8506" y="8915"/>
                </a:lnTo>
                <a:lnTo>
                  <a:pt x="8554" y="8841"/>
                </a:lnTo>
                <a:lnTo>
                  <a:pt x="8651" y="8748"/>
                </a:lnTo>
                <a:lnTo>
                  <a:pt x="8554" y="8692"/>
                </a:lnTo>
                <a:lnTo>
                  <a:pt x="8844" y="8748"/>
                </a:lnTo>
                <a:lnTo>
                  <a:pt x="8941" y="8767"/>
                </a:lnTo>
                <a:lnTo>
                  <a:pt x="8941" y="8674"/>
                </a:lnTo>
                <a:lnTo>
                  <a:pt x="8893" y="8563"/>
                </a:lnTo>
                <a:lnTo>
                  <a:pt x="8844" y="8451"/>
                </a:lnTo>
                <a:lnTo>
                  <a:pt x="8844" y="8377"/>
                </a:lnTo>
                <a:lnTo>
                  <a:pt x="8893" y="8248"/>
                </a:lnTo>
                <a:lnTo>
                  <a:pt x="8941" y="8118"/>
                </a:lnTo>
                <a:lnTo>
                  <a:pt x="9038" y="8044"/>
                </a:lnTo>
                <a:lnTo>
                  <a:pt x="8748" y="7970"/>
                </a:lnTo>
                <a:lnTo>
                  <a:pt x="8699" y="7877"/>
                </a:lnTo>
                <a:lnTo>
                  <a:pt x="8699" y="7729"/>
                </a:lnTo>
                <a:lnTo>
                  <a:pt x="8893" y="7747"/>
                </a:lnTo>
                <a:lnTo>
                  <a:pt x="9086" y="7821"/>
                </a:lnTo>
                <a:lnTo>
                  <a:pt x="9134" y="7784"/>
                </a:lnTo>
                <a:lnTo>
                  <a:pt x="9231" y="7747"/>
                </a:lnTo>
                <a:lnTo>
                  <a:pt x="9328" y="7655"/>
                </a:lnTo>
                <a:lnTo>
                  <a:pt x="9328" y="7636"/>
                </a:lnTo>
                <a:lnTo>
                  <a:pt x="9328" y="7599"/>
                </a:lnTo>
                <a:lnTo>
                  <a:pt x="9328" y="7525"/>
                </a:lnTo>
                <a:lnTo>
                  <a:pt x="9328" y="7432"/>
                </a:lnTo>
                <a:lnTo>
                  <a:pt x="9231" y="7339"/>
                </a:lnTo>
                <a:lnTo>
                  <a:pt x="9231" y="7265"/>
                </a:lnTo>
                <a:lnTo>
                  <a:pt x="9279" y="7302"/>
                </a:lnTo>
                <a:lnTo>
                  <a:pt x="9328" y="7358"/>
                </a:lnTo>
                <a:lnTo>
                  <a:pt x="9473" y="7377"/>
                </a:lnTo>
                <a:lnTo>
                  <a:pt x="9521" y="7414"/>
                </a:lnTo>
                <a:lnTo>
                  <a:pt x="9666" y="7414"/>
                </a:lnTo>
                <a:lnTo>
                  <a:pt x="9714" y="7302"/>
                </a:lnTo>
                <a:lnTo>
                  <a:pt x="9908" y="7339"/>
                </a:lnTo>
                <a:lnTo>
                  <a:pt x="9908" y="7265"/>
                </a:lnTo>
                <a:lnTo>
                  <a:pt x="10004" y="7228"/>
                </a:lnTo>
                <a:lnTo>
                  <a:pt x="10053" y="7191"/>
                </a:lnTo>
                <a:lnTo>
                  <a:pt x="9908" y="7154"/>
                </a:lnTo>
                <a:lnTo>
                  <a:pt x="9811" y="7154"/>
                </a:lnTo>
                <a:lnTo>
                  <a:pt x="9714" y="7154"/>
                </a:lnTo>
                <a:lnTo>
                  <a:pt x="9908" y="7154"/>
                </a:lnTo>
                <a:lnTo>
                  <a:pt x="10053" y="7136"/>
                </a:lnTo>
                <a:lnTo>
                  <a:pt x="10101" y="7080"/>
                </a:lnTo>
                <a:lnTo>
                  <a:pt x="10101" y="7043"/>
                </a:lnTo>
                <a:lnTo>
                  <a:pt x="10294" y="6987"/>
                </a:lnTo>
                <a:lnTo>
                  <a:pt x="10294" y="6913"/>
                </a:lnTo>
                <a:lnTo>
                  <a:pt x="10439" y="6895"/>
                </a:lnTo>
                <a:lnTo>
                  <a:pt x="10439" y="6765"/>
                </a:lnTo>
                <a:lnTo>
                  <a:pt x="10584" y="6746"/>
                </a:lnTo>
                <a:lnTo>
                  <a:pt x="10826" y="6746"/>
                </a:lnTo>
                <a:lnTo>
                  <a:pt x="10874" y="6709"/>
                </a:lnTo>
                <a:lnTo>
                  <a:pt x="11068" y="6672"/>
                </a:lnTo>
                <a:lnTo>
                  <a:pt x="11164" y="6542"/>
                </a:lnTo>
                <a:lnTo>
                  <a:pt x="11358" y="6487"/>
                </a:lnTo>
                <a:lnTo>
                  <a:pt x="11454" y="6413"/>
                </a:lnTo>
                <a:lnTo>
                  <a:pt x="11648" y="6487"/>
                </a:lnTo>
                <a:lnTo>
                  <a:pt x="11793" y="6450"/>
                </a:lnTo>
                <a:lnTo>
                  <a:pt x="11841" y="6394"/>
                </a:lnTo>
                <a:lnTo>
                  <a:pt x="11938" y="6302"/>
                </a:lnTo>
                <a:lnTo>
                  <a:pt x="12131" y="6246"/>
                </a:lnTo>
                <a:lnTo>
                  <a:pt x="12324" y="6246"/>
                </a:lnTo>
                <a:lnTo>
                  <a:pt x="12373" y="6190"/>
                </a:lnTo>
                <a:lnTo>
                  <a:pt x="12518" y="6172"/>
                </a:lnTo>
                <a:lnTo>
                  <a:pt x="12614" y="6116"/>
                </a:lnTo>
                <a:lnTo>
                  <a:pt x="12711" y="6079"/>
                </a:lnTo>
                <a:lnTo>
                  <a:pt x="12759" y="6042"/>
                </a:lnTo>
                <a:lnTo>
                  <a:pt x="12904" y="6005"/>
                </a:lnTo>
                <a:lnTo>
                  <a:pt x="12953" y="5949"/>
                </a:lnTo>
                <a:lnTo>
                  <a:pt x="13001" y="5857"/>
                </a:lnTo>
                <a:lnTo>
                  <a:pt x="13098" y="5746"/>
                </a:lnTo>
                <a:lnTo>
                  <a:pt x="13146" y="5671"/>
                </a:lnTo>
                <a:lnTo>
                  <a:pt x="13339" y="5597"/>
                </a:lnTo>
                <a:lnTo>
                  <a:pt x="13339" y="5560"/>
                </a:lnTo>
                <a:lnTo>
                  <a:pt x="13388" y="5486"/>
                </a:lnTo>
                <a:lnTo>
                  <a:pt x="13484" y="5430"/>
                </a:lnTo>
                <a:lnTo>
                  <a:pt x="13533" y="5356"/>
                </a:lnTo>
                <a:lnTo>
                  <a:pt x="13581" y="5301"/>
                </a:lnTo>
                <a:lnTo>
                  <a:pt x="13677" y="5356"/>
                </a:lnTo>
                <a:lnTo>
                  <a:pt x="13677" y="5449"/>
                </a:lnTo>
                <a:lnTo>
                  <a:pt x="13726" y="5412"/>
                </a:lnTo>
                <a:lnTo>
                  <a:pt x="13871" y="5338"/>
                </a:lnTo>
                <a:lnTo>
                  <a:pt x="13871" y="5282"/>
                </a:lnTo>
                <a:lnTo>
                  <a:pt x="13726" y="5227"/>
                </a:lnTo>
                <a:lnTo>
                  <a:pt x="13726" y="5190"/>
                </a:lnTo>
                <a:lnTo>
                  <a:pt x="13581" y="5152"/>
                </a:lnTo>
                <a:lnTo>
                  <a:pt x="13388" y="5115"/>
                </a:lnTo>
                <a:lnTo>
                  <a:pt x="13339" y="5060"/>
                </a:lnTo>
                <a:lnTo>
                  <a:pt x="13291" y="5004"/>
                </a:lnTo>
                <a:lnTo>
                  <a:pt x="13291" y="4986"/>
                </a:lnTo>
                <a:lnTo>
                  <a:pt x="13291" y="4911"/>
                </a:lnTo>
                <a:lnTo>
                  <a:pt x="13146" y="4893"/>
                </a:lnTo>
                <a:lnTo>
                  <a:pt x="13146" y="4837"/>
                </a:lnTo>
                <a:lnTo>
                  <a:pt x="13194" y="4819"/>
                </a:lnTo>
                <a:lnTo>
                  <a:pt x="13194" y="4745"/>
                </a:lnTo>
                <a:lnTo>
                  <a:pt x="13339" y="4708"/>
                </a:lnTo>
                <a:lnTo>
                  <a:pt x="13388" y="4689"/>
                </a:lnTo>
                <a:lnTo>
                  <a:pt x="13484" y="4633"/>
                </a:lnTo>
                <a:lnTo>
                  <a:pt x="13484" y="4596"/>
                </a:lnTo>
                <a:lnTo>
                  <a:pt x="13533" y="4522"/>
                </a:lnTo>
                <a:lnTo>
                  <a:pt x="13581" y="4467"/>
                </a:lnTo>
                <a:lnTo>
                  <a:pt x="13581" y="4393"/>
                </a:lnTo>
                <a:lnTo>
                  <a:pt x="13484" y="4374"/>
                </a:lnTo>
                <a:lnTo>
                  <a:pt x="13388" y="4318"/>
                </a:lnTo>
                <a:lnTo>
                  <a:pt x="13291" y="4244"/>
                </a:lnTo>
                <a:lnTo>
                  <a:pt x="13339" y="4226"/>
                </a:lnTo>
                <a:lnTo>
                  <a:pt x="13484" y="4189"/>
                </a:lnTo>
                <a:lnTo>
                  <a:pt x="13533" y="4152"/>
                </a:lnTo>
                <a:lnTo>
                  <a:pt x="13533" y="4096"/>
                </a:lnTo>
                <a:lnTo>
                  <a:pt x="13581" y="4077"/>
                </a:lnTo>
                <a:lnTo>
                  <a:pt x="13726" y="4096"/>
                </a:lnTo>
                <a:lnTo>
                  <a:pt x="13871" y="4096"/>
                </a:lnTo>
                <a:lnTo>
                  <a:pt x="13919" y="4096"/>
                </a:lnTo>
                <a:lnTo>
                  <a:pt x="13919" y="4022"/>
                </a:lnTo>
                <a:lnTo>
                  <a:pt x="13774" y="4003"/>
                </a:lnTo>
                <a:lnTo>
                  <a:pt x="13871" y="3966"/>
                </a:lnTo>
                <a:lnTo>
                  <a:pt x="14064" y="3966"/>
                </a:lnTo>
                <a:lnTo>
                  <a:pt x="14064" y="3929"/>
                </a:lnTo>
                <a:lnTo>
                  <a:pt x="13919" y="3855"/>
                </a:lnTo>
                <a:lnTo>
                  <a:pt x="13726" y="3799"/>
                </a:lnTo>
                <a:lnTo>
                  <a:pt x="13726" y="3744"/>
                </a:lnTo>
                <a:lnTo>
                  <a:pt x="13871" y="3799"/>
                </a:lnTo>
                <a:lnTo>
                  <a:pt x="14064" y="3818"/>
                </a:lnTo>
                <a:lnTo>
                  <a:pt x="14161" y="3874"/>
                </a:lnTo>
                <a:lnTo>
                  <a:pt x="14257" y="3874"/>
                </a:lnTo>
                <a:lnTo>
                  <a:pt x="14257" y="3818"/>
                </a:lnTo>
                <a:lnTo>
                  <a:pt x="14161" y="3725"/>
                </a:lnTo>
                <a:lnTo>
                  <a:pt x="14161" y="3744"/>
                </a:lnTo>
                <a:lnTo>
                  <a:pt x="14257" y="3725"/>
                </a:lnTo>
                <a:lnTo>
                  <a:pt x="14257" y="3633"/>
                </a:lnTo>
                <a:lnTo>
                  <a:pt x="14257" y="3559"/>
                </a:lnTo>
                <a:lnTo>
                  <a:pt x="14306" y="3521"/>
                </a:lnTo>
                <a:lnTo>
                  <a:pt x="14354" y="3521"/>
                </a:lnTo>
                <a:lnTo>
                  <a:pt x="14451" y="3521"/>
                </a:lnTo>
                <a:lnTo>
                  <a:pt x="14451" y="3577"/>
                </a:lnTo>
                <a:lnTo>
                  <a:pt x="14499" y="3633"/>
                </a:lnTo>
                <a:lnTo>
                  <a:pt x="14644" y="3633"/>
                </a:lnTo>
                <a:lnTo>
                  <a:pt x="14644" y="3559"/>
                </a:lnTo>
                <a:lnTo>
                  <a:pt x="14692" y="3503"/>
                </a:lnTo>
                <a:lnTo>
                  <a:pt x="14837" y="3521"/>
                </a:lnTo>
                <a:lnTo>
                  <a:pt x="14886" y="3577"/>
                </a:lnTo>
                <a:lnTo>
                  <a:pt x="15031" y="3633"/>
                </a:lnTo>
                <a:lnTo>
                  <a:pt x="15079" y="3596"/>
                </a:lnTo>
                <a:lnTo>
                  <a:pt x="15224" y="3651"/>
                </a:lnTo>
                <a:lnTo>
                  <a:pt x="15272" y="3521"/>
                </a:lnTo>
                <a:lnTo>
                  <a:pt x="15466" y="3521"/>
                </a:lnTo>
                <a:lnTo>
                  <a:pt x="15707" y="3503"/>
                </a:lnTo>
                <a:lnTo>
                  <a:pt x="15852" y="3484"/>
                </a:lnTo>
                <a:lnTo>
                  <a:pt x="16094" y="3521"/>
                </a:lnTo>
                <a:lnTo>
                  <a:pt x="16239" y="3577"/>
                </a:lnTo>
                <a:lnTo>
                  <a:pt x="16287" y="3503"/>
                </a:lnTo>
                <a:lnTo>
                  <a:pt x="16384" y="3484"/>
                </a:lnTo>
                <a:lnTo>
                  <a:pt x="16287" y="3373"/>
                </a:lnTo>
                <a:close/>
              </a:path>
            </a:pathLst>
          </a:custGeom>
          <a:solidFill>
            <a:srgbClr val="F58023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173078" y="-1001889"/>
            <a:ext cx="8732922" cy="79294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812" y="1943115"/>
            <a:ext cx="8876841" cy="952485"/>
          </a:xfrm>
        </p:spPr>
        <p:txBody>
          <a:bodyPr/>
          <a:lstStyle/>
          <a:p>
            <a:pPr marL="478528" lvl="1" indent="0" algn="ctr">
              <a:buClr>
                <a:schemeClr val="accent3">
                  <a:lumMod val="75000"/>
                </a:schemeClr>
              </a:buClr>
              <a:buNone/>
            </a:pPr>
            <a:r>
              <a:rPr lang="en-US" sz="2800" dirty="0" smtClean="0">
                <a:solidFill>
                  <a:srgbClr val="F5841F"/>
                </a:solidFill>
              </a:rPr>
              <a:t>The challenges in delivering innovative medicines to patients</a:t>
            </a:r>
            <a:endParaRPr lang="en-US" sz="2800" dirty="0">
              <a:solidFill>
                <a:srgbClr val="F5841F"/>
              </a:solidFill>
            </a:endParaRPr>
          </a:p>
          <a:p>
            <a:pPr marL="478528" lvl="1" indent="0" algn="ctr" defTabSz="956086">
              <a:buNone/>
            </a:pPr>
            <a:endParaRPr lang="en-US" sz="6000" dirty="0">
              <a:solidFill>
                <a:srgbClr val="F5841F"/>
              </a:solidFill>
              <a:cs typeface="Arial" charset="0"/>
            </a:endParaRPr>
          </a:p>
          <a:p>
            <a:pPr algn="ctr" defTabSz="956086"/>
            <a:endParaRPr lang="en-US" sz="6000" b="0" dirty="0">
              <a:solidFill>
                <a:srgbClr val="F5841F"/>
              </a:solidFill>
              <a:cs typeface="Arial" charset="0"/>
            </a:endParaRPr>
          </a:p>
          <a:p>
            <a:pPr algn="ctr" defTabSz="956086"/>
            <a:endParaRPr lang="en-US" sz="6000" b="0" dirty="0">
              <a:solidFill>
                <a:srgbClr val="F5841F"/>
              </a:solidFill>
              <a:cs typeface="Arial" charset="0"/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6000" b="0" dirty="0" smtClean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6000" b="0" dirty="0" smtClean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6000" b="0" dirty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6000" b="0" dirty="0" smtClean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6000" b="0" dirty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6000" b="0" dirty="0" smtClean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6000" b="0" dirty="0" smtClean="0">
              <a:solidFill>
                <a:srgbClr val="F5841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813" y="557577"/>
            <a:ext cx="8876840" cy="735013"/>
          </a:xfrm>
        </p:spPr>
        <p:txBody>
          <a:bodyPr/>
          <a:lstStyle/>
          <a:p>
            <a:r>
              <a:rPr lang="fr-BE" dirty="0" smtClean="0"/>
              <a:t>Section 3: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368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6401" y="328977"/>
            <a:ext cx="9140151" cy="735013"/>
          </a:xfrm>
        </p:spPr>
        <p:txBody>
          <a:bodyPr/>
          <a:lstStyle/>
          <a:p>
            <a:r>
              <a:rPr lang="en-US" sz="1600" b="0" dirty="0"/>
              <a:t>Despite Great Progress, </a:t>
            </a:r>
            <a:br>
              <a:rPr lang="en-US" sz="1600" b="0" dirty="0"/>
            </a:br>
            <a:r>
              <a:rPr lang="en-US" sz="1800" dirty="0" smtClean="0"/>
              <a:t>Challenges loom threatening continued innovation and patient access to medicines</a:t>
            </a:r>
            <a:endParaRPr lang="fr-BE" sz="1800" dirty="0"/>
          </a:p>
        </p:txBody>
      </p:sp>
      <p:sp>
        <p:nvSpPr>
          <p:cNvPr id="5" name="Rectangle 4"/>
          <p:cNvSpPr/>
          <p:nvPr/>
        </p:nvSpPr>
        <p:spPr>
          <a:xfrm>
            <a:off x="406400" y="1181100"/>
            <a:ext cx="4572000" cy="475835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865188"/>
            <a:r>
              <a:rPr lang="en-US" b="1" dirty="0">
                <a:solidFill>
                  <a:schemeClr val="bg1"/>
                </a:solidFill>
              </a:rPr>
              <a:t>INNOVATION IS HARDER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chemeClr val="bg1"/>
                </a:solidFill>
              </a:rPr>
              <a:t>MORE COSTLY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4552" y="1181100"/>
            <a:ext cx="4572000" cy="47583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865188"/>
            <a:r>
              <a:rPr lang="en-US" b="1" dirty="0">
                <a:solidFill>
                  <a:schemeClr val="bg1"/>
                </a:solidFill>
              </a:rPr>
              <a:t>INVESTMENT IN INNOVATION INCREASINGLY RISKY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99478" y="2382960"/>
            <a:ext cx="2619808" cy="302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3247" tIns="43247" rIns="43247" bIns="43247" anchor="ctr">
            <a:spAutoFit/>
          </a:bodyPr>
          <a:lstStyle/>
          <a:p>
            <a:pPr algn="l" defTabSz="865188">
              <a:spcBef>
                <a:spcPct val="20000"/>
              </a:spcBef>
              <a:buClr>
                <a:srgbClr val="2B7DC7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Higher regulatory hurdles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9478" y="2899693"/>
            <a:ext cx="2619808" cy="302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3247" tIns="43247" rIns="43247" bIns="43247" anchor="ctr">
            <a:spAutoFit/>
          </a:bodyPr>
          <a:lstStyle/>
          <a:p>
            <a:pPr algn="l" defTabSz="865188">
              <a:spcBef>
                <a:spcPct val="20000"/>
              </a:spcBef>
              <a:buClr>
                <a:srgbClr val="2B7DC7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Increased cost of R&amp;D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020436" y="3561189"/>
            <a:ext cx="2957964" cy="238622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80108" y="3559933"/>
            <a:ext cx="2973653" cy="237951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06400" y="3305646"/>
            <a:ext cx="9144001" cy="2847755"/>
            <a:chOff x="0" y="3267547"/>
            <a:chExt cx="9144001" cy="2641770"/>
          </a:xfrm>
          <a:solidFill>
            <a:srgbClr val="1E5486"/>
          </a:solidFill>
        </p:grpSpPr>
        <p:sp>
          <p:nvSpPr>
            <p:cNvPr id="12" name="Isosceles Triangle 11"/>
            <p:cNvSpPr/>
            <p:nvPr/>
          </p:nvSpPr>
          <p:spPr>
            <a:xfrm>
              <a:off x="1" y="3267547"/>
              <a:ext cx="9144000" cy="1615370"/>
            </a:xfrm>
            <a:prstGeom prst="triangle">
              <a:avLst>
                <a:gd name="adj" fmla="val 5033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865188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4879782"/>
              <a:ext cx="9144000" cy="102953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99478" y="1866226"/>
            <a:ext cx="3073878" cy="302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3247" tIns="43247" rIns="43247" bIns="43247" anchor="ctr">
            <a:spAutoFit/>
          </a:bodyPr>
          <a:lstStyle/>
          <a:p>
            <a:pPr algn="l" defTabSz="865188">
              <a:spcBef>
                <a:spcPct val="20000"/>
              </a:spcBef>
              <a:buClr>
                <a:srgbClr val="2B7DC7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Longer, more complex clinical trials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61177" y="4728665"/>
            <a:ext cx="7745724" cy="1002620"/>
            <a:chOff x="5141554" y="2386623"/>
            <a:chExt cx="3405296" cy="1002620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5141554" y="2386623"/>
              <a:ext cx="3240024" cy="3027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47" tIns="43247" rIns="43247" bIns="43247" anchor="ctr">
              <a:spAutoFit/>
            </a:bodyPr>
            <a:lstStyle/>
            <a:p>
              <a:pPr algn="l" defTabSz="865188">
                <a:spcBef>
                  <a:spcPct val="20000"/>
                </a:spcBef>
                <a:buClr>
                  <a:srgbClr val="2B7DC7"/>
                </a:buClr>
              </a:pPr>
              <a:r>
                <a:rPr lang="en-US" sz="1400" dirty="0" smtClean="0">
                  <a:solidFill>
                    <a:schemeClr val="bg1"/>
                  </a:solidFill>
                </a:rPr>
                <a:t>Complex </a:t>
              </a:r>
              <a:r>
                <a:rPr lang="en-US" sz="1400" dirty="0">
                  <a:solidFill>
                    <a:schemeClr val="bg1"/>
                  </a:solidFill>
                </a:rPr>
                <a:t>HTA processes delaying </a:t>
              </a:r>
              <a:r>
                <a:rPr lang="en-US" sz="1400" dirty="0" smtClean="0">
                  <a:solidFill>
                    <a:schemeClr val="bg1"/>
                  </a:solidFill>
                </a:rPr>
                <a:t>patient access</a:t>
              </a: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5141554" y="2752542"/>
              <a:ext cx="3405296" cy="3027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47" tIns="43247" rIns="43247" bIns="43247" anchor="ctr">
              <a:spAutoFit/>
            </a:bodyPr>
            <a:lstStyle/>
            <a:p>
              <a:pPr algn="l" defTabSz="865188">
                <a:spcBef>
                  <a:spcPct val="20000"/>
                </a:spcBef>
                <a:buClr>
                  <a:srgbClr val="2B7DC7"/>
                </a:buClr>
              </a:pPr>
              <a:r>
                <a:rPr lang="en-US" sz="1400" dirty="0" smtClean="0">
                  <a:solidFill>
                    <a:schemeClr val="bg1"/>
                  </a:solidFill>
                </a:rPr>
                <a:t>Clinical </a:t>
              </a:r>
              <a:r>
                <a:rPr lang="en-US" sz="1400" dirty="0">
                  <a:solidFill>
                    <a:schemeClr val="bg1"/>
                  </a:solidFill>
                </a:rPr>
                <a:t>guidelines and restrictive cost-effectiveness requirements limiting access to best care</a:t>
              </a: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5141554" y="3086461"/>
              <a:ext cx="3240024" cy="3027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47" tIns="43247" rIns="43247" bIns="43247" anchor="ctr">
              <a:spAutoFit/>
            </a:bodyPr>
            <a:lstStyle/>
            <a:p>
              <a:pPr algn="l" defTabSz="865188">
                <a:spcBef>
                  <a:spcPct val="20000"/>
                </a:spcBef>
                <a:buClr>
                  <a:srgbClr val="2B7DC7"/>
                </a:buClr>
              </a:pPr>
              <a:r>
                <a:rPr lang="en-US" sz="1400" dirty="0" smtClean="0">
                  <a:solidFill>
                    <a:schemeClr val="bg1"/>
                  </a:solidFill>
                </a:rPr>
                <a:t>Contracting </a:t>
              </a:r>
              <a:r>
                <a:rPr lang="en-US" sz="1400" dirty="0">
                  <a:solidFill>
                    <a:schemeClr val="bg1"/>
                  </a:solidFill>
                </a:rPr>
                <a:t>and tendering limiting therapeutic options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10295" y="1863840"/>
            <a:ext cx="3470791" cy="1905496"/>
            <a:chOff x="4791898" y="2544800"/>
            <a:chExt cx="3240026" cy="3162162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4791898" y="4312860"/>
              <a:ext cx="3240025" cy="502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47" tIns="43247" rIns="43247" bIns="43247" anchor="ctr">
              <a:spAutoFit/>
            </a:bodyPr>
            <a:lstStyle/>
            <a:p>
              <a:pPr algn="r" defTabSz="865188">
                <a:spcBef>
                  <a:spcPct val="20000"/>
                </a:spcBef>
                <a:buClr>
                  <a:srgbClr val="2B7DC7"/>
                </a:buClr>
              </a:pPr>
              <a:r>
                <a:rPr lang="en-US" sz="1400" dirty="0" smtClean="0">
                  <a:solidFill>
                    <a:schemeClr val="bg1"/>
                  </a:solidFill>
                </a:rPr>
                <a:t>Fiscal </a:t>
              </a:r>
              <a:r>
                <a:rPr lang="en-US" sz="1400" dirty="0">
                  <a:solidFill>
                    <a:schemeClr val="bg1"/>
                  </a:solidFill>
                </a:rPr>
                <a:t>austerity measures</a:t>
              </a:r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4791898" y="3589623"/>
              <a:ext cx="3240025" cy="502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47" tIns="43247" rIns="43247" bIns="43247" anchor="ctr">
              <a:spAutoFit/>
            </a:bodyPr>
            <a:lstStyle/>
            <a:p>
              <a:pPr algn="r" defTabSz="865188">
                <a:spcBef>
                  <a:spcPct val="20000"/>
                </a:spcBef>
                <a:buClr>
                  <a:srgbClr val="2B7DC7"/>
                </a:buClr>
              </a:pPr>
              <a:r>
                <a:rPr lang="en-US" sz="1400" dirty="0" smtClean="0">
                  <a:solidFill>
                    <a:schemeClr val="bg1"/>
                  </a:solidFill>
                </a:rPr>
                <a:t>Flourishing </a:t>
              </a:r>
              <a:r>
                <a:rPr lang="en-US" sz="1400" dirty="0">
                  <a:solidFill>
                    <a:schemeClr val="bg1"/>
                  </a:solidFill>
                </a:rPr>
                <a:t>parallel trade</a:t>
              </a:r>
            </a:p>
          </p:txBody>
        </p:sp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4791900" y="5204497"/>
              <a:ext cx="3240023" cy="502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47" tIns="43247" rIns="43247" bIns="43247" anchor="ctr">
              <a:spAutoFit/>
            </a:bodyPr>
            <a:lstStyle/>
            <a:p>
              <a:pPr algn="r" defTabSz="865188">
                <a:spcBef>
                  <a:spcPct val="20000"/>
                </a:spcBef>
                <a:buClr>
                  <a:srgbClr val="2B7DC7"/>
                </a:buClr>
              </a:pPr>
              <a:r>
                <a:rPr lang="en-US" sz="1400" dirty="0">
                  <a:solidFill>
                    <a:schemeClr val="bg1"/>
                  </a:solidFill>
                </a:rPr>
                <a:t>Unknow</a:t>
              </a:r>
              <a:r>
                <a:rPr lang="en-US" sz="1400" dirty="0" smtClean="0">
                  <a:solidFill>
                    <a:schemeClr val="bg1"/>
                  </a:solidFill>
                </a:rPr>
                <a:t>n </a:t>
              </a:r>
              <a:r>
                <a:rPr lang="en-US" sz="1400" dirty="0">
                  <a:solidFill>
                    <a:schemeClr val="bg1"/>
                  </a:solidFill>
                </a:rPr>
                <a:t>IP environment</a:t>
              </a:r>
            </a:p>
          </p:txBody>
        </p:sp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4971095" y="2544800"/>
              <a:ext cx="3060829" cy="8599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47" tIns="43247" rIns="43247" bIns="43247" anchor="ctr">
              <a:spAutoFit/>
            </a:bodyPr>
            <a:lstStyle/>
            <a:p>
              <a:pPr algn="r" defTabSz="865188">
                <a:spcBef>
                  <a:spcPct val="20000"/>
                </a:spcBef>
                <a:buClr>
                  <a:srgbClr val="2B7DC7"/>
                </a:buClr>
              </a:pPr>
              <a:r>
                <a:rPr lang="en-US" sz="1400" dirty="0" smtClean="0">
                  <a:solidFill>
                    <a:schemeClr val="bg1"/>
                  </a:solidFill>
                </a:rPr>
                <a:t>Government </a:t>
              </a:r>
              <a:r>
                <a:rPr lang="en-US" sz="1400" dirty="0">
                  <a:solidFill>
                    <a:schemeClr val="bg1"/>
                  </a:solidFill>
                </a:rPr>
                <a:t>payers encouraging </a:t>
              </a:r>
              <a:r>
                <a:rPr lang="en-US" sz="1400" dirty="0" smtClean="0">
                  <a:solidFill>
                    <a:schemeClr val="bg1"/>
                  </a:solidFill>
                </a:rPr>
                <a:t>off label </a:t>
              </a:r>
              <a:r>
                <a:rPr lang="en-US" sz="1400" dirty="0">
                  <a:solidFill>
                    <a:schemeClr val="bg1"/>
                  </a:solidFill>
                </a:rPr>
                <a:t>use of therapies to save money 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362420" y="4189921"/>
            <a:ext cx="3122738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65188"/>
            <a:r>
              <a:rPr lang="en-US" sz="1600" b="1" dirty="0">
                <a:solidFill>
                  <a:srgbClr val="FFFFFF"/>
                </a:solidFill>
                <a:latin typeface="Arial"/>
              </a:rPr>
              <a:t>CHALLENGES EXIST IMPEDING PATIENT ACCESS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47774" y="1843517"/>
            <a:ext cx="2273626" cy="2273626"/>
            <a:chOff x="3572347" y="2026920"/>
            <a:chExt cx="2011680" cy="2011680"/>
          </a:xfrm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3572347" y="2026920"/>
              <a:ext cx="2011680" cy="2011680"/>
            </a:xfrm>
            <a:custGeom>
              <a:avLst/>
              <a:gdLst>
                <a:gd name="T0" fmla="*/ 461 w 512"/>
                <a:gd name="T1" fmla="*/ 269 h 513"/>
                <a:gd name="T2" fmla="*/ 512 w 512"/>
                <a:gd name="T3" fmla="*/ 259 h 513"/>
                <a:gd name="T4" fmla="*/ 509 w 512"/>
                <a:gd name="T5" fmla="*/ 215 h 513"/>
                <a:gd name="T6" fmla="*/ 456 w 512"/>
                <a:gd name="T7" fmla="*/ 214 h 513"/>
                <a:gd name="T8" fmla="*/ 439 w 512"/>
                <a:gd name="T9" fmla="*/ 165 h 513"/>
                <a:gd name="T10" fmla="*/ 479 w 512"/>
                <a:gd name="T11" fmla="*/ 131 h 513"/>
                <a:gd name="T12" fmla="*/ 454 w 512"/>
                <a:gd name="T13" fmla="*/ 95 h 513"/>
                <a:gd name="T14" fmla="*/ 408 w 512"/>
                <a:gd name="T15" fmla="*/ 119 h 513"/>
                <a:gd name="T16" fmla="*/ 369 w 512"/>
                <a:gd name="T17" fmla="*/ 86 h 513"/>
                <a:gd name="T18" fmla="*/ 386 w 512"/>
                <a:gd name="T19" fmla="*/ 36 h 513"/>
                <a:gd name="T20" fmla="*/ 367 w 512"/>
                <a:gd name="T21" fmla="*/ 26 h 513"/>
                <a:gd name="T22" fmla="*/ 347 w 512"/>
                <a:gd name="T23" fmla="*/ 17 h 513"/>
                <a:gd name="T24" fmla="*/ 319 w 512"/>
                <a:gd name="T25" fmla="*/ 62 h 513"/>
                <a:gd name="T26" fmla="*/ 268 w 512"/>
                <a:gd name="T27" fmla="*/ 52 h 513"/>
                <a:gd name="T28" fmla="*/ 259 w 512"/>
                <a:gd name="T29" fmla="*/ 1 h 513"/>
                <a:gd name="T30" fmla="*/ 215 w 512"/>
                <a:gd name="T31" fmla="*/ 4 h 513"/>
                <a:gd name="T32" fmla="*/ 213 w 512"/>
                <a:gd name="T33" fmla="*/ 56 h 513"/>
                <a:gd name="T34" fmla="*/ 164 w 512"/>
                <a:gd name="T35" fmla="*/ 73 h 513"/>
                <a:gd name="T36" fmla="*/ 130 w 512"/>
                <a:gd name="T37" fmla="*/ 34 h 513"/>
                <a:gd name="T38" fmla="*/ 94 w 512"/>
                <a:gd name="T39" fmla="*/ 58 h 513"/>
                <a:gd name="T40" fmla="*/ 119 w 512"/>
                <a:gd name="T41" fmla="*/ 104 h 513"/>
                <a:gd name="T42" fmla="*/ 85 w 512"/>
                <a:gd name="T43" fmla="*/ 144 h 513"/>
                <a:gd name="T44" fmla="*/ 36 w 512"/>
                <a:gd name="T45" fmla="*/ 126 h 513"/>
                <a:gd name="T46" fmla="*/ 25 w 512"/>
                <a:gd name="T47" fmla="*/ 146 h 513"/>
                <a:gd name="T48" fmla="*/ 17 w 512"/>
                <a:gd name="T49" fmla="*/ 166 h 513"/>
                <a:gd name="T50" fmla="*/ 61 w 512"/>
                <a:gd name="T51" fmla="*/ 193 h 513"/>
                <a:gd name="T52" fmla="*/ 51 w 512"/>
                <a:gd name="T53" fmla="*/ 245 h 513"/>
                <a:gd name="T54" fmla="*/ 0 w 512"/>
                <a:gd name="T55" fmla="*/ 254 h 513"/>
                <a:gd name="T56" fmla="*/ 3 w 512"/>
                <a:gd name="T57" fmla="*/ 298 h 513"/>
                <a:gd name="T58" fmla="*/ 56 w 512"/>
                <a:gd name="T59" fmla="*/ 299 h 513"/>
                <a:gd name="T60" fmla="*/ 73 w 512"/>
                <a:gd name="T61" fmla="*/ 348 h 513"/>
                <a:gd name="T62" fmla="*/ 33 w 512"/>
                <a:gd name="T63" fmla="*/ 382 h 513"/>
                <a:gd name="T64" fmla="*/ 58 w 512"/>
                <a:gd name="T65" fmla="*/ 419 h 513"/>
                <a:gd name="T66" fmla="*/ 104 w 512"/>
                <a:gd name="T67" fmla="*/ 394 h 513"/>
                <a:gd name="T68" fmla="*/ 143 w 512"/>
                <a:gd name="T69" fmla="*/ 428 h 513"/>
                <a:gd name="T70" fmla="*/ 126 w 512"/>
                <a:gd name="T71" fmla="*/ 477 h 513"/>
                <a:gd name="T72" fmla="*/ 145 w 512"/>
                <a:gd name="T73" fmla="*/ 487 h 513"/>
                <a:gd name="T74" fmla="*/ 165 w 512"/>
                <a:gd name="T75" fmla="*/ 496 h 513"/>
                <a:gd name="T76" fmla="*/ 193 w 512"/>
                <a:gd name="T77" fmla="*/ 452 h 513"/>
                <a:gd name="T78" fmla="*/ 244 w 512"/>
                <a:gd name="T79" fmla="*/ 461 h 513"/>
                <a:gd name="T80" fmla="*/ 253 w 512"/>
                <a:gd name="T81" fmla="*/ 513 h 513"/>
                <a:gd name="T82" fmla="*/ 297 w 512"/>
                <a:gd name="T83" fmla="*/ 509 h 513"/>
                <a:gd name="T84" fmla="*/ 299 w 512"/>
                <a:gd name="T85" fmla="*/ 457 h 513"/>
                <a:gd name="T86" fmla="*/ 348 w 512"/>
                <a:gd name="T87" fmla="*/ 440 h 513"/>
                <a:gd name="T88" fmla="*/ 382 w 512"/>
                <a:gd name="T89" fmla="*/ 480 h 513"/>
                <a:gd name="T90" fmla="*/ 418 w 512"/>
                <a:gd name="T91" fmla="*/ 455 h 513"/>
                <a:gd name="T92" fmla="*/ 393 w 512"/>
                <a:gd name="T93" fmla="*/ 409 h 513"/>
                <a:gd name="T94" fmla="*/ 427 w 512"/>
                <a:gd name="T95" fmla="*/ 369 h 513"/>
                <a:gd name="T96" fmla="*/ 476 w 512"/>
                <a:gd name="T97" fmla="*/ 387 h 513"/>
                <a:gd name="T98" fmla="*/ 487 w 512"/>
                <a:gd name="T99" fmla="*/ 368 h 513"/>
                <a:gd name="T100" fmla="*/ 495 w 512"/>
                <a:gd name="T101" fmla="*/ 347 h 513"/>
                <a:gd name="T102" fmla="*/ 451 w 512"/>
                <a:gd name="T103" fmla="*/ 320 h 513"/>
                <a:gd name="T104" fmla="*/ 461 w 512"/>
                <a:gd name="T105" fmla="*/ 269 h 513"/>
                <a:gd name="T106" fmla="*/ 349 w 512"/>
                <a:gd name="T107" fmla="*/ 301 h 513"/>
                <a:gd name="T108" fmla="*/ 211 w 512"/>
                <a:gd name="T109" fmla="*/ 350 h 513"/>
                <a:gd name="T110" fmla="*/ 163 w 512"/>
                <a:gd name="T111" fmla="*/ 212 h 513"/>
                <a:gd name="T112" fmla="*/ 301 w 512"/>
                <a:gd name="T113" fmla="*/ 163 h 513"/>
                <a:gd name="T114" fmla="*/ 349 w 512"/>
                <a:gd name="T115" fmla="*/ 30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3">
                  <a:moveTo>
                    <a:pt x="461" y="269"/>
                  </a:moveTo>
                  <a:cubicBezTo>
                    <a:pt x="512" y="259"/>
                    <a:pt x="512" y="259"/>
                    <a:pt x="512" y="259"/>
                  </a:cubicBezTo>
                  <a:cubicBezTo>
                    <a:pt x="512" y="245"/>
                    <a:pt x="511" y="230"/>
                    <a:pt x="509" y="215"/>
                  </a:cubicBezTo>
                  <a:cubicBezTo>
                    <a:pt x="456" y="214"/>
                    <a:pt x="456" y="214"/>
                    <a:pt x="456" y="214"/>
                  </a:cubicBezTo>
                  <a:cubicBezTo>
                    <a:pt x="453" y="197"/>
                    <a:pt x="447" y="180"/>
                    <a:pt x="439" y="165"/>
                  </a:cubicBezTo>
                  <a:cubicBezTo>
                    <a:pt x="479" y="131"/>
                    <a:pt x="479" y="131"/>
                    <a:pt x="479" y="131"/>
                  </a:cubicBezTo>
                  <a:cubicBezTo>
                    <a:pt x="472" y="118"/>
                    <a:pt x="464" y="106"/>
                    <a:pt x="454" y="95"/>
                  </a:cubicBezTo>
                  <a:cubicBezTo>
                    <a:pt x="408" y="119"/>
                    <a:pt x="408" y="119"/>
                    <a:pt x="408" y="119"/>
                  </a:cubicBezTo>
                  <a:cubicBezTo>
                    <a:pt x="397" y="107"/>
                    <a:pt x="384" y="95"/>
                    <a:pt x="369" y="86"/>
                  </a:cubicBezTo>
                  <a:cubicBezTo>
                    <a:pt x="386" y="36"/>
                    <a:pt x="386" y="36"/>
                    <a:pt x="386" y="36"/>
                  </a:cubicBezTo>
                  <a:cubicBezTo>
                    <a:pt x="380" y="33"/>
                    <a:pt x="374" y="29"/>
                    <a:pt x="367" y="26"/>
                  </a:cubicBezTo>
                  <a:cubicBezTo>
                    <a:pt x="360" y="23"/>
                    <a:pt x="354" y="20"/>
                    <a:pt x="347" y="17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02" y="56"/>
                    <a:pt x="285" y="53"/>
                    <a:pt x="268" y="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244" y="0"/>
                    <a:pt x="229" y="2"/>
                    <a:pt x="215" y="4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196" y="60"/>
                    <a:pt x="180" y="66"/>
                    <a:pt x="164" y="73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18" y="41"/>
                    <a:pt x="105" y="49"/>
                    <a:pt x="94" y="58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06" y="116"/>
                    <a:pt x="95" y="129"/>
                    <a:pt x="85" y="144"/>
                  </a:cubicBezTo>
                  <a:cubicBezTo>
                    <a:pt x="67" y="137"/>
                    <a:pt x="50" y="131"/>
                    <a:pt x="36" y="126"/>
                  </a:cubicBezTo>
                  <a:cubicBezTo>
                    <a:pt x="32" y="133"/>
                    <a:pt x="29" y="139"/>
                    <a:pt x="25" y="146"/>
                  </a:cubicBezTo>
                  <a:cubicBezTo>
                    <a:pt x="22" y="152"/>
                    <a:pt x="19" y="159"/>
                    <a:pt x="17" y="166"/>
                  </a:cubicBezTo>
                  <a:cubicBezTo>
                    <a:pt x="30" y="174"/>
                    <a:pt x="45" y="183"/>
                    <a:pt x="61" y="193"/>
                  </a:cubicBezTo>
                  <a:cubicBezTo>
                    <a:pt x="56" y="210"/>
                    <a:pt x="52" y="227"/>
                    <a:pt x="51" y="245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9"/>
                    <a:pt x="1" y="283"/>
                    <a:pt x="3" y="298"/>
                  </a:cubicBezTo>
                  <a:cubicBezTo>
                    <a:pt x="56" y="299"/>
                    <a:pt x="56" y="299"/>
                    <a:pt x="56" y="299"/>
                  </a:cubicBezTo>
                  <a:cubicBezTo>
                    <a:pt x="59" y="316"/>
                    <a:pt x="65" y="333"/>
                    <a:pt x="73" y="348"/>
                  </a:cubicBezTo>
                  <a:cubicBezTo>
                    <a:pt x="33" y="382"/>
                    <a:pt x="33" y="382"/>
                    <a:pt x="33" y="382"/>
                  </a:cubicBezTo>
                  <a:cubicBezTo>
                    <a:pt x="40" y="395"/>
                    <a:pt x="48" y="407"/>
                    <a:pt x="58" y="419"/>
                  </a:cubicBezTo>
                  <a:cubicBezTo>
                    <a:pt x="104" y="394"/>
                    <a:pt x="104" y="394"/>
                    <a:pt x="104" y="394"/>
                  </a:cubicBezTo>
                  <a:cubicBezTo>
                    <a:pt x="115" y="407"/>
                    <a:pt x="128" y="418"/>
                    <a:pt x="143" y="428"/>
                  </a:cubicBezTo>
                  <a:cubicBezTo>
                    <a:pt x="126" y="477"/>
                    <a:pt x="126" y="477"/>
                    <a:pt x="126" y="477"/>
                  </a:cubicBezTo>
                  <a:cubicBezTo>
                    <a:pt x="132" y="481"/>
                    <a:pt x="138" y="484"/>
                    <a:pt x="145" y="487"/>
                  </a:cubicBezTo>
                  <a:cubicBezTo>
                    <a:pt x="152" y="491"/>
                    <a:pt x="159" y="493"/>
                    <a:pt x="165" y="496"/>
                  </a:cubicBezTo>
                  <a:cubicBezTo>
                    <a:pt x="193" y="452"/>
                    <a:pt x="193" y="452"/>
                    <a:pt x="193" y="452"/>
                  </a:cubicBezTo>
                  <a:cubicBezTo>
                    <a:pt x="210" y="457"/>
                    <a:pt x="227" y="460"/>
                    <a:pt x="244" y="461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68" y="513"/>
                    <a:pt x="283" y="512"/>
                    <a:pt x="297" y="509"/>
                  </a:cubicBezTo>
                  <a:cubicBezTo>
                    <a:pt x="299" y="457"/>
                    <a:pt x="299" y="457"/>
                    <a:pt x="299" y="457"/>
                  </a:cubicBezTo>
                  <a:cubicBezTo>
                    <a:pt x="316" y="453"/>
                    <a:pt x="332" y="448"/>
                    <a:pt x="348" y="440"/>
                  </a:cubicBezTo>
                  <a:cubicBezTo>
                    <a:pt x="382" y="480"/>
                    <a:pt x="382" y="480"/>
                    <a:pt x="382" y="480"/>
                  </a:cubicBezTo>
                  <a:cubicBezTo>
                    <a:pt x="394" y="472"/>
                    <a:pt x="407" y="464"/>
                    <a:pt x="418" y="455"/>
                  </a:cubicBezTo>
                  <a:cubicBezTo>
                    <a:pt x="393" y="409"/>
                    <a:pt x="393" y="409"/>
                    <a:pt x="393" y="409"/>
                  </a:cubicBezTo>
                  <a:cubicBezTo>
                    <a:pt x="406" y="397"/>
                    <a:pt x="417" y="384"/>
                    <a:pt x="427" y="369"/>
                  </a:cubicBezTo>
                  <a:cubicBezTo>
                    <a:pt x="476" y="387"/>
                    <a:pt x="476" y="387"/>
                    <a:pt x="476" y="387"/>
                  </a:cubicBezTo>
                  <a:cubicBezTo>
                    <a:pt x="480" y="381"/>
                    <a:pt x="484" y="374"/>
                    <a:pt x="487" y="368"/>
                  </a:cubicBezTo>
                  <a:cubicBezTo>
                    <a:pt x="490" y="361"/>
                    <a:pt x="493" y="354"/>
                    <a:pt x="495" y="347"/>
                  </a:cubicBezTo>
                  <a:cubicBezTo>
                    <a:pt x="451" y="320"/>
                    <a:pt x="451" y="320"/>
                    <a:pt x="451" y="320"/>
                  </a:cubicBezTo>
                  <a:cubicBezTo>
                    <a:pt x="456" y="303"/>
                    <a:pt x="460" y="286"/>
                    <a:pt x="461" y="269"/>
                  </a:cubicBezTo>
                  <a:close/>
                  <a:moveTo>
                    <a:pt x="349" y="301"/>
                  </a:moveTo>
                  <a:cubicBezTo>
                    <a:pt x="325" y="353"/>
                    <a:pt x="263" y="375"/>
                    <a:pt x="211" y="350"/>
                  </a:cubicBezTo>
                  <a:cubicBezTo>
                    <a:pt x="160" y="325"/>
                    <a:pt x="138" y="263"/>
                    <a:pt x="163" y="212"/>
                  </a:cubicBezTo>
                  <a:cubicBezTo>
                    <a:pt x="187" y="160"/>
                    <a:pt x="249" y="138"/>
                    <a:pt x="301" y="163"/>
                  </a:cubicBezTo>
                  <a:cubicBezTo>
                    <a:pt x="352" y="188"/>
                    <a:pt x="374" y="250"/>
                    <a:pt x="349" y="30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892387" y="2346960"/>
              <a:ext cx="1371600" cy="1371600"/>
            </a:xfrm>
            <a:prstGeom prst="ellipse">
              <a:avLst/>
            </a:prstGeom>
            <a:solidFill>
              <a:srgbClr val="78A22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00965" y="2757326"/>
              <a:ext cx="1526675" cy="571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FFFF"/>
                  </a:solidFill>
                  <a:latin typeface="Arial"/>
                </a:rPr>
                <a:t>BIOPHARMA INNOVATION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8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173078" y="-1001889"/>
            <a:ext cx="8732922" cy="79294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812" y="1943115"/>
            <a:ext cx="8876841" cy="952485"/>
          </a:xfrm>
        </p:spPr>
        <p:txBody>
          <a:bodyPr/>
          <a:lstStyle/>
          <a:p>
            <a:pPr marL="478528" lvl="1" indent="0" algn="ctr">
              <a:buClr>
                <a:schemeClr val="accent3">
                  <a:lumMod val="75000"/>
                </a:schemeClr>
              </a:buClr>
              <a:buNone/>
            </a:pPr>
            <a:r>
              <a:rPr lang="en-US" sz="2800" dirty="0">
                <a:solidFill>
                  <a:schemeClr val="accent1"/>
                </a:solidFill>
              </a:rPr>
              <a:t>Pharmaceutical companies in Europe are working with governments and healthcare systems in Europe to find solutions to Europe’s healthcare challenges</a:t>
            </a:r>
            <a:endParaRPr lang="en-US" sz="6000" dirty="0">
              <a:solidFill>
                <a:schemeClr val="accent1"/>
              </a:solidFill>
              <a:cs typeface="Arial" charset="0"/>
            </a:endParaRPr>
          </a:p>
          <a:p>
            <a:pPr algn="ctr" defTabSz="956086"/>
            <a:endParaRPr lang="en-US" sz="6000" b="0" dirty="0">
              <a:solidFill>
                <a:schemeClr val="accent1"/>
              </a:solidFill>
              <a:cs typeface="Arial" charset="0"/>
            </a:endParaRPr>
          </a:p>
          <a:p>
            <a:pPr algn="ctr" defTabSz="956086"/>
            <a:endParaRPr lang="en-US" sz="6000" b="0" dirty="0">
              <a:solidFill>
                <a:schemeClr val="accent1"/>
              </a:solidFill>
              <a:cs typeface="Arial" charset="0"/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6000" b="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6000" b="0" dirty="0" smtClean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6000" b="0" dirty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6000" b="0" dirty="0" smtClean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6000" b="0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6000" b="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6000" b="0" dirty="0" smtClean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813" y="557577"/>
            <a:ext cx="8876840" cy="735013"/>
          </a:xfrm>
        </p:spPr>
        <p:txBody>
          <a:bodyPr/>
          <a:lstStyle/>
          <a:p>
            <a:r>
              <a:rPr lang="fr-BE" dirty="0" smtClean="0"/>
              <a:t>Section 4: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104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1173078" y="-1001889"/>
            <a:ext cx="8732922" cy="79294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827412" y="516759"/>
            <a:ext cx="8453037" cy="377030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pPr algn="ctr" defTabSz="9567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6B74"/>
                </a:solidFill>
                <a:latin typeface="Calibri"/>
                <a:cs typeface="AgfaRotisSansSerif-Bold"/>
              </a:rPr>
              <a:t>SECTION 1: The value of medicines to patients, healthcare systems and society</a:t>
            </a:r>
            <a:endParaRPr lang="id-ID" sz="2000" b="1" dirty="0">
              <a:solidFill>
                <a:srgbClr val="006B74"/>
              </a:solidFill>
              <a:latin typeface="Calibri"/>
              <a:cs typeface="AgfaRotisSansSerif-Bold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3209" y="1219852"/>
            <a:ext cx="3535401" cy="2152653"/>
            <a:chOff x="161241" y="1195777"/>
            <a:chExt cx="2817617" cy="2152653"/>
          </a:xfrm>
        </p:grpSpPr>
        <p:grpSp>
          <p:nvGrpSpPr>
            <p:cNvPr id="8" name="Group 7"/>
            <p:cNvGrpSpPr/>
            <p:nvPr/>
          </p:nvGrpSpPr>
          <p:grpSpPr>
            <a:xfrm>
              <a:off x="161241" y="1195777"/>
              <a:ext cx="2817617" cy="799394"/>
              <a:chOff x="485774" y="1341189"/>
              <a:chExt cx="3771900" cy="799394"/>
            </a:xfrm>
          </p:grpSpPr>
          <p:sp>
            <p:nvSpPr>
              <p:cNvPr id="11" name="Isosceles Triangle 10"/>
              <p:cNvSpPr/>
              <p:nvPr/>
            </p:nvSpPr>
            <p:spPr>
              <a:xfrm rot="10800000">
                <a:off x="2007392" y="1683383"/>
                <a:ext cx="728663" cy="457200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485774" y="1341189"/>
                <a:ext cx="3771900" cy="47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43247" tIns="43247" rIns="43247" bIns="43247" anchor="ctr">
                <a:noAutofit/>
              </a:bodyPr>
              <a:lstStyle/>
              <a:p>
                <a:pPr algn="ctr" defTabSz="865188"/>
                <a:r>
                  <a:rPr lang="en-US" b="1" dirty="0" smtClean="0">
                    <a:solidFill>
                      <a:schemeClr val="bg1"/>
                    </a:solidFill>
                  </a:rPr>
                  <a:t>PATIENTS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47046" y="2282118"/>
              <a:ext cx="2646006" cy="518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47" tIns="43247" rIns="43247" bIns="43247" anchor="ctr">
              <a:spAutoFit/>
            </a:bodyPr>
            <a:lstStyle/>
            <a:p>
              <a:pPr marL="0" lvl="2" algn="ctr" defTabSz="865188"/>
              <a:r>
                <a:rPr lang="en-US" sz="1400" b="1" dirty="0"/>
                <a:t>Patients </a:t>
              </a:r>
              <a:r>
                <a:rPr lang="en-US" sz="1400" b="1" dirty="0" smtClean="0"/>
                <a:t>live longer</a:t>
              </a:r>
              <a:r>
                <a:rPr lang="en-US" sz="1400" b="1" dirty="0"/>
                <a:t>, healthier, more productive lives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241" y="1195777"/>
              <a:ext cx="2817617" cy="2152653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73077" y="3975547"/>
            <a:ext cx="3539817" cy="2167077"/>
            <a:chOff x="174890" y="4014961"/>
            <a:chExt cx="2821136" cy="2167077"/>
          </a:xfrm>
        </p:grpSpPr>
        <p:grpSp>
          <p:nvGrpSpPr>
            <p:cNvPr id="14" name="Group 13"/>
            <p:cNvGrpSpPr/>
            <p:nvPr/>
          </p:nvGrpSpPr>
          <p:grpSpPr>
            <a:xfrm>
              <a:off x="174890" y="4014961"/>
              <a:ext cx="2821136" cy="806126"/>
              <a:chOff x="330905" y="193607"/>
              <a:chExt cx="3776612" cy="806126"/>
            </a:xfrm>
            <a:solidFill>
              <a:srgbClr val="0067AC"/>
            </a:solidFill>
          </p:grpSpPr>
          <p:sp>
            <p:nvSpPr>
              <p:cNvPr id="17" name="Isosceles Triangle 16"/>
              <p:cNvSpPr/>
              <p:nvPr/>
            </p:nvSpPr>
            <p:spPr>
              <a:xfrm rot="10800000">
                <a:off x="1828289" y="542533"/>
                <a:ext cx="728664" cy="457200"/>
              </a:xfrm>
              <a:prstGeom prst="triangle">
                <a:avLst/>
              </a:prstGeom>
              <a:solidFill>
                <a:srgbClr val="41813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331045" y="218661"/>
                <a:ext cx="3776472" cy="471131"/>
              </a:xfrm>
              <a:prstGeom prst="rect">
                <a:avLst/>
              </a:prstGeom>
              <a:solidFill>
                <a:srgbClr val="41813A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43247" tIns="43247" rIns="43247" bIns="43247" anchor="ctr">
                <a:noAutofit/>
              </a:bodyPr>
              <a:lstStyle/>
              <a:p>
                <a:pPr defTabSz="865188"/>
                <a:r>
                  <a:rPr lang="en-US" b="1" dirty="0">
                    <a:solidFill>
                      <a:schemeClr val="bg1"/>
                    </a:solidFill>
                  </a:rPr>
                  <a:t>HEALTHCARE SYSTEMS</a:t>
                </a:r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rot="10800000">
                <a:off x="1828149" y="517479"/>
                <a:ext cx="728664" cy="457200"/>
              </a:xfrm>
              <a:prstGeom prst="triangle">
                <a:avLst/>
              </a:prstGeom>
              <a:solidFill>
                <a:srgbClr val="41813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330905" y="193607"/>
                <a:ext cx="3776472" cy="471131"/>
              </a:xfrm>
              <a:prstGeom prst="rect">
                <a:avLst/>
              </a:prstGeom>
              <a:solidFill>
                <a:srgbClr val="41813A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43247" tIns="43247" rIns="43247" bIns="43247" anchor="ctr">
                <a:noAutofit/>
              </a:bodyPr>
              <a:lstStyle/>
              <a:p>
                <a:pPr algn="ctr" defTabSz="865188"/>
                <a:r>
                  <a:rPr lang="en-US" b="1" dirty="0">
                    <a:solidFill>
                      <a:schemeClr val="bg1"/>
                    </a:solidFill>
                  </a:rPr>
                  <a:t>HEALTHCARE SYSTEMS</a:t>
                </a:r>
              </a:p>
            </p:txBody>
          </p:sp>
        </p:grp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262507" y="4900283"/>
              <a:ext cx="2646006" cy="94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47" tIns="43247" rIns="43247" bIns="43247" anchor="ctr">
              <a:spAutoFit/>
            </a:bodyPr>
            <a:lstStyle/>
            <a:p>
              <a:pPr algn="ctr" defTabSz="865188"/>
              <a:r>
                <a:rPr lang="en-US" sz="1400" b="1" dirty="0"/>
                <a:t>I</a:t>
              </a:r>
              <a:r>
                <a:rPr lang="en-US" sz="1400" b="1" dirty="0" smtClean="0"/>
                <a:t>nnovative medicines can put healthcare systems on a more sustainable path by reducing costs in other parts of the healthcare system such as </a:t>
              </a:r>
              <a:r>
                <a:rPr lang="en-US" sz="1400" b="1" dirty="0" err="1" smtClean="0"/>
                <a:t>hospitlisations</a:t>
              </a:r>
              <a:endParaRPr lang="en-US" sz="14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6702" y="4029385"/>
              <a:ext cx="2817617" cy="2152653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64622" y="3983066"/>
            <a:ext cx="3539685" cy="2159558"/>
            <a:chOff x="5997198" y="3958991"/>
            <a:chExt cx="2821031" cy="2159558"/>
          </a:xfrm>
        </p:grpSpPr>
        <p:grpSp>
          <p:nvGrpSpPr>
            <p:cNvPr id="22" name="Group 21"/>
            <p:cNvGrpSpPr/>
            <p:nvPr/>
          </p:nvGrpSpPr>
          <p:grpSpPr>
            <a:xfrm>
              <a:off x="5997198" y="3958991"/>
              <a:ext cx="2821031" cy="781072"/>
              <a:chOff x="330567" y="201126"/>
              <a:chExt cx="3776472" cy="781072"/>
            </a:xfrm>
            <a:solidFill>
              <a:srgbClr val="0067AC"/>
            </a:solidFill>
          </p:grpSpPr>
          <p:sp>
            <p:nvSpPr>
              <p:cNvPr id="25" name="Isosceles Triangle 24"/>
              <p:cNvSpPr/>
              <p:nvPr/>
            </p:nvSpPr>
            <p:spPr>
              <a:xfrm rot="10800000">
                <a:off x="1827811" y="524998"/>
                <a:ext cx="728664" cy="457200"/>
              </a:xfrm>
              <a:prstGeom prst="triangle">
                <a:avLst/>
              </a:prstGeom>
              <a:solidFill>
                <a:srgbClr val="F58023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43247" tIns="43247" rIns="43247" bIns="43247" anchor="ctr">
                <a:noAutofit/>
              </a:bodyPr>
              <a:lstStyle/>
              <a:p>
                <a:pPr defTabSz="865188"/>
                <a:endParaRPr lang="en-US" sz="14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330567" y="201126"/>
                <a:ext cx="3776472" cy="471131"/>
              </a:xfrm>
              <a:prstGeom prst="rect">
                <a:avLst/>
              </a:prstGeom>
              <a:solidFill>
                <a:srgbClr val="F58023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43247" tIns="43247" rIns="43247" bIns="43247" anchor="ctr">
                <a:noAutofit/>
              </a:bodyPr>
              <a:lstStyle>
                <a:defPPr>
                  <a:defRPr lang="en-US"/>
                </a:defPPr>
                <a:lvl1pPr defTabSz="865188">
                  <a:defRPr sz="1400" b="1">
                    <a:solidFill>
                      <a:schemeClr val="bg1"/>
                    </a:solidFill>
                  </a:defRPr>
                </a:lvl1pPr>
              </a:lstStyle>
              <a:p>
                <a:pPr algn="ctr"/>
                <a:r>
                  <a:rPr lang="en-US" sz="1600" dirty="0" smtClean="0"/>
                  <a:t>SOCIETY</a:t>
                </a:r>
                <a:endParaRPr lang="en-US" dirty="0"/>
              </a:p>
            </p:txBody>
          </p:sp>
        </p:grpSp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6085067" y="5016225"/>
              <a:ext cx="2646006" cy="7336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47" tIns="43247" rIns="43247" bIns="43247" anchor="ctr">
              <a:spAutoFit/>
            </a:bodyPr>
            <a:lstStyle/>
            <a:p>
              <a:pPr algn="ctr" defTabSz="865188"/>
              <a:r>
                <a:rPr lang="en-US" sz="1400" b="1" dirty="0"/>
                <a:t>Society benefits from health and wellness as individuals are able to continue being productive members of the community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99262" y="3965896"/>
              <a:ext cx="2817617" cy="2152653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65070" y="1219852"/>
            <a:ext cx="3539685" cy="2152653"/>
            <a:chOff x="6013359" y="1195777"/>
            <a:chExt cx="2821031" cy="2152653"/>
          </a:xfrm>
        </p:grpSpPr>
        <p:grpSp>
          <p:nvGrpSpPr>
            <p:cNvPr id="31" name="Group 30"/>
            <p:cNvGrpSpPr/>
            <p:nvPr/>
          </p:nvGrpSpPr>
          <p:grpSpPr>
            <a:xfrm>
              <a:off x="6013359" y="1195777"/>
              <a:ext cx="2821031" cy="781072"/>
              <a:chOff x="331045" y="218661"/>
              <a:chExt cx="3776472" cy="781072"/>
            </a:xfrm>
            <a:solidFill>
              <a:srgbClr val="0067AC"/>
            </a:solidFill>
          </p:grpSpPr>
          <p:sp>
            <p:nvSpPr>
              <p:cNvPr id="34" name="Isosceles Triangle 33"/>
              <p:cNvSpPr/>
              <p:nvPr/>
            </p:nvSpPr>
            <p:spPr>
              <a:xfrm rot="10800000">
                <a:off x="1828289" y="542533"/>
                <a:ext cx="728664" cy="457200"/>
              </a:xfrm>
              <a:prstGeom prst="triangle">
                <a:avLst/>
              </a:prstGeom>
              <a:solidFill>
                <a:srgbClr val="78A22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43247" tIns="43247" rIns="43247" bIns="43247" anchor="ctr">
                <a:noAutofit/>
              </a:bodyPr>
              <a:lstStyle/>
              <a:p>
                <a:pPr defTabSz="865188"/>
                <a:endParaRPr lang="en-US" sz="14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5" name="Text Box 3"/>
              <p:cNvSpPr txBox="1">
                <a:spLocks noChangeArrowheads="1"/>
              </p:cNvSpPr>
              <p:nvPr/>
            </p:nvSpPr>
            <p:spPr bwMode="auto">
              <a:xfrm>
                <a:off x="331045" y="218661"/>
                <a:ext cx="3776472" cy="471131"/>
              </a:xfrm>
              <a:prstGeom prst="rect">
                <a:avLst/>
              </a:prstGeom>
              <a:solidFill>
                <a:srgbClr val="78A22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43247" tIns="43247" rIns="43247" bIns="43247" anchor="ctr">
                <a:noAutofit/>
              </a:bodyPr>
              <a:lstStyle>
                <a:defPPr>
                  <a:defRPr lang="en-US"/>
                </a:defPPr>
                <a:lvl1pPr defTabSz="865188">
                  <a:defRPr sz="1400" b="1">
                    <a:solidFill>
                      <a:schemeClr val="bg1"/>
                    </a:solidFill>
                  </a:defRPr>
                </a:lvl1pPr>
              </a:lstStyle>
              <a:p>
                <a:pPr algn="ctr"/>
                <a:r>
                  <a:rPr lang="en-US" sz="1600" dirty="0" smtClean="0"/>
                  <a:t>ECONOMIES</a:t>
                </a:r>
                <a:endParaRPr lang="en-US" dirty="0"/>
              </a:p>
            </p:txBody>
          </p:sp>
        </p:grpSp>
        <p:sp>
          <p:nvSpPr>
            <p:cNvPr id="32" name="Text Box 3"/>
            <p:cNvSpPr txBox="1">
              <a:spLocks noChangeArrowheads="1"/>
            </p:cNvSpPr>
            <p:nvPr/>
          </p:nvSpPr>
          <p:spPr bwMode="auto">
            <a:xfrm>
              <a:off x="6100871" y="2149356"/>
              <a:ext cx="2646006" cy="94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47" tIns="43247" rIns="43247" bIns="43247" anchor="ctr">
              <a:spAutoFit/>
            </a:bodyPr>
            <a:lstStyle/>
            <a:p>
              <a:pPr algn="ctr" defTabSz="865188"/>
              <a:r>
                <a:rPr lang="en-US" sz="1400" b="1" dirty="0"/>
                <a:t>The biopharmaceutical industry generates essential economic value in terms of job creation, R&amp;D investment, and medications that improve patient productivity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15066" y="1195777"/>
              <a:ext cx="2817617" cy="2152653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8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4296" y="1627318"/>
            <a:ext cx="5036604" cy="1595488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1"/>
                </a:solidFill>
              </a:rPr>
              <a:t>Outcomes</a:t>
            </a:r>
            <a:r>
              <a:rPr lang="en-US" sz="1800" dirty="0">
                <a:solidFill>
                  <a:schemeClr val="accent1"/>
                </a:solidFill>
              </a:rPr>
              <a:t>-based </a:t>
            </a:r>
            <a:r>
              <a:rPr lang="en-US" sz="1800" dirty="0" smtClean="0">
                <a:solidFill>
                  <a:schemeClr val="accent1"/>
                </a:solidFill>
              </a:rPr>
              <a:t>reimbursement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Patient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access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schemes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Managed </a:t>
            </a:r>
            <a:r>
              <a:rPr lang="en-US" sz="1800" dirty="0">
                <a:solidFill>
                  <a:schemeClr val="accent1"/>
                </a:solidFill>
              </a:rPr>
              <a:t>entry agreements for new medicines </a:t>
            </a: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6599" y="280376"/>
            <a:ext cx="7888821" cy="735013"/>
          </a:xfrm>
        </p:spPr>
        <p:txBody>
          <a:bodyPr/>
          <a:lstStyle/>
          <a:p>
            <a:r>
              <a:rPr lang="en-US" sz="1800" b="0" dirty="0"/>
              <a:t>To support the shared objective of rapid access to the latest effective and life-saving medicines, industry remains committed to engaging with payers on </a:t>
            </a:r>
            <a:r>
              <a:rPr lang="en-US" sz="1800" dirty="0"/>
              <a:t>flexible </a:t>
            </a:r>
            <a:r>
              <a:rPr lang="en-US" sz="1800" dirty="0" smtClean="0"/>
              <a:t>and </a:t>
            </a:r>
            <a:r>
              <a:rPr lang="en-US" sz="1800" dirty="0"/>
              <a:t>innovative pricing and funding models </a:t>
            </a:r>
          </a:p>
          <a:p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8259">
            <a:off x="5486400" y="2803706"/>
            <a:ext cx="2997199" cy="34954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400" y="3340021"/>
            <a:ext cx="4953000" cy="23903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aseline="30000" dirty="0">
                <a:solidFill>
                  <a:srgbClr val="7F7F7F"/>
                </a:solidFill>
              </a:rPr>
              <a:t>A pioneering </a:t>
            </a:r>
            <a:r>
              <a:rPr lang="en-GB" sz="2800" baseline="30000" dirty="0">
                <a:solidFill>
                  <a:srgbClr val="F5841F"/>
                </a:solidFill>
              </a:rPr>
              <a:t>patient access scheme </a:t>
            </a:r>
            <a:r>
              <a:rPr lang="en-GB" sz="2800" baseline="30000" dirty="0">
                <a:solidFill>
                  <a:srgbClr val="7F7F7F"/>
                </a:solidFill>
              </a:rPr>
              <a:t>between industry and health services for the multiple myeloma treatment </a:t>
            </a:r>
            <a:r>
              <a:rPr lang="en-GB" sz="2800" baseline="30000" dirty="0" err="1">
                <a:solidFill>
                  <a:srgbClr val="7F7F7F"/>
                </a:solidFill>
              </a:rPr>
              <a:t>bortezomib</a:t>
            </a:r>
            <a:r>
              <a:rPr lang="en-GB" sz="2800" baseline="30000" dirty="0">
                <a:solidFill>
                  <a:srgbClr val="7F7F7F"/>
                </a:solidFill>
              </a:rPr>
              <a:t> in the UK saw </a:t>
            </a:r>
            <a:r>
              <a:rPr lang="en-GB" sz="2800" baseline="30000" dirty="0" smtClean="0">
                <a:solidFill>
                  <a:srgbClr val="7F7F7F"/>
                </a:solidFill>
              </a:rPr>
              <a:t>reimbursement for </a:t>
            </a:r>
            <a:r>
              <a:rPr lang="en-GB" sz="2800" baseline="30000" dirty="0">
                <a:solidFill>
                  <a:srgbClr val="7F7F7F"/>
                </a:solidFill>
              </a:rPr>
              <a:t>patients who did not respond after four treatment cycles covered directly by the manufacturer with an average potential </a:t>
            </a:r>
            <a:r>
              <a:rPr lang="en-GB" sz="2800" b="1" baseline="30000" dirty="0">
                <a:solidFill>
                  <a:srgbClr val="F5841F"/>
                </a:solidFill>
              </a:rPr>
              <a:t>saving of GBP 12,198 </a:t>
            </a:r>
            <a:r>
              <a:rPr lang="en-GB" sz="2800" baseline="30000" dirty="0">
                <a:solidFill>
                  <a:srgbClr val="7F7F7F"/>
                </a:solidFill>
              </a:rPr>
              <a:t>per non-responsive patient1</a:t>
            </a:r>
            <a:endParaRPr lang="en-GB" sz="2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67028" y="497555"/>
            <a:ext cx="8222396" cy="735013"/>
          </a:xfrm>
        </p:spPr>
        <p:txBody>
          <a:bodyPr/>
          <a:lstStyle/>
          <a:p>
            <a:pPr lvl="0"/>
            <a:r>
              <a:rPr lang="en-GB" sz="2000" b="0" dirty="0">
                <a:solidFill>
                  <a:srgbClr val="008898"/>
                </a:solidFill>
              </a:rPr>
              <a:t>Industry is keen to engage in the debate and to partner with payers to deliver </a:t>
            </a:r>
            <a:r>
              <a:rPr lang="en-GB" sz="2000" dirty="0">
                <a:solidFill>
                  <a:srgbClr val="008898"/>
                </a:solidFill>
              </a:rPr>
              <a:t>outcomes driven sustainable healthcare systems</a:t>
            </a:r>
          </a:p>
          <a:p>
            <a:endParaRPr lang="en-GB" sz="2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021531" y="1366161"/>
            <a:ext cx="368614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rgbClr val="7F7F7F"/>
                </a:solidFill>
                <a:latin typeface="+mn-lt"/>
                <a:cs typeface="Arial" charset="0"/>
              </a:rPr>
              <a:t>The objective of outcomes-focused </a:t>
            </a:r>
            <a:r>
              <a:rPr lang="en-US" sz="1800" kern="0" dirty="0" smtClean="0">
                <a:solidFill>
                  <a:srgbClr val="7F7F7F"/>
                </a:solidFill>
                <a:latin typeface="+mn-lt"/>
                <a:cs typeface="Arial" charset="0"/>
              </a:rPr>
              <a:t>healthcare systems </a:t>
            </a:r>
            <a:r>
              <a:rPr lang="en-US" sz="1800" kern="0" dirty="0">
                <a:solidFill>
                  <a:srgbClr val="7F7F7F"/>
                </a:solidFill>
                <a:latin typeface="+mn-lt"/>
                <a:cs typeface="Arial" charset="0"/>
              </a:rPr>
              <a:t>is to deliver </a:t>
            </a:r>
            <a:r>
              <a:rPr lang="en-US" sz="1800" kern="0" dirty="0">
                <a:solidFill>
                  <a:srgbClr val="F5841F"/>
                </a:solidFill>
                <a:latin typeface="+mn-lt"/>
                <a:cs typeface="Arial" charset="0"/>
              </a:rPr>
              <a:t>better </a:t>
            </a:r>
            <a:r>
              <a:rPr lang="en-US" sz="1800" kern="0" dirty="0" smtClean="0">
                <a:solidFill>
                  <a:srgbClr val="F5841F"/>
                </a:solidFill>
                <a:latin typeface="+mn-lt"/>
                <a:cs typeface="Arial" charset="0"/>
              </a:rPr>
              <a:t>patient outcomes </a:t>
            </a:r>
            <a:r>
              <a:rPr lang="en-US" sz="1800" kern="0" dirty="0">
                <a:solidFill>
                  <a:srgbClr val="7F7F7F"/>
                </a:solidFill>
                <a:latin typeface="+mn-lt"/>
                <a:cs typeface="Arial" charset="0"/>
              </a:rPr>
              <a:t>at </a:t>
            </a:r>
            <a:r>
              <a:rPr lang="en-US" sz="1800" kern="0" dirty="0" smtClean="0">
                <a:solidFill>
                  <a:srgbClr val="7F7F7F"/>
                </a:solidFill>
                <a:latin typeface="+mn-lt"/>
                <a:cs typeface="Arial" charset="0"/>
              </a:rPr>
              <a:t>the </a:t>
            </a:r>
            <a:r>
              <a:rPr lang="en-US" sz="1800" kern="0" dirty="0" smtClean="0">
                <a:solidFill>
                  <a:schemeClr val="accent1"/>
                </a:solidFill>
                <a:latin typeface="+mn-lt"/>
                <a:cs typeface="Arial" charset="0"/>
              </a:rPr>
              <a:t>same </a:t>
            </a:r>
            <a:r>
              <a:rPr lang="en-US" sz="1800" kern="0" dirty="0">
                <a:solidFill>
                  <a:schemeClr val="accent1"/>
                </a:solidFill>
                <a:latin typeface="+mn-lt"/>
                <a:cs typeface="Arial" charset="0"/>
              </a:rPr>
              <a:t>or lower cost</a:t>
            </a:r>
            <a:r>
              <a:rPr lang="en-US" sz="1800" kern="0" dirty="0">
                <a:solidFill>
                  <a:srgbClr val="7F7F7F"/>
                </a:solidFill>
                <a:latin typeface="+mn-lt"/>
                <a:cs typeface="Arial" charset="0"/>
              </a:rPr>
              <a:t>...</a:t>
            </a:r>
          </a:p>
          <a:p>
            <a:endParaRPr lang="en-GB" sz="18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0629" y="1366161"/>
            <a:ext cx="444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7446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relying</a:t>
            </a:r>
            <a:r>
              <a:rPr 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 on </a:t>
            </a:r>
            <a:r>
              <a:rPr lang="en-US" sz="1800" kern="0" dirty="0">
                <a:solidFill>
                  <a:schemeClr val="accent1"/>
                </a:solidFill>
                <a:latin typeface="+mn-lt"/>
                <a:cs typeface="Arial" charset="0"/>
              </a:rPr>
              <a:t>quality outcome data </a:t>
            </a:r>
          </a:p>
          <a:p>
            <a:pPr algn="r" defTabSz="17446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as starting point to improve care cycle</a:t>
            </a:r>
          </a:p>
          <a:p>
            <a:pPr algn="r"/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7" name="Group 782"/>
          <p:cNvGrpSpPr/>
          <p:nvPr/>
        </p:nvGrpSpPr>
        <p:grpSpPr>
          <a:xfrm>
            <a:off x="826312" y="2725872"/>
            <a:ext cx="4254319" cy="2988171"/>
            <a:chOff x="5513744" y="2280798"/>
            <a:chExt cx="3189760" cy="2146997"/>
          </a:xfrm>
        </p:grpSpPr>
        <p:sp>
          <p:nvSpPr>
            <p:cNvPr id="8" name="TextBox 7"/>
            <p:cNvSpPr txBox="1"/>
            <p:nvPr>
              <p:custDataLst>
                <p:tags r:id="rId12"/>
              </p:custDataLst>
            </p:nvPr>
          </p:nvSpPr>
          <p:spPr>
            <a:xfrm>
              <a:off x="7828945" y="3862964"/>
              <a:ext cx="672589" cy="384378"/>
            </a:xfrm>
            <a:prstGeom prst="rect">
              <a:avLst/>
            </a:prstGeom>
            <a:noFill/>
          </p:spPr>
          <p:txBody>
            <a:bodyPr wrap="square" lIns="114300" tIns="112500" rIns="114300" bIns="112500" rtlCol="0" anchor="t">
              <a:spAutoFit/>
            </a:bodyPr>
            <a:lstStyle/>
            <a:p>
              <a:pPr defTabSz="17446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ea typeface="+mn-ea"/>
                  <a:cs typeface="+mn-cs"/>
                </a:rPr>
                <a:t>Value </a:t>
              </a:r>
            </a:p>
          </p:txBody>
        </p:sp>
        <p:grpSp>
          <p:nvGrpSpPr>
            <p:cNvPr id="9" name="Group 291"/>
            <p:cNvGrpSpPr/>
            <p:nvPr/>
          </p:nvGrpSpPr>
          <p:grpSpPr>
            <a:xfrm>
              <a:off x="5513744" y="2280798"/>
              <a:ext cx="3189760" cy="2146997"/>
              <a:chOff x="5513744" y="2280798"/>
              <a:chExt cx="3189760" cy="2146997"/>
            </a:xfrm>
          </p:grpSpPr>
          <p:sp>
            <p:nvSpPr>
              <p:cNvPr id="10" name="Rectangle 9"/>
              <p:cNvSpPr/>
              <p:nvPr>
                <p:custDataLst>
                  <p:tags r:id="rId13"/>
                </p:custDataLst>
              </p:nvPr>
            </p:nvSpPr>
            <p:spPr bwMode="gray">
              <a:xfrm>
                <a:off x="5513744" y="2297998"/>
                <a:ext cx="3189760" cy="2129797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 defTabSz="174467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4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1" name="Picture 22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7" cstate="email"/>
              <a:srcRect/>
              <a:stretch>
                <a:fillRect/>
              </a:stretch>
            </p:blipFill>
            <p:spPr bwMode="auto">
              <a:xfrm>
                <a:off x="6047810" y="3373016"/>
                <a:ext cx="390212" cy="360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538050" y="3551970"/>
                <a:ext cx="1108314" cy="472833"/>
              </a:xfrm>
              <a:prstGeom prst="rect">
                <a:avLst/>
              </a:prstGeom>
              <a:noFill/>
            </p:spPr>
            <p:txBody>
              <a:bodyPr wrap="square" lIns="114300" tIns="112500" rIns="114300" bIns="112500" rtlCol="0" anchor="t">
                <a:spAutoFit/>
              </a:bodyPr>
              <a:lstStyle/>
              <a:p>
                <a:pPr algn="ctr" defTabSz="174467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accent1"/>
                    </a:solidFill>
                    <a:latin typeface="Arial"/>
                    <a:ea typeface="+mn-ea"/>
                    <a:cs typeface="+mn-cs"/>
                  </a:rPr>
                  <a:t>Patient</a:t>
                </a:r>
              </a:p>
            </p:txBody>
          </p:sp>
          <p:pic>
            <p:nvPicPr>
              <p:cNvPr id="13" name="Picture 8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8" cstate="email"/>
              <a:srcRect/>
              <a:stretch>
                <a:fillRect/>
              </a:stretch>
            </p:blipFill>
            <p:spPr bwMode="auto">
              <a:xfrm>
                <a:off x="6936203" y="3279210"/>
                <a:ext cx="302006" cy="390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  <a:effectLst/>
            </p:spPr>
          </p:pic>
          <p:cxnSp>
            <p:nvCxnSpPr>
              <p:cNvPr id="14" name="Straight Arrow Connector 13"/>
              <p:cNvCxnSpPr/>
              <p:nvPr>
                <p:custDataLst>
                  <p:tags r:id="rId17"/>
                </p:custDataLst>
              </p:nvPr>
            </p:nvCxnSpPr>
            <p:spPr>
              <a:xfrm rot="5400000" flipH="1" flipV="1">
                <a:off x="7248041" y="3060273"/>
                <a:ext cx="308337" cy="285679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7333435" y="3597095"/>
                <a:ext cx="359744" cy="1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7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9" cstate="email"/>
              <a:srcRect/>
              <a:stretch>
                <a:fillRect/>
              </a:stretch>
            </p:blipFill>
            <p:spPr bwMode="auto">
              <a:xfrm>
                <a:off x="7787853" y="3402952"/>
                <a:ext cx="381608" cy="280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9" descr="http://t2.gstatic.com/images?q=tbn:ANd9GcRUdRoSa8c--IAn7lTYqu2iwLGT2m6y6dIAhka6oS_e5zKous57eQ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40" cstate="email"/>
              <a:srcRect/>
              <a:stretch>
                <a:fillRect/>
              </a:stretch>
            </p:blipFill>
            <p:spPr bwMode="auto">
              <a:xfrm>
                <a:off x="6302794" y="2731023"/>
                <a:ext cx="262423" cy="283236"/>
              </a:xfrm>
              <a:prstGeom prst="rect">
                <a:avLst/>
              </a:prstGeom>
              <a:noFill/>
            </p:spPr>
          </p:pic>
          <p:cxnSp>
            <p:nvCxnSpPr>
              <p:cNvPr id="18" name="Straight Arrow Connector 17"/>
              <p:cNvCxnSpPr/>
              <p:nvPr>
                <p:custDataLst>
                  <p:tags r:id="rId21"/>
                </p:custDataLst>
              </p:nvPr>
            </p:nvCxnSpPr>
            <p:spPr>
              <a:xfrm rot="10800000" flipV="1">
                <a:off x="6518727" y="3597096"/>
                <a:ext cx="328001" cy="1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>
                <p:custDataLst>
                  <p:tags r:id="rId22"/>
                </p:custDataLst>
              </p:nvPr>
            </p:nvCxnSpPr>
            <p:spPr>
              <a:xfrm rot="16200000" flipV="1">
                <a:off x="6623780" y="3071690"/>
                <a:ext cx="308337" cy="285679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11" descr="http://t1.gstatic.com/images?q=tbn:ANd9GcQ9tSVEd0-lun4t5Daw2IxfdKJyVDLzPyiu6y6pA0nUWHidmx7fdA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41" cstate="email"/>
              <a:srcRect/>
              <a:stretch>
                <a:fillRect/>
              </a:stretch>
            </p:blipFill>
            <p:spPr bwMode="auto">
              <a:xfrm>
                <a:off x="7624753" y="2743504"/>
                <a:ext cx="394235" cy="284210"/>
              </a:xfrm>
              <a:prstGeom prst="rect">
                <a:avLst/>
              </a:prstGeom>
              <a:noFill/>
            </p:spPr>
          </p:pic>
          <p:cxnSp>
            <p:nvCxnSpPr>
              <p:cNvPr id="21" name="Straight Arrow Connector 20"/>
              <p:cNvCxnSpPr/>
              <p:nvPr>
                <p:custDataLst>
                  <p:tags r:id="rId24"/>
                </p:custDataLst>
              </p:nvPr>
            </p:nvCxnSpPr>
            <p:spPr>
              <a:xfrm rot="5400000" flipH="1" flipV="1">
                <a:off x="6897619" y="3049003"/>
                <a:ext cx="342598" cy="1580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5814223" y="2979527"/>
                <a:ext cx="1108314" cy="472833"/>
              </a:xfrm>
              <a:prstGeom prst="rect">
                <a:avLst/>
              </a:prstGeom>
              <a:noFill/>
            </p:spPr>
            <p:txBody>
              <a:bodyPr wrap="square" lIns="114300" tIns="112500" rIns="114300" bIns="112500" rtlCol="0" anchor="t">
                <a:spAutoFit/>
              </a:bodyPr>
              <a:lstStyle/>
              <a:p>
                <a:pPr algn="ctr" defTabSz="174467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rPr>
                  <a:t>Health </a:t>
                </a:r>
              </a:p>
              <a:p>
                <a:pPr algn="ctr" defTabSz="174467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rPr>
                  <a:t>information</a:t>
                </a:r>
              </a:p>
            </p:txBody>
          </p:sp>
          <p:sp>
            <p:nvSpPr>
              <p:cNvPr id="23" name="TextBox 22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6513163" y="2641962"/>
                <a:ext cx="1108314" cy="318037"/>
              </a:xfrm>
              <a:prstGeom prst="rect">
                <a:avLst/>
              </a:prstGeom>
              <a:noFill/>
            </p:spPr>
            <p:txBody>
              <a:bodyPr wrap="square" lIns="114300" tIns="112500" rIns="114300" bIns="112500" rtlCol="0" anchor="t">
                <a:spAutoFit/>
              </a:bodyPr>
              <a:lstStyle/>
              <a:p>
                <a:pPr algn="ctr" defTabSz="174467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rPr>
                  <a:t>Medicines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4" name="Picture 4" descr="http://t0.gstatic.com/images?q=tbn:ANd9GcRo-qtwnHLuxtpYbFGlAu9eFSRPvre_MT-EFmPTnx4hc0kbBVrCrA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42" cstate="email"/>
              <a:srcRect/>
              <a:stretch>
                <a:fillRect/>
              </a:stretch>
            </p:blipFill>
            <p:spPr bwMode="auto">
              <a:xfrm>
                <a:off x="6935975" y="2526584"/>
                <a:ext cx="291877" cy="205558"/>
              </a:xfrm>
              <a:prstGeom prst="rect">
                <a:avLst/>
              </a:prstGeom>
              <a:noFill/>
            </p:spPr>
          </p:pic>
          <p:sp>
            <p:nvSpPr>
              <p:cNvPr id="25" name="TextBox 24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256460" y="2979527"/>
                <a:ext cx="1108314" cy="472833"/>
              </a:xfrm>
              <a:prstGeom prst="rect">
                <a:avLst/>
              </a:prstGeom>
              <a:noFill/>
            </p:spPr>
            <p:txBody>
              <a:bodyPr wrap="square" lIns="114300" tIns="112500" rIns="114300" bIns="112500" rtlCol="0" anchor="t">
                <a:spAutoFit/>
              </a:bodyPr>
              <a:lstStyle/>
              <a:p>
                <a:pPr algn="ctr" defTabSz="174467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rPr>
                  <a:t>Care </a:t>
                </a:r>
              </a:p>
              <a:p>
                <a:pPr algn="ctr" defTabSz="174467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rPr>
                  <a:t>management</a:t>
                </a:r>
              </a:p>
            </p:txBody>
          </p:sp>
          <p:sp>
            <p:nvSpPr>
              <p:cNvPr id="26" name="TextBox 25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7460175" y="3663272"/>
                <a:ext cx="1108314" cy="295923"/>
              </a:xfrm>
              <a:prstGeom prst="rect">
                <a:avLst/>
              </a:prstGeom>
              <a:noFill/>
            </p:spPr>
            <p:txBody>
              <a:bodyPr wrap="square" lIns="114300" tIns="112500" rIns="114300" bIns="112500" rtlCol="0" anchor="t">
                <a:spAutoFit/>
              </a:bodyPr>
              <a:lstStyle/>
              <a:p>
                <a:pPr algn="ctr" defTabSz="174467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rPr>
                  <a:t>Care delivery</a:t>
                </a:r>
              </a:p>
            </p:txBody>
          </p:sp>
          <p:sp>
            <p:nvSpPr>
              <p:cNvPr id="27" name="TextBox 26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5677695" y="3654979"/>
                <a:ext cx="1108314" cy="318037"/>
              </a:xfrm>
              <a:prstGeom prst="rect">
                <a:avLst/>
              </a:prstGeom>
              <a:noFill/>
            </p:spPr>
            <p:txBody>
              <a:bodyPr wrap="square" lIns="114300" tIns="112500" rIns="114300" bIns="112500" rtlCol="0" anchor="t">
                <a:spAutoFit/>
              </a:bodyPr>
              <a:lstStyle/>
              <a:p>
                <a:pPr algn="ctr" defTabSz="174467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rPr>
                  <a:t>MedTech</a:t>
                </a:r>
              </a:p>
            </p:txBody>
          </p:sp>
          <p:cxnSp>
            <p:nvCxnSpPr>
              <p:cNvPr id="28" name="Straight Connector 27"/>
              <p:cNvCxnSpPr/>
              <p:nvPr>
                <p:custDataLst>
                  <p:tags r:id="rId31"/>
                </p:custDataLst>
              </p:nvPr>
            </p:nvCxnSpPr>
            <p:spPr>
              <a:xfrm flipV="1">
                <a:off x="6635109" y="4085948"/>
                <a:ext cx="943934" cy="4623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6661002" y="3806134"/>
                <a:ext cx="918041" cy="340151"/>
              </a:xfrm>
              <a:prstGeom prst="rect">
                <a:avLst/>
              </a:prstGeom>
              <a:noFill/>
            </p:spPr>
            <p:txBody>
              <a:bodyPr wrap="square" lIns="114300" tIns="112500" rIns="114300" bIns="112500" rtlCol="0" anchor="t">
                <a:spAutoFit/>
              </a:bodyPr>
              <a:lstStyle/>
              <a:p>
                <a:pPr defTabSz="174467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rPr>
                  <a:t>Outcome</a:t>
                </a:r>
              </a:p>
            </p:txBody>
          </p:sp>
          <p:sp>
            <p:nvSpPr>
              <p:cNvPr id="30" name="TextBox 29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6817783" y="4042938"/>
                <a:ext cx="594305" cy="340151"/>
              </a:xfrm>
              <a:prstGeom prst="rect">
                <a:avLst/>
              </a:prstGeom>
              <a:noFill/>
            </p:spPr>
            <p:txBody>
              <a:bodyPr wrap="square" lIns="114300" tIns="112500" rIns="114300" bIns="112500" rtlCol="0" anchor="t">
                <a:spAutoFit/>
              </a:bodyPr>
              <a:lstStyle/>
              <a:p>
                <a:pPr defTabSz="174467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rPr>
                  <a:t>Cost</a:t>
                </a:r>
              </a:p>
            </p:txBody>
          </p:sp>
          <p:sp>
            <p:nvSpPr>
              <p:cNvPr id="31" name="TextBox 30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7590200" y="3793498"/>
                <a:ext cx="281063" cy="517060"/>
              </a:xfrm>
              <a:prstGeom prst="rect">
                <a:avLst/>
              </a:prstGeom>
              <a:noFill/>
            </p:spPr>
            <p:txBody>
              <a:bodyPr wrap="square" lIns="114300" tIns="112500" rIns="114300" bIns="112500" rtlCol="0" anchor="t">
                <a:spAutoFit/>
              </a:bodyPr>
              <a:lstStyle/>
              <a:p>
                <a:pPr defTabSz="174467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rPr>
                  <a:t>=</a:t>
                </a:r>
              </a:p>
            </p:txBody>
          </p:sp>
          <p:sp>
            <p:nvSpPr>
              <p:cNvPr id="32" name="Rectangle 31"/>
              <p:cNvSpPr/>
              <p:nvPr>
                <p:custDataLst>
                  <p:tags r:id="rId35"/>
                </p:custDataLst>
              </p:nvPr>
            </p:nvSpPr>
            <p:spPr bwMode="gray">
              <a:xfrm>
                <a:off x="6395687" y="2280798"/>
                <a:ext cx="1491896" cy="45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 defTabSz="174467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</a:rPr>
                  <a:t>Holistic approach</a:t>
                </a:r>
              </a:p>
            </p:txBody>
          </p:sp>
        </p:grpSp>
      </p:grpSp>
      <p:grpSp>
        <p:nvGrpSpPr>
          <p:cNvPr id="36" name="Group 276"/>
          <p:cNvGrpSpPr/>
          <p:nvPr/>
        </p:nvGrpSpPr>
        <p:grpSpPr>
          <a:xfrm>
            <a:off x="5509046" y="2530906"/>
            <a:ext cx="3991425" cy="3183540"/>
            <a:chOff x="666875" y="2150830"/>
            <a:chExt cx="4348165" cy="3435927"/>
          </a:xfrm>
        </p:grpSpPr>
        <p:sp>
          <p:nvSpPr>
            <p:cNvPr id="37" name="Right Arrow 2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rot="10800000">
              <a:off x="666875" y="4302615"/>
              <a:ext cx="2474271" cy="1284142"/>
            </a:xfrm>
            <a:prstGeom prst="rightArrow">
              <a:avLst>
                <a:gd name="adj1" fmla="val 59341"/>
                <a:gd name="adj2" fmla="val 24068"/>
              </a:avLst>
            </a:prstGeom>
            <a:solidFill>
              <a:schemeClr val="tx2"/>
            </a:solidFill>
            <a:ln w="9525" algn="ctr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tIns="91440" bIns="91440" anchor="ctr"/>
            <a:lstStyle/>
            <a:p>
              <a:pPr algn="ctr" defTabSz="1744676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gray">
            <a:xfrm>
              <a:off x="666877" y="2150830"/>
              <a:ext cx="2997200" cy="1316038"/>
            </a:xfrm>
            <a:custGeom>
              <a:avLst/>
              <a:gdLst>
                <a:gd name="T0" fmla="*/ 1965653950 w 2311"/>
                <a:gd name="T1" fmla="*/ 2147483647 h 920"/>
                <a:gd name="T2" fmla="*/ 1965653950 w 2311"/>
                <a:gd name="T3" fmla="*/ 2147483647 h 920"/>
                <a:gd name="T4" fmla="*/ 1965653950 w 2311"/>
                <a:gd name="T5" fmla="*/ 2147483647 h 920"/>
                <a:gd name="T6" fmla="*/ 1965653950 w 2311"/>
                <a:gd name="T7" fmla="*/ 2147483647 h 920"/>
                <a:gd name="T8" fmla="*/ 1965653950 w 2311"/>
                <a:gd name="T9" fmla="*/ 2147483647 h 920"/>
                <a:gd name="T10" fmla="*/ 1965653950 w 2311"/>
                <a:gd name="T11" fmla="*/ 2147483647 h 920"/>
                <a:gd name="T12" fmla="*/ 1965653950 w 2311"/>
                <a:gd name="T13" fmla="*/ 2147483647 h 920"/>
                <a:gd name="T14" fmla="*/ 1965653950 w 2311"/>
                <a:gd name="T15" fmla="*/ 2147483647 h 920"/>
                <a:gd name="T16" fmla="*/ 1965653950 w 2311"/>
                <a:gd name="T17" fmla="*/ 2147483647 h 920"/>
                <a:gd name="T18" fmla="*/ 1965653950 w 2311"/>
                <a:gd name="T19" fmla="*/ 2147483647 h 920"/>
                <a:gd name="T20" fmla="*/ 1965653950 w 2311"/>
                <a:gd name="T21" fmla="*/ 2147483647 h 920"/>
                <a:gd name="T22" fmla="*/ 1965653950 w 2311"/>
                <a:gd name="T23" fmla="*/ 2147483647 h 920"/>
                <a:gd name="T24" fmla="*/ 1965653950 w 2311"/>
                <a:gd name="T25" fmla="*/ 2147483647 h 920"/>
                <a:gd name="T26" fmla="*/ 1965653950 w 2311"/>
                <a:gd name="T27" fmla="*/ 2147483647 h 920"/>
                <a:gd name="T28" fmla="*/ 1965653950 w 2311"/>
                <a:gd name="T29" fmla="*/ 2147483647 h 920"/>
                <a:gd name="T30" fmla="*/ 1965653950 w 2311"/>
                <a:gd name="T31" fmla="*/ 2147483647 h 920"/>
                <a:gd name="T32" fmla="*/ 1965653950 w 2311"/>
                <a:gd name="T33" fmla="*/ 2147483647 h 920"/>
                <a:gd name="T34" fmla="*/ 1965653950 w 2311"/>
                <a:gd name="T35" fmla="*/ 2147483647 h 920"/>
                <a:gd name="T36" fmla="*/ 1965653950 w 2311"/>
                <a:gd name="T37" fmla="*/ 2147483647 h 920"/>
                <a:gd name="T38" fmla="*/ 1965653950 w 2311"/>
                <a:gd name="T39" fmla="*/ 2147483647 h 920"/>
                <a:gd name="T40" fmla="*/ 1965653950 w 2311"/>
                <a:gd name="T41" fmla="*/ 2147483647 h 920"/>
                <a:gd name="T42" fmla="*/ 1965653950 w 2311"/>
                <a:gd name="T43" fmla="*/ 2147483647 h 920"/>
                <a:gd name="T44" fmla="*/ 1965653950 w 2311"/>
                <a:gd name="T45" fmla="*/ 2147483647 h 920"/>
                <a:gd name="T46" fmla="*/ 1965653950 w 2311"/>
                <a:gd name="T47" fmla="*/ 2147483647 h 920"/>
                <a:gd name="T48" fmla="*/ 1965653950 w 2311"/>
                <a:gd name="T49" fmla="*/ 2147483647 h 920"/>
                <a:gd name="T50" fmla="*/ 1965653950 w 2311"/>
                <a:gd name="T51" fmla="*/ 2147483647 h 920"/>
                <a:gd name="T52" fmla="*/ 1965653950 w 2311"/>
                <a:gd name="T53" fmla="*/ 2147483647 h 920"/>
                <a:gd name="T54" fmla="*/ 1965653950 w 2311"/>
                <a:gd name="T55" fmla="*/ 2147483647 h 920"/>
                <a:gd name="T56" fmla="*/ 1965653950 w 2311"/>
                <a:gd name="T57" fmla="*/ 2147483647 h 920"/>
                <a:gd name="T58" fmla="*/ 1965653950 w 2311"/>
                <a:gd name="T59" fmla="*/ 2147483647 h 920"/>
                <a:gd name="T60" fmla="*/ 1965653950 w 2311"/>
                <a:gd name="T61" fmla="*/ 2147483647 h 920"/>
                <a:gd name="T62" fmla="*/ 1965653950 w 2311"/>
                <a:gd name="T63" fmla="*/ 2147483647 h 920"/>
                <a:gd name="T64" fmla="*/ 1965653950 w 2311"/>
                <a:gd name="T65" fmla="*/ 2147483647 h 920"/>
                <a:gd name="T66" fmla="*/ 1965653950 w 2311"/>
                <a:gd name="T67" fmla="*/ 2147483647 h 920"/>
                <a:gd name="T68" fmla="*/ 1965653950 w 2311"/>
                <a:gd name="T69" fmla="*/ 2147483647 h 920"/>
                <a:gd name="T70" fmla="*/ 1965653950 w 2311"/>
                <a:gd name="T71" fmla="*/ 2147483647 h 920"/>
                <a:gd name="T72" fmla="*/ 1965653950 w 2311"/>
                <a:gd name="T73" fmla="*/ 2147483647 h 920"/>
                <a:gd name="T74" fmla="*/ 1965653950 w 2311"/>
                <a:gd name="T75" fmla="*/ 2147483647 h 920"/>
                <a:gd name="T76" fmla="*/ 1965653950 w 2311"/>
                <a:gd name="T77" fmla="*/ 2147483647 h 920"/>
                <a:gd name="T78" fmla="*/ 1965653950 w 2311"/>
                <a:gd name="T79" fmla="*/ 2147483647 h 920"/>
                <a:gd name="T80" fmla="*/ 1965653950 w 2311"/>
                <a:gd name="T81" fmla="*/ 2147483647 h 920"/>
                <a:gd name="T82" fmla="*/ 1965653950 w 2311"/>
                <a:gd name="T83" fmla="*/ 2147483647 h 920"/>
                <a:gd name="T84" fmla="*/ 1965653950 w 2311"/>
                <a:gd name="T85" fmla="*/ 2147483647 h 920"/>
                <a:gd name="T86" fmla="*/ 1965653950 w 2311"/>
                <a:gd name="T87" fmla="*/ 2147483647 h 920"/>
                <a:gd name="T88" fmla="*/ 1965653950 w 2311"/>
                <a:gd name="T89" fmla="*/ 2147483647 h 920"/>
                <a:gd name="T90" fmla="*/ 1965653950 w 2311"/>
                <a:gd name="T91" fmla="*/ 2147483647 h 920"/>
                <a:gd name="T92" fmla="*/ 1965653950 w 2311"/>
                <a:gd name="T93" fmla="*/ 2147483647 h 920"/>
                <a:gd name="T94" fmla="*/ 1965653950 w 2311"/>
                <a:gd name="T95" fmla="*/ 2147483647 h 920"/>
                <a:gd name="T96" fmla="*/ 1965653950 w 2311"/>
                <a:gd name="T97" fmla="*/ 2147483647 h 920"/>
                <a:gd name="T98" fmla="*/ 1965653950 w 2311"/>
                <a:gd name="T99" fmla="*/ 2147483647 h 9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11"/>
                <a:gd name="T151" fmla="*/ 0 h 920"/>
                <a:gd name="T152" fmla="*/ 2311 w 2311"/>
                <a:gd name="T153" fmla="*/ 920 h 9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11" h="920">
                  <a:moveTo>
                    <a:pt x="2028" y="146"/>
                  </a:moveTo>
                  <a:lnTo>
                    <a:pt x="2030" y="146"/>
                  </a:lnTo>
                  <a:lnTo>
                    <a:pt x="2032" y="146"/>
                  </a:lnTo>
                  <a:lnTo>
                    <a:pt x="2034" y="146"/>
                  </a:lnTo>
                  <a:lnTo>
                    <a:pt x="2036" y="146"/>
                  </a:lnTo>
                  <a:lnTo>
                    <a:pt x="2036" y="144"/>
                  </a:lnTo>
                  <a:lnTo>
                    <a:pt x="2036" y="142"/>
                  </a:lnTo>
                  <a:lnTo>
                    <a:pt x="2036" y="140"/>
                  </a:lnTo>
                  <a:lnTo>
                    <a:pt x="2036" y="138"/>
                  </a:lnTo>
                  <a:lnTo>
                    <a:pt x="2036" y="134"/>
                  </a:lnTo>
                  <a:lnTo>
                    <a:pt x="2036" y="131"/>
                  </a:lnTo>
                  <a:lnTo>
                    <a:pt x="2036" y="127"/>
                  </a:lnTo>
                  <a:lnTo>
                    <a:pt x="2036" y="121"/>
                  </a:lnTo>
                  <a:lnTo>
                    <a:pt x="2036" y="117"/>
                  </a:lnTo>
                  <a:lnTo>
                    <a:pt x="2036" y="110"/>
                  </a:lnTo>
                  <a:lnTo>
                    <a:pt x="2036" y="104"/>
                  </a:lnTo>
                  <a:lnTo>
                    <a:pt x="2036" y="97"/>
                  </a:lnTo>
                  <a:lnTo>
                    <a:pt x="2036" y="89"/>
                  </a:lnTo>
                  <a:lnTo>
                    <a:pt x="2036" y="81"/>
                  </a:lnTo>
                  <a:lnTo>
                    <a:pt x="2036" y="72"/>
                  </a:lnTo>
                  <a:lnTo>
                    <a:pt x="2036" y="64"/>
                  </a:lnTo>
                  <a:lnTo>
                    <a:pt x="2036" y="55"/>
                  </a:lnTo>
                  <a:lnTo>
                    <a:pt x="2036" y="47"/>
                  </a:lnTo>
                  <a:lnTo>
                    <a:pt x="2036" y="42"/>
                  </a:lnTo>
                  <a:lnTo>
                    <a:pt x="2036" y="34"/>
                  </a:lnTo>
                  <a:lnTo>
                    <a:pt x="2036" y="28"/>
                  </a:lnTo>
                  <a:lnTo>
                    <a:pt x="2036" y="23"/>
                  </a:lnTo>
                  <a:lnTo>
                    <a:pt x="2036" y="19"/>
                  </a:lnTo>
                  <a:lnTo>
                    <a:pt x="2036" y="13"/>
                  </a:lnTo>
                  <a:lnTo>
                    <a:pt x="2036" y="9"/>
                  </a:lnTo>
                  <a:lnTo>
                    <a:pt x="2036" y="8"/>
                  </a:lnTo>
                  <a:lnTo>
                    <a:pt x="2036" y="4"/>
                  </a:lnTo>
                  <a:lnTo>
                    <a:pt x="2036" y="2"/>
                  </a:lnTo>
                  <a:lnTo>
                    <a:pt x="2036" y="0"/>
                  </a:lnTo>
                  <a:lnTo>
                    <a:pt x="2036" y="2"/>
                  </a:lnTo>
                  <a:lnTo>
                    <a:pt x="2038" y="4"/>
                  </a:lnTo>
                  <a:lnTo>
                    <a:pt x="2040" y="8"/>
                  </a:lnTo>
                  <a:lnTo>
                    <a:pt x="2044" y="13"/>
                  </a:lnTo>
                  <a:lnTo>
                    <a:pt x="2050" y="21"/>
                  </a:lnTo>
                  <a:lnTo>
                    <a:pt x="2054" y="30"/>
                  </a:lnTo>
                  <a:lnTo>
                    <a:pt x="2063" y="42"/>
                  </a:lnTo>
                  <a:lnTo>
                    <a:pt x="2071" y="55"/>
                  </a:lnTo>
                  <a:lnTo>
                    <a:pt x="2079" y="70"/>
                  </a:lnTo>
                  <a:lnTo>
                    <a:pt x="2089" y="85"/>
                  </a:lnTo>
                  <a:lnTo>
                    <a:pt x="2102" y="104"/>
                  </a:lnTo>
                  <a:lnTo>
                    <a:pt x="2114" y="123"/>
                  </a:lnTo>
                  <a:lnTo>
                    <a:pt x="2126" y="146"/>
                  </a:lnTo>
                  <a:lnTo>
                    <a:pt x="2141" y="168"/>
                  </a:lnTo>
                  <a:lnTo>
                    <a:pt x="2157" y="193"/>
                  </a:lnTo>
                  <a:lnTo>
                    <a:pt x="2173" y="220"/>
                  </a:lnTo>
                  <a:lnTo>
                    <a:pt x="2190" y="246"/>
                  </a:lnTo>
                  <a:lnTo>
                    <a:pt x="2204" y="273"/>
                  </a:lnTo>
                  <a:lnTo>
                    <a:pt x="2221" y="295"/>
                  </a:lnTo>
                  <a:lnTo>
                    <a:pt x="2233" y="316"/>
                  </a:lnTo>
                  <a:lnTo>
                    <a:pt x="2245" y="337"/>
                  </a:lnTo>
                  <a:lnTo>
                    <a:pt x="2258" y="354"/>
                  </a:lnTo>
                  <a:lnTo>
                    <a:pt x="2268" y="371"/>
                  </a:lnTo>
                  <a:lnTo>
                    <a:pt x="2276" y="386"/>
                  </a:lnTo>
                  <a:lnTo>
                    <a:pt x="2284" y="398"/>
                  </a:lnTo>
                  <a:lnTo>
                    <a:pt x="2290" y="409"/>
                  </a:lnTo>
                  <a:lnTo>
                    <a:pt x="2297" y="418"/>
                  </a:lnTo>
                  <a:lnTo>
                    <a:pt x="2301" y="426"/>
                  </a:lnTo>
                  <a:lnTo>
                    <a:pt x="2305" y="434"/>
                  </a:lnTo>
                  <a:lnTo>
                    <a:pt x="2309" y="437"/>
                  </a:lnTo>
                  <a:lnTo>
                    <a:pt x="2309" y="439"/>
                  </a:lnTo>
                  <a:lnTo>
                    <a:pt x="2311" y="441"/>
                  </a:lnTo>
                  <a:lnTo>
                    <a:pt x="2309" y="441"/>
                  </a:lnTo>
                  <a:lnTo>
                    <a:pt x="2309" y="445"/>
                  </a:lnTo>
                  <a:lnTo>
                    <a:pt x="2305" y="449"/>
                  </a:lnTo>
                  <a:lnTo>
                    <a:pt x="2301" y="454"/>
                  </a:lnTo>
                  <a:lnTo>
                    <a:pt x="2297" y="462"/>
                  </a:lnTo>
                  <a:lnTo>
                    <a:pt x="2290" y="471"/>
                  </a:lnTo>
                  <a:lnTo>
                    <a:pt x="2284" y="483"/>
                  </a:lnTo>
                  <a:lnTo>
                    <a:pt x="2276" y="496"/>
                  </a:lnTo>
                  <a:lnTo>
                    <a:pt x="2268" y="511"/>
                  </a:lnTo>
                  <a:lnTo>
                    <a:pt x="2258" y="526"/>
                  </a:lnTo>
                  <a:lnTo>
                    <a:pt x="2245" y="545"/>
                  </a:lnTo>
                  <a:lnTo>
                    <a:pt x="2233" y="564"/>
                  </a:lnTo>
                  <a:lnTo>
                    <a:pt x="2221" y="587"/>
                  </a:lnTo>
                  <a:lnTo>
                    <a:pt x="2206" y="610"/>
                  </a:lnTo>
                  <a:lnTo>
                    <a:pt x="2190" y="634"/>
                  </a:lnTo>
                  <a:lnTo>
                    <a:pt x="2173" y="661"/>
                  </a:lnTo>
                  <a:lnTo>
                    <a:pt x="2157" y="687"/>
                  </a:lnTo>
                  <a:lnTo>
                    <a:pt x="2141" y="712"/>
                  </a:lnTo>
                  <a:lnTo>
                    <a:pt x="2126" y="736"/>
                  </a:lnTo>
                  <a:lnTo>
                    <a:pt x="2114" y="757"/>
                  </a:lnTo>
                  <a:lnTo>
                    <a:pt x="2102" y="776"/>
                  </a:lnTo>
                  <a:lnTo>
                    <a:pt x="2089" y="795"/>
                  </a:lnTo>
                  <a:lnTo>
                    <a:pt x="2079" y="812"/>
                  </a:lnTo>
                  <a:lnTo>
                    <a:pt x="2071" y="825"/>
                  </a:lnTo>
                  <a:lnTo>
                    <a:pt x="2063" y="839"/>
                  </a:lnTo>
                  <a:lnTo>
                    <a:pt x="2054" y="850"/>
                  </a:lnTo>
                  <a:lnTo>
                    <a:pt x="2050" y="860"/>
                  </a:lnTo>
                  <a:lnTo>
                    <a:pt x="2044" y="867"/>
                  </a:lnTo>
                  <a:lnTo>
                    <a:pt x="2040" y="873"/>
                  </a:lnTo>
                  <a:lnTo>
                    <a:pt x="2038" y="878"/>
                  </a:lnTo>
                  <a:lnTo>
                    <a:pt x="2036" y="880"/>
                  </a:lnTo>
                  <a:lnTo>
                    <a:pt x="2036" y="878"/>
                  </a:lnTo>
                  <a:lnTo>
                    <a:pt x="2036" y="877"/>
                  </a:lnTo>
                  <a:lnTo>
                    <a:pt x="2036" y="875"/>
                  </a:lnTo>
                  <a:lnTo>
                    <a:pt x="2036" y="871"/>
                  </a:lnTo>
                  <a:lnTo>
                    <a:pt x="2036" y="867"/>
                  </a:lnTo>
                  <a:lnTo>
                    <a:pt x="2036" y="863"/>
                  </a:lnTo>
                  <a:lnTo>
                    <a:pt x="2036" y="858"/>
                  </a:lnTo>
                  <a:lnTo>
                    <a:pt x="2036" y="852"/>
                  </a:lnTo>
                  <a:lnTo>
                    <a:pt x="2036" y="846"/>
                  </a:lnTo>
                  <a:lnTo>
                    <a:pt x="2036" y="839"/>
                  </a:lnTo>
                  <a:lnTo>
                    <a:pt x="2036" y="831"/>
                  </a:lnTo>
                  <a:lnTo>
                    <a:pt x="2036" y="824"/>
                  </a:lnTo>
                  <a:lnTo>
                    <a:pt x="2036" y="816"/>
                  </a:lnTo>
                  <a:lnTo>
                    <a:pt x="2036" y="807"/>
                  </a:lnTo>
                  <a:lnTo>
                    <a:pt x="2036" y="797"/>
                  </a:lnTo>
                  <a:lnTo>
                    <a:pt x="2036" y="789"/>
                  </a:lnTo>
                  <a:lnTo>
                    <a:pt x="2036" y="782"/>
                  </a:lnTo>
                  <a:lnTo>
                    <a:pt x="2036" y="774"/>
                  </a:lnTo>
                  <a:lnTo>
                    <a:pt x="2036" y="767"/>
                  </a:lnTo>
                  <a:lnTo>
                    <a:pt x="2036" y="761"/>
                  </a:lnTo>
                  <a:lnTo>
                    <a:pt x="2036" y="755"/>
                  </a:lnTo>
                  <a:lnTo>
                    <a:pt x="2036" y="752"/>
                  </a:lnTo>
                  <a:lnTo>
                    <a:pt x="2036" y="746"/>
                  </a:lnTo>
                  <a:lnTo>
                    <a:pt x="2036" y="742"/>
                  </a:lnTo>
                  <a:lnTo>
                    <a:pt x="2036" y="740"/>
                  </a:lnTo>
                  <a:lnTo>
                    <a:pt x="2036" y="736"/>
                  </a:lnTo>
                  <a:lnTo>
                    <a:pt x="2036" y="735"/>
                  </a:lnTo>
                  <a:lnTo>
                    <a:pt x="2036" y="733"/>
                  </a:lnTo>
                  <a:lnTo>
                    <a:pt x="2034" y="733"/>
                  </a:lnTo>
                  <a:lnTo>
                    <a:pt x="2032" y="733"/>
                  </a:lnTo>
                  <a:lnTo>
                    <a:pt x="2030" y="733"/>
                  </a:lnTo>
                  <a:lnTo>
                    <a:pt x="2028" y="733"/>
                  </a:lnTo>
                  <a:lnTo>
                    <a:pt x="2024" y="733"/>
                  </a:lnTo>
                  <a:lnTo>
                    <a:pt x="2019" y="733"/>
                  </a:lnTo>
                  <a:lnTo>
                    <a:pt x="2015" y="733"/>
                  </a:lnTo>
                  <a:lnTo>
                    <a:pt x="2011" y="735"/>
                  </a:lnTo>
                  <a:lnTo>
                    <a:pt x="2005" y="735"/>
                  </a:lnTo>
                  <a:lnTo>
                    <a:pt x="1999" y="735"/>
                  </a:lnTo>
                  <a:lnTo>
                    <a:pt x="1993" y="735"/>
                  </a:lnTo>
                  <a:lnTo>
                    <a:pt x="1987" y="735"/>
                  </a:lnTo>
                  <a:lnTo>
                    <a:pt x="1978" y="736"/>
                  </a:lnTo>
                  <a:lnTo>
                    <a:pt x="1970" y="736"/>
                  </a:lnTo>
                  <a:lnTo>
                    <a:pt x="1962" y="736"/>
                  </a:lnTo>
                  <a:lnTo>
                    <a:pt x="1954" y="738"/>
                  </a:lnTo>
                  <a:lnTo>
                    <a:pt x="1946" y="738"/>
                  </a:lnTo>
                  <a:lnTo>
                    <a:pt x="1935" y="740"/>
                  </a:lnTo>
                  <a:lnTo>
                    <a:pt x="1927" y="742"/>
                  </a:lnTo>
                  <a:lnTo>
                    <a:pt x="1917" y="744"/>
                  </a:lnTo>
                  <a:lnTo>
                    <a:pt x="1909" y="748"/>
                  </a:lnTo>
                  <a:lnTo>
                    <a:pt x="1898" y="750"/>
                  </a:lnTo>
                  <a:lnTo>
                    <a:pt x="1890" y="754"/>
                  </a:lnTo>
                  <a:lnTo>
                    <a:pt x="1880" y="755"/>
                  </a:lnTo>
                  <a:lnTo>
                    <a:pt x="1870" y="759"/>
                  </a:lnTo>
                  <a:lnTo>
                    <a:pt x="1859" y="763"/>
                  </a:lnTo>
                  <a:lnTo>
                    <a:pt x="1849" y="767"/>
                  </a:lnTo>
                  <a:lnTo>
                    <a:pt x="1839" y="772"/>
                  </a:lnTo>
                  <a:lnTo>
                    <a:pt x="1829" y="776"/>
                  </a:lnTo>
                  <a:lnTo>
                    <a:pt x="1816" y="782"/>
                  </a:lnTo>
                  <a:lnTo>
                    <a:pt x="1806" y="786"/>
                  </a:lnTo>
                  <a:lnTo>
                    <a:pt x="1796" y="791"/>
                  </a:lnTo>
                  <a:lnTo>
                    <a:pt x="1785" y="797"/>
                  </a:lnTo>
                  <a:lnTo>
                    <a:pt x="1775" y="803"/>
                  </a:lnTo>
                  <a:lnTo>
                    <a:pt x="1765" y="808"/>
                  </a:lnTo>
                  <a:lnTo>
                    <a:pt x="1757" y="812"/>
                  </a:lnTo>
                  <a:lnTo>
                    <a:pt x="1748" y="818"/>
                  </a:lnTo>
                  <a:lnTo>
                    <a:pt x="1740" y="824"/>
                  </a:lnTo>
                  <a:lnTo>
                    <a:pt x="1732" y="829"/>
                  </a:lnTo>
                  <a:lnTo>
                    <a:pt x="1724" y="835"/>
                  </a:lnTo>
                  <a:lnTo>
                    <a:pt x="1716" y="841"/>
                  </a:lnTo>
                  <a:lnTo>
                    <a:pt x="1709" y="846"/>
                  </a:lnTo>
                  <a:lnTo>
                    <a:pt x="1701" y="854"/>
                  </a:lnTo>
                  <a:lnTo>
                    <a:pt x="1695" y="860"/>
                  </a:lnTo>
                  <a:lnTo>
                    <a:pt x="1689" y="865"/>
                  </a:lnTo>
                  <a:lnTo>
                    <a:pt x="1683" y="871"/>
                  </a:lnTo>
                  <a:lnTo>
                    <a:pt x="1677" y="877"/>
                  </a:lnTo>
                  <a:lnTo>
                    <a:pt x="1673" y="882"/>
                  </a:lnTo>
                  <a:lnTo>
                    <a:pt x="1666" y="888"/>
                  </a:lnTo>
                  <a:lnTo>
                    <a:pt x="1662" y="892"/>
                  </a:lnTo>
                  <a:lnTo>
                    <a:pt x="1658" y="897"/>
                  </a:lnTo>
                  <a:lnTo>
                    <a:pt x="1654" y="901"/>
                  </a:lnTo>
                  <a:lnTo>
                    <a:pt x="1652" y="905"/>
                  </a:lnTo>
                  <a:lnTo>
                    <a:pt x="1648" y="907"/>
                  </a:lnTo>
                  <a:lnTo>
                    <a:pt x="1646" y="911"/>
                  </a:lnTo>
                  <a:lnTo>
                    <a:pt x="1644" y="913"/>
                  </a:lnTo>
                  <a:lnTo>
                    <a:pt x="1642" y="914"/>
                  </a:lnTo>
                  <a:lnTo>
                    <a:pt x="1640" y="916"/>
                  </a:lnTo>
                  <a:lnTo>
                    <a:pt x="1638" y="918"/>
                  </a:lnTo>
                  <a:lnTo>
                    <a:pt x="1638" y="920"/>
                  </a:lnTo>
                  <a:lnTo>
                    <a:pt x="1636" y="920"/>
                  </a:lnTo>
                  <a:lnTo>
                    <a:pt x="1636" y="918"/>
                  </a:lnTo>
                  <a:lnTo>
                    <a:pt x="0" y="916"/>
                  </a:lnTo>
                  <a:lnTo>
                    <a:pt x="0" y="148"/>
                  </a:lnTo>
                  <a:lnTo>
                    <a:pt x="2028" y="146"/>
                  </a:lnTo>
                  <a:close/>
                </a:path>
              </a:pathLst>
            </a:custGeom>
            <a:solidFill>
              <a:srgbClr val="006672"/>
            </a:solidFill>
            <a:ln w="12700" cap="flat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defTabSz="174467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" name="Freeform 38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gray">
            <a:xfrm>
              <a:off x="3481515" y="2376255"/>
              <a:ext cx="1533525" cy="1493838"/>
            </a:xfrm>
            <a:custGeom>
              <a:avLst/>
              <a:gdLst>
                <a:gd name="T0" fmla="*/ 2147483647 w 521"/>
                <a:gd name="T1" fmla="*/ 2147483647 h 552"/>
                <a:gd name="T2" fmla="*/ 2147483647 w 521"/>
                <a:gd name="T3" fmla="*/ 2147483647 h 552"/>
                <a:gd name="T4" fmla="*/ 2147483647 w 521"/>
                <a:gd name="T5" fmla="*/ 2147483647 h 552"/>
                <a:gd name="T6" fmla="*/ 2147483647 w 521"/>
                <a:gd name="T7" fmla="*/ 2147483647 h 552"/>
                <a:gd name="T8" fmla="*/ 2147483647 w 521"/>
                <a:gd name="T9" fmla="*/ 2147483647 h 552"/>
                <a:gd name="T10" fmla="*/ 2147483647 w 521"/>
                <a:gd name="T11" fmla="*/ 2147483647 h 552"/>
                <a:gd name="T12" fmla="*/ 2147483647 w 521"/>
                <a:gd name="T13" fmla="*/ 2147483647 h 552"/>
                <a:gd name="T14" fmla="*/ 2147483647 w 521"/>
                <a:gd name="T15" fmla="*/ 2147483647 h 552"/>
                <a:gd name="T16" fmla="*/ 2147483647 w 521"/>
                <a:gd name="T17" fmla="*/ 2147483647 h 552"/>
                <a:gd name="T18" fmla="*/ 2147483647 w 521"/>
                <a:gd name="T19" fmla="*/ 2147483647 h 552"/>
                <a:gd name="T20" fmla="*/ 2147483647 w 521"/>
                <a:gd name="T21" fmla="*/ 2147483647 h 552"/>
                <a:gd name="T22" fmla="*/ 2147483647 w 521"/>
                <a:gd name="T23" fmla="*/ 2147483647 h 552"/>
                <a:gd name="T24" fmla="*/ 2147483647 w 521"/>
                <a:gd name="T25" fmla="*/ 2147483647 h 552"/>
                <a:gd name="T26" fmla="*/ 2147483647 w 521"/>
                <a:gd name="T27" fmla="*/ 2147483647 h 552"/>
                <a:gd name="T28" fmla="*/ 2147483647 w 521"/>
                <a:gd name="T29" fmla="*/ 2147483647 h 552"/>
                <a:gd name="T30" fmla="*/ 2147483647 w 521"/>
                <a:gd name="T31" fmla="*/ 2147483647 h 552"/>
                <a:gd name="T32" fmla="*/ 2147483647 w 521"/>
                <a:gd name="T33" fmla="*/ 2147483647 h 552"/>
                <a:gd name="T34" fmla="*/ 2147483647 w 521"/>
                <a:gd name="T35" fmla="*/ 2147483647 h 552"/>
                <a:gd name="T36" fmla="*/ 2147483647 w 521"/>
                <a:gd name="T37" fmla="*/ 2147483647 h 552"/>
                <a:gd name="T38" fmla="*/ 2147483647 w 521"/>
                <a:gd name="T39" fmla="*/ 2147483647 h 552"/>
                <a:gd name="T40" fmla="*/ 2147483647 w 521"/>
                <a:gd name="T41" fmla="*/ 2147483647 h 552"/>
                <a:gd name="T42" fmla="*/ 2147483647 w 521"/>
                <a:gd name="T43" fmla="*/ 2147483647 h 552"/>
                <a:gd name="T44" fmla="*/ 2147483647 w 521"/>
                <a:gd name="T45" fmla="*/ 2147483647 h 552"/>
                <a:gd name="T46" fmla="*/ 2147483647 w 521"/>
                <a:gd name="T47" fmla="*/ 2147483647 h 552"/>
                <a:gd name="T48" fmla="*/ 2147483647 w 521"/>
                <a:gd name="T49" fmla="*/ 2147483647 h 552"/>
                <a:gd name="T50" fmla="*/ 2147483647 w 521"/>
                <a:gd name="T51" fmla="*/ 2147483647 h 552"/>
                <a:gd name="T52" fmla="*/ 2147483647 w 521"/>
                <a:gd name="T53" fmla="*/ 2147483647 h 552"/>
                <a:gd name="T54" fmla="*/ 2147483647 w 521"/>
                <a:gd name="T55" fmla="*/ 2147483647 h 552"/>
                <a:gd name="T56" fmla="*/ 2147483647 w 521"/>
                <a:gd name="T57" fmla="*/ 2147483647 h 552"/>
                <a:gd name="T58" fmla="*/ 2147483647 w 521"/>
                <a:gd name="T59" fmla="*/ 2147483647 h 552"/>
                <a:gd name="T60" fmla="*/ 2147483647 w 521"/>
                <a:gd name="T61" fmla="*/ 2147483647 h 552"/>
                <a:gd name="T62" fmla="*/ 2147483647 w 521"/>
                <a:gd name="T63" fmla="*/ 2147483647 h 552"/>
                <a:gd name="T64" fmla="*/ 2147483647 w 521"/>
                <a:gd name="T65" fmla="*/ 2147483647 h 552"/>
                <a:gd name="T66" fmla="*/ 2147483647 w 521"/>
                <a:gd name="T67" fmla="*/ 2147483647 h 552"/>
                <a:gd name="T68" fmla="*/ 2147483647 w 521"/>
                <a:gd name="T69" fmla="*/ 2147483647 h 552"/>
                <a:gd name="T70" fmla="*/ 2147483647 w 521"/>
                <a:gd name="T71" fmla="*/ 2147483647 h 552"/>
                <a:gd name="T72" fmla="*/ 2147483647 w 521"/>
                <a:gd name="T73" fmla="*/ 0 h 552"/>
                <a:gd name="T74" fmla="*/ 2147483647 w 521"/>
                <a:gd name="T75" fmla="*/ 2147483647 h 552"/>
                <a:gd name="T76" fmla="*/ 2147483647 w 521"/>
                <a:gd name="T77" fmla="*/ 2147483647 h 552"/>
                <a:gd name="T78" fmla="*/ 2147483647 w 521"/>
                <a:gd name="T79" fmla="*/ 2147483647 h 552"/>
                <a:gd name="T80" fmla="*/ 2147483647 w 521"/>
                <a:gd name="T81" fmla="*/ 2147483647 h 552"/>
                <a:gd name="T82" fmla="*/ 2147483647 w 521"/>
                <a:gd name="T83" fmla="*/ 2147483647 h 552"/>
                <a:gd name="T84" fmla="*/ 2147483647 w 521"/>
                <a:gd name="T85" fmla="*/ 2147483647 h 552"/>
                <a:gd name="T86" fmla="*/ 2147483647 w 521"/>
                <a:gd name="T87" fmla="*/ 2147483647 h 552"/>
                <a:gd name="T88" fmla="*/ 2147483647 w 521"/>
                <a:gd name="T89" fmla="*/ 2147483647 h 552"/>
                <a:gd name="T90" fmla="*/ 2147483647 w 521"/>
                <a:gd name="T91" fmla="*/ 2147483647 h 552"/>
                <a:gd name="T92" fmla="*/ 2147483647 w 521"/>
                <a:gd name="T93" fmla="*/ 2147483647 h 552"/>
                <a:gd name="T94" fmla="*/ 0 w 521"/>
                <a:gd name="T95" fmla="*/ 2147483647 h 552"/>
                <a:gd name="T96" fmla="*/ 2147483647 w 521"/>
                <a:gd name="T97" fmla="*/ 2147483647 h 552"/>
                <a:gd name="T98" fmla="*/ 2147483647 w 521"/>
                <a:gd name="T99" fmla="*/ 2147483647 h 552"/>
                <a:gd name="T100" fmla="*/ 2147483647 w 521"/>
                <a:gd name="T101" fmla="*/ 2147483647 h 552"/>
                <a:gd name="T102" fmla="*/ 2147483647 w 521"/>
                <a:gd name="T103" fmla="*/ 2147483647 h 552"/>
                <a:gd name="T104" fmla="*/ 2147483647 w 521"/>
                <a:gd name="T105" fmla="*/ 2147483647 h 552"/>
                <a:gd name="T106" fmla="*/ 2147483647 w 521"/>
                <a:gd name="T107" fmla="*/ 2147483647 h 552"/>
                <a:gd name="T108" fmla="*/ 2147483647 w 521"/>
                <a:gd name="T109" fmla="*/ 2147483647 h 552"/>
                <a:gd name="T110" fmla="*/ 2147483647 w 521"/>
                <a:gd name="T111" fmla="*/ 2147483647 h 552"/>
                <a:gd name="T112" fmla="*/ 2147483647 w 521"/>
                <a:gd name="T113" fmla="*/ 2147483647 h 552"/>
                <a:gd name="T114" fmla="*/ 2147483647 w 521"/>
                <a:gd name="T115" fmla="*/ 2147483647 h 552"/>
                <a:gd name="T116" fmla="*/ 2147483647 w 521"/>
                <a:gd name="T117" fmla="*/ 2147483647 h 5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1"/>
                <a:gd name="T178" fmla="*/ 0 h 552"/>
                <a:gd name="T179" fmla="*/ 521 w 521"/>
                <a:gd name="T180" fmla="*/ 552 h 5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1" h="552">
                  <a:moveTo>
                    <a:pt x="155" y="471"/>
                  </a:moveTo>
                  <a:lnTo>
                    <a:pt x="155" y="471"/>
                  </a:lnTo>
                  <a:lnTo>
                    <a:pt x="154" y="471"/>
                  </a:lnTo>
                  <a:lnTo>
                    <a:pt x="153" y="471"/>
                  </a:lnTo>
                  <a:lnTo>
                    <a:pt x="152" y="472"/>
                  </a:lnTo>
                  <a:lnTo>
                    <a:pt x="151" y="472"/>
                  </a:lnTo>
                  <a:lnTo>
                    <a:pt x="150" y="472"/>
                  </a:lnTo>
                  <a:lnTo>
                    <a:pt x="148" y="473"/>
                  </a:lnTo>
                  <a:lnTo>
                    <a:pt x="146" y="474"/>
                  </a:lnTo>
                  <a:lnTo>
                    <a:pt x="144" y="475"/>
                  </a:lnTo>
                  <a:lnTo>
                    <a:pt x="141" y="475"/>
                  </a:lnTo>
                  <a:lnTo>
                    <a:pt x="138" y="476"/>
                  </a:lnTo>
                  <a:lnTo>
                    <a:pt x="135" y="477"/>
                  </a:lnTo>
                  <a:lnTo>
                    <a:pt x="131" y="479"/>
                  </a:lnTo>
                  <a:lnTo>
                    <a:pt x="128" y="480"/>
                  </a:lnTo>
                  <a:lnTo>
                    <a:pt x="124" y="481"/>
                  </a:lnTo>
                  <a:lnTo>
                    <a:pt x="119" y="483"/>
                  </a:lnTo>
                  <a:lnTo>
                    <a:pt x="115" y="484"/>
                  </a:lnTo>
                  <a:lnTo>
                    <a:pt x="111" y="485"/>
                  </a:lnTo>
                  <a:lnTo>
                    <a:pt x="107" y="487"/>
                  </a:lnTo>
                  <a:lnTo>
                    <a:pt x="104" y="488"/>
                  </a:lnTo>
                  <a:lnTo>
                    <a:pt x="101" y="489"/>
                  </a:lnTo>
                  <a:lnTo>
                    <a:pt x="98" y="490"/>
                  </a:lnTo>
                  <a:lnTo>
                    <a:pt x="95" y="491"/>
                  </a:lnTo>
                  <a:lnTo>
                    <a:pt x="93" y="492"/>
                  </a:lnTo>
                  <a:lnTo>
                    <a:pt x="91" y="492"/>
                  </a:lnTo>
                  <a:lnTo>
                    <a:pt x="89" y="493"/>
                  </a:lnTo>
                  <a:lnTo>
                    <a:pt x="88" y="493"/>
                  </a:lnTo>
                  <a:lnTo>
                    <a:pt x="86" y="494"/>
                  </a:lnTo>
                  <a:lnTo>
                    <a:pt x="85" y="494"/>
                  </a:lnTo>
                  <a:lnTo>
                    <a:pt x="84" y="494"/>
                  </a:lnTo>
                  <a:lnTo>
                    <a:pt x="85" y="495"/>
                  </a:lnTo>
                  <a:lnTo>
                    <a:pt x="86" y="495"/>
                  </a:lnTo>
                  <a:lnTo>
                    <a:pt x="89" y="495"/>
                  </a:lnTo>
                  <a:lnTo>
                    <a:pt x="92" y="496"/>
                  </a:lnTo>
                  <a:lnTo>
                    <a:pt x="97" y="497"/>
                  </a:lnTo>
                  <a:lnTo>
                    <a:pt x="102" y="498"/>
                  </a:lnTo>
                  <a:lnTo>
                    <a:pt x="109" y="500"/>
                  </a:lnTo>
                  <a:lnTo>
                    <a:pt x="116" y="502"/>
                  </a:lnTo>
                  <a:lnTo>
                    <a:pt x="125" y="503"/>
                  </a:lnTo>
                  <a:lnTo>
                    <a:pt x="134" y="505"/>
                  </a:lnTo>
                  <a:lnTo>
                    <a:pt x="145" y="508"/>
                  </a:lnTo>
                  <a:lnTo>
                    <a:pt x="157" y="510"/>
                  </a:lnTo>
                  <a:lnTo>
                    <a:pt x="169" y="513"/>
                  </a:lnTo>
                  <a:lnTo>
                    <a:pt x="183" y="516"/>
                  </a:lnTo>
                  <a:lnTo>
                    <a:pt x="197" y="519"/>
                  </a:lnTo>
                  <a:lnTo>
                    <a:pt x="213" y="523"/>
                  </a:lnTo>
                  <a:lnTo>
                    <a:pt x="229" y="526"/>
                  </a:lnTo>
                  <a:lnTo>
                    <a:pt x="243" y="529"/>
                  </a:lnTo>
                  <a:lnTo>
                    <a:pt x="257" y="532"/>
                  </a:lnTo>
                  <a:lnTo>
                    <a:pt x="269" y="535"/>
                  </a:lnTo>
                  <a:lnTo>
                    <a:pt x="281" y="537"/>
                  </a:lnTo>
                  <a:lnTo>
                    <a:pt x="291" y="540"/>
                  </a:lnTo>
                  <a:lnTo>
                    <a:pt x="301" y="542"/>
                  </a:lnTo>
                  <a:lnTo>
                    <a:pt x="309" y="544"/>
                  </a:lnTo>
                  <a:lnTo>
                    <a:pt x="317" y="545"/>
                  </a:lnTo>
                  <a:lnTo>
                    <a:pt x="324" y="547"/>
                  </a:lnTo>
                  <a:lnTo>
                    <a:pt x="329" y="548"/>
                  </a:lnTo>
                  <a:lnTo>
                    <a:pt x="334" y="549"/>
                  </a:lnTo>
                  <a:lnTo>
                    <a:pt x="337" y="550"/>
                  </a:lnTo>
                  <a:lnTo>
                    <a:pt x="340" y="550"/>
                  </a:lnTo>
                  <a:lnTo>
                    <a:pt x="341" y="550"/>
                  </a:lnTo>
                  <a:lnTo>
                    <a:pt x="342" y="551"/>
                  </a:lnTo>
                  <a:lnTo>
                    <a:pt x="342" y="550"/>
                  </a:lnTo>
                  <a:lnTo>
                    <a:pt x="343" y="549"/>
                  </a:lnTo>
                  <a:lnTo>
                    <a:pt x="345" y="547"/>
                  </a:lnTo>
                  <a:lnTo>
                    <a:pt x="347" y="544"/>
                  </a:lnTo>
                  <a:lnTo>
                    <a:pt x="350" y="541"/>
                  </a:lnTo>
                  <a:lnTo>
                    <a:pt x="354" y="537"/>
                  </a:lnTo>
                  <a:lnTo>
                    <a:pt x="359" y="531"/>
                  </a:lnTo>
                  <a:lnTo>
                    <a:pt x="364" y="526"/>
                  </a:lnTo>
                  <a:lnTo>
                    <a:pt x="370" y="519"/>
                  </a:lnTo>
                  <a:lnTo>
                    <a:pt x="377" y="512"/>
                  </a:lnTo>
                  <a:lnTo>
                    <a:pt x="384" y="503"/>
                  </a:lnTo>
                  <a:lnTo>
                    <a:pt x="392" y="494"/>
                  </a:lnTo>
                  <a:lnTo>
                    <a:pt x="401" y="485"/>
                  </a:lnTo>
                  <a:lnTo>
                    <a:pt x="410" y="474"/>
                  </a:lnTo>
                  <a:lnTo>
                    <a:pt x="420" y="463"/>
                  </a:lnTo>
                  <a:lnTo>
                    <a:pt x="431" y="451"/>
                  </a:lnTo>
                  <a:lnTo>
                    <a:pt x="442" y="439"/>
                  </a:lnTo>
                  <a:lnTo>
                    <a:pt x="452" y="428"/>
                  </a:lnTo>
                  <a:lnTo>
                    <a:pt x="461" y="417"/>
                  </a:lnTo>
                  <a:lnTo>
                    <a:pt x="470" y="407"/>
                  </a:lnTo>
                  <a:lnTo>
                    <a:pt x="478" y="398"/>
                  </a:lnTo>
                  <a:lnTo>
                    <a:pt x="485" y="390"/>
                  </a:lnTo>
                  <a:lnTo>
                    <a:pt x="492" y="383"/>
                  </a:lnTo>
                  <a:lnTo>
                    <a:pt x="498" y="376"/>
                  </a:lnTo>
                  <a:lnTo>
                    <a:pt x="503" y="370"/>
                  </a:lnTo>
                  <a:lnTo>
                    <a:pt x="508" y="365"/>
                  </a:lnTo>
                  <a:lnTo>
                    <a:pt x="511" y="361"/>
                  </a:lnTo>
                  <a:lnTo>
                    <a:pt x="515" y="357"/>
                  </a:lnTo>
                  <a:lnTo>
                    <a:pt x="517" y="355"/>
                  </a:lnTo>
                  <a:lnTo>
                    <a:pt x="519" y="353"/>
                  </a:lnTo>
                  <a:lnTo>
                    <a:pt x="520" y="352"/>
                  </a:lnTo>
                  <a:lnTo>
                    <a:pt x="520" y="351"/>
                  </a:lnTo>
                  <a:lnTo>
                    <a:pt x="519" y="352"/>
                  </a:lnTo>
                  <a:lnTo>
                    <a:pt x="518" y="352"/>
                  </a:lnTo>
                  <a:lnTo>
                    <a:pt x="517" y="352"/>
                  </a:lnTo>
                  <a:lnTo>
                    <a:pt x="515" y="353"/>
                  </a:lnTo>
                  <a:lnTo>
                    <a:pt x="513" y="353"/>
                  </a:lnTo>
                  <a:lnTo>
                    <a:pt x="511" y="354"/>
                  </a:lnTo>
                  <a:lnTo>
                    <a:pt x="509" y="355"/>
                  </a:lnTo>
                  <a:lnTo>
                    <a:pt x="506" y="356"/>
                  </a:lnTo>
                  <a:lnTo>
                    <a:pt x="503" y="357"/>
                  </a:lnTo>
                  <a:lnTo>
                    <a:pt x="500" y="358"/>
                  </a:lnTo>
                  <a:lnTo>
                    <a:pt x="496" y="359"/>
                  </a:lnTo>
                  <a:lnTo>
                    <a:pt x="492" y="360"/>
                  </a:lnTo>
                  <a:lnTo>
                    <a:pt x="488" y="362"/>
                  </a:lnTo>
                  <a:lnTo>
                    <a:pt x="484" y="363"/>
                  </a:lnTo>
                  <a:lnTo>
                    <a:pt x="479" y="364"/>
                  </a:lnTo>
                  <a:lnTo>
                    <a:pt x="475" y="366"/>
                  </a:lnTo>
                  <a:lnTo>
                    <a:pt x="471" y="367"/>
                  </a:lnTo>
                  <a:lnTo>
                    <a:pt x="468" y="368"/>
                  </a:lnTo>
                  <a:lnTo>
                    <a:pt x="465" y="369"/>
                  </a:lnTo>
                  <a:lnTo>
                    <a:pt x="462" y="370"/>
                  </a:lnTo>
                  <a:lnTo>
                    <a:pt x="459" y="371"/>
                  </a:lnTo>
                  <a:lnTo>
                    <a:pt x="457" y="372"/>
                  </a:lnTo>
                  <a:lnTo>
                    <a:pt x="454" y="373"/>
                  </a:lnTo>
                  <a:lnTo>
                    <a:pt x="453" y="373"/>
                  </a:lnTo>
                  <a:lnTo>
                    <a:pt x="451" y="374"/>
                  </a:lnTo>
                  <a:lnTo>
                    <a:pt x="450" y="374"/>
                  </a:lnTo>
                  <a:lnTo>
                    <a:pt x="449" y="374"/>
                  </a:lnTo>
                  <a:lnTo>
                    <a:pt x="448" y="375"/>
                  </a:lnTo>
                  <a:lnTo>
                    <a:pt x="447" y="375"/>
                  </a:lnTo>
                  <a:lnTo>
                    <a:pt x="447" y="374"/>
                  </a:lnTo>
                  <a:lnTo>
                    <a:pt x="447" y="373"/>
                  </a:lnTo>
                  <a:lnTo>
                    <a:pt x="446" y="371"/>
                  </a:lnTo>
                  <a:lnTo>
                    <a:pt x="445" y="369"/>
                  </a:lnTo>
                  <a:lnTo>
                    <a:pt x="444" y="367"/>
                  </a:lnTo>
                  <a:lnTo>
                    <a:pt x="443" y="364"/>
                  </a:lnTo>
                  <a:lnTo>
                    <a:pt x="442" y="361"/>
                  </a:lnTo>
                  <a:lnTo>
                    <a:pt x="440" y="357"/>
                  </a:lnTo>
                  <a:lnTo>
                    <a:pt x="438" y="353"/>
                  </a:lnTo>
                  <a:lnTo>
                    <a:pt x="437" y="348"/>
                  </a:lnTo>
                  <a:lnTo>
                    <a:pt x="435" y="343"/>
                  </a:lnTo>
                  <a:lnTo>
                    <a:pt x="432" y="337"/>
                  </a:lnTo>
                  <a:lnTo>
                    <a:pt x="430" y="331"/>
                  </a:lnTo>
                  <a:lnTo>
                    <a:pt x="427" y="325"/>
                  </a:lnTo>
                  <a:lnTo>
                    <a:pt x="424" y="318"/>
                  </a:lnTo>
                  <a:lnTo>
                    <a:pt x="422" y="311"/>
                  </a:lnTo>
                  <a:lnTo>
                    <a:pt x="418" y="303"/>
                  </a:lnTo>
                  <a:lnTo>
                    <a:pt x="415" y="296"/>
                  </a:lnTo>
                  <a:lnTo>
                    <a:pt x="411" y="289"/>
                  </a:lnTo>
                  <a:lnTo>
                    <a:pt x="408" y="282"/>
                  </a:lnTo>
                  <a:lnTo>
                    <a:pt x="404" y="274"/>
                  </a:lnTo>
                  <a:lnTo>
                    <a:pt x="399" y="267"/>
                  </a:lnTo>
                  <a:lnTo>
                    <a:pt x="395" y="260"/>
                  </a:lnTo>
                  <a:lnTo>
                    <a:pt x="390" y="252"/>
                  </a:lnTo>
                  <a:lnTo>
                    <a:pt x="385" y="245"/>
                  </a:lnTo>
                  <a:lnTo>
                    <a:pt x="380" y="237"/>
                  </a:lnTo>
                  <a:lnTo>
                    <a:pt x="375" y="229"/>
                  </a:lnTo>
                  <a:lnTo>
                    <a:pt x="370" y="222"/>
                  </a:lnTo>
                  <a:lnTo>
                    <a:pt x="364" y="214"/>
                  </a:lnTo>
                  <a:lnTo>
                    <a:pt x="358" y="206"/>
                  </a:lnTo>
                  <a:lnTo>
                    <a:pt x="352" y="199"/>
                  </a:lnTo>
                  <a:lnTo>
                    <a:pt x="346" y="191"/>
                  </a:lnTo>
                  <a:lnTo>
                    <a:pt x="339" y="184"/>
                  </a:lnTo>
                  <a:lnTo>
                    <a:pt x="333" y="176"/>
                  </a:lnTo>
                  <a:lnTo>
                    <a:pt x="327" y="169"/>
                  </a:lnTo>
                  <a:lnTo>
                    <a:pt x="320" y="162"/>
                  </a:lnTo>
                  <a:lnTo>
                    <a:pt x="314" y="155"/>
                  </a:lnTo>
                  <a:lnTo>
                    <a:pt x="307" y="149"/>
                  </a:lnTo>
                  <a:lnTo>
                    <a:pt x="300" y="142"/>
                  </a:lnTo>
                  <a:lnTo>
                    <a:pt x="294" y="136"/>
                  </a:lnTo>
                  <a:lnTo>
                    <a:pt x="287" y="130"/>
                  </a:lnTo>
                  <a:lnTo>
                    <a:pt x="280" y="124"/>
                  </a:lnTo>
                  <a:lnTo>
                    <a:pt x="273" y="118"/>
                  </a:lnTo>
                  <a:lnTo>
                    <a:pt x="266" y="112"/>
                  </a:lnTo>
                  <a:lnTo>
                    <a:pt x="259" y="106"/>
                  </a:lnTo>
                  <a:lnTo>
                    <a:pt x="252" y="101"/>
                  </a:lnTo>
                  <a:lnTo>
                    <a:pt x="245" y="96"/>
                  </a:lnTo>
                  <a:lnTo>
                    <a:pt x="238" y="91"/>
                  </a:lnTo>
                  <a:lnTo>
                    <a:pt x="231" y="86"/>
                  </a:lnTo>
                  <a:lnTo>
                    <a:pt x="224" y="81"/>
                  </a:lnTo>
                  <a:lnTo>
                    <a:pt x="216" y="77"/>
                  </a:lnTo>
                  <a:lnTo>
                    <a:pt x="209" y="72"/>
                  </a:lnTo>
                  <a:lnTo>
                    <a:pt x="202" y="68"/>
                  </a:lnTo>
                  <a:lnTo>
                    <a:pt x="195" y="64"/>
                  </a:lnTo>
                  <a:lnTo>
                    <a:pt x="188" y="60"/>
                  </a:lnTo>
                  <a:lnTo>
                    <a:pt x="181" y="56"/>
                  </a:lnTo>
                  <a:lnTo>
                    <a:pt x="174" y="52"/>
                  </a:lnTo>
                  <a:lnTo>
                    <a:pt x="167" y="49"/>
                  </a:lnTo>
                  <a:lnTo>
                    <a:pt x="160" y="46"/>
                  </a:lnTo>
                  <a:lnTo>
                    <a:pt x="153" y="43"/>
                  </a:lnTo>
                  <a:lnTo>
                    <a:pt x="146" y="39"/>
                  </a:lnTo>
                  <a:lnTo>
                    <a:pt x="139" y="37"/>
                  </a:lnTo>
                  <a:lnTo>
                    <a:pt x="132" y="34"/>
                  </a:lnTo>
                  <a:lnTo>
                    <a:pt x="125" y="31"/>
                  </a:lnTo>
                  <a:lnTo>
                    <a:pt x="119" y="29"/>
                  </a:lnTo>
                  <a:lnTo>
                    <a:pt x="112" y="27"/>
                  </a:lnTo>
                  <a:lnTo>
                    <a:pt x="106" y="24"/>
                  </a:lnTo>
                  <a:lnTo>
                    <a:pt x="100" y="22"/>
                  </a:lnTo>
                  <a:lnTo>
                    <a:pt x="94" y="20"/>
                  </a:lnTo>
                  <a:lnTo>
                    <a:pt x="88" y="18"/>
                  </a:lnTo>
                  <a:lnTo>
                    <a:pt x="82" y="17"/>
                  </a:lnTo>
                  <a:lnTo>
                    <a:pt x="77" y="15"/>
                  </a:lnTo>
                  <a:lnTo>
                    <a:pt x="71" y="13"/>
                  </a:lnTo>
                  <a:lnTo>
                    <a:pt x="66" y="12"/>
                  </a:lnTo>
                  <a:lnTo>
                    <a:pt x="61" y="11"/>
                  </a:lnTo>
                  <a:lnTo>
                    <a:pt x="56" y="9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5" y="5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20" y="19"/>
                  </a:lnTo>
                  <a:lnTo>
                    <a:pt x="23" y="24"/>
                  </a:lnTo>
                  <a:lnTo>
                    <a:pt x="26" y="29"/>
                  </a:lnTo>
                  <a:lnTo>
                    <a:pt x="30" y="35"/>
                  </a:lnTo>
                  <a:lnTo>
                    <a:pt x="33" y="42"/>
                  </a:lnTo>
                  <a:lnTo>
                    <a:pt x="38" y="49"/>
                  </a:lnTo>
                  <a:lnTo>
                    <a:pt x="42" y="57"/>
                  </a:lnTo>
                  <a:lnTo>
                    <a:pt x="47" y="66"/>
                  </a:lnTo>
                  <a:lnTo>
                    <a:pt x="52" y="75"/>
                  </a:lnTo>
                  <a:lnTo>
                    <a:pt x="57" y="84"/>
                  </a:lnTo>
                  <a:lnTo>
                    <a:pt x="62" y="92"/>
                  </a:lnTo>
                  <a:lnTo>
                    <a:pt x="67" y="100"/>
                  </a:lnTo>
                  <a:lnTo>
                    <a:pt x="71" y="108"/>
                  </a:lnTo>
                  <a:lnTo>
                    <a:pt x="75" y="114"/>
                  </a:lnTo>
                  <a:lnTo>
                    <a:pt x="78" y="121"/>
                  </a:lnTo>
                  <a:lnTo>
                    <a:pt x="81" y="126"/>
                  </a:lnTo>
                  <a:lnTo>
                    <a:pt x="84" y="131"/>
                  </a:lnTo>
                  <a:lnTo>
                    <a:pt x="87" y="135"/>
                  </a:lnTo>
                  <a:lnTo>
                    <a:pt x="89" y="139"/>
                  </a:lnTo>
                  <a:lnTo>
                    <a:pt x="91" y="142"/>
                  </a:lnTo>
                  <a:lnTo>
                    <a:pt x="92" y="145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5" y="149"/>
                  </a:lnTo>
                  <a:lnTo>
                    <a:pt x="95" y="150"/>
                  </a:lnTo>
                  <a:lnTo>
                    <a:pt x="94" y="151"/>
                  </a:lnTo>
                  <a:lnTo>
                    <a:pt x="93" y="153"/>
                  </a:lnTo>
                  <a:lnTo>
                    <a:pt x="92" y="155"/>
                  </a:lnTo>
                  <a:lnTo>
                    <a:pt x="90" y="158"/>
                  </a:lnTo>
                  <a:lnTo>
                    <a:pt x="88" y="161"/>
                  </a:lnTo>
                  <a:lnTo>
                    <a:pt x="86" y="166"/>
                  </a:lnTo>
                  <a:lnTo>
                    <a:pt x="83" y="170"/>
                  </a:lnTo>
                  <a:lnTo>
                    <a:pt x="80" y="176"/>
                  </a:lnTo>
                  <a:lnTo>
                    <a:pt x="76" y="182"/>
                  </a:lnTo>
                  <a:lnTo>
                    <a:pt x="72" y="189"/>
                  </a:lnTo>
                  <a:lnTo>
                    <a:pt x="68" y="196"/>
                  </a:lnTo>
                  <a:lnTo>
                    <a:pt x="63" y="205"/>
                  </a:lnTo>
                  <a:lnTo>
                    <a:pt x="58" y="213"/>
                  </a:lnTo>
                  <a:lnTo>
                    <a:pt x="53" y="223"/>
                  </a:lnTo>
                  <a:lnTo>
                    <a:pt x="47" y="233"/>
                  </a:lnTo>
                  <a:lnTo>
                    <a:pt x="42" y="243"/>
                  </a:lnTo>
                  <a:lnTo>
                    <a:pt x="36" y="252"/>
                  </a:lnTo>
                  <a:lnTo>
                    <a:pt x="31" y="261"/>
                  </a:lnTo>
                  <a:lnTo>
                    <a:pt x="26" y="269"/>
                  </a:lnTo>
                  <a:lnTo>
                    <a:pt x="22" y="276"/>
                  </a:lnTo>
                  <a:lnTo>
                    <a:pt x="18" y="283"/>
                  </a:lnTo>
                  <a:lnTo>
                    <a:pt x="15" y="289"/>
                  </a:lnTo>
                  <a:lnTo>
                    <a:pt x="12" y="295"/>
                  </a:lnTo>
                  <a:lnTo>
                    <a:pt x="9" y="300"/>
                  </a:lnTo>
                  <a:lnTo>
                    <a:pt x="6" y="304"/>
                  </a:lnTo>
                  <a:lnTo>
                    <a:pt x="4" y="308"/>
                  </a:lnTo>
                  <a:lnTo>
                    <a:pt x="3" y="310"/>
                  </a:lnTo>
                  <a:lnTo>
                    <a:pt x="1" y="313"/>
                  </a:lnTo>
                  <a:lnTo>
                    <a:pt x="0" y="314"/>
                  </a:lnTo>
                  <a:lnTo>
                    <a:pt x="0" y="315"/>
                  </a:lnTo>
                  <a:lnTo>
                    <a:pt x="0" y="316"/>
                  </a:lnTo>
                  <a:lnTo>
                    <a:pt x="1" y="316"/>
                  </a:lnTo>
                  <a:lnTo>
                    <a:pt x="2" y="316"/>
                  </a:lnTo>
                  <a:lnTo>
                    <a:pt x="3" y="317"/>
                  </a:lnTo>
                  <a:lnTo>
                    <a:pt x="4" y="317"/>
                  </a:lnTo>
                  <a:lnTo>
                    <a:pt x="5" y="318"/>
                  </a:lnTo>
                  <a:lnTo>
                    <a:pt x="7" y="318"/>
                  </a:lnTo>
                  <a:lnTo>
                    <a:pt x="9" y="319"/>
                  </a:lnTo>
                  <a:lnTo>
                    <a:pt x="11" y="320"/>
                  </a:lnTo>
                  <a:lnTo>
                    <a:pt x="13" y="321"/>
                  </a:lnTo>
                  <a:lnTo>
                    <a:pt x="16" y="322"/>
                  </a:lnTo>
                  <a:lnTo>
                    <a:pt x="19" y="323"/>
                  </a:lnTo>
                  <a:lnTo>
                    <a:pt x="22" y="324"/>
                  </a:lnTo>
                  <a:lnTo>
                    <a:pt x="25" y="326"/>
                  </a:lnTo>
                  <a:lnTo>
                    <a:pt x="29" y="327"/>
                  </a:lnTo>
                  <a:lnTo>
                    <a:pt x="32" y="328"/>
                  </a:lnTo>
                  <a:lnTo>
                    <a:pt x="36" y="330"/>
                  </a:lnTo>
                  <a:lnTo>
                    <a:pt x="40" y="332"/>
                  </a:lnTo>
                  <a:lnTo>
                    <a:pt x="43" y="334"/>
                  </a:lnTo>
                  <a:lnTo>
                    <a:pt x="47" y="336"/>
                  </a:lnTo>
                  <a:lnTo>
                    <a:pt x="51" y="338"/>
                  </a:lnTo>
                  <a:lnTo>
                    <a:pt x="55" y="341"/>
                  </a:lnTo>
                  <a:lnTo>
                    <a:pt x="59" y="343"/>
                  </a:lnTo>
                  <a:lnTo>
                    <a:pt x="63" y="346"/>
                  </a:lnTo>
                  <a:lnTo>
                    <a:pt x="67" y="349"/>
                  </a:lnTo>
                  <a:lnTo>
                    <a:pt x="71" y="352"/>
                  </a:lnTo>
                  <a:lnTo>
                    <a:pt x="75" y="355"/>
                  </a:lnTo>
                  <a:lnTo>
                    <a:pt x="79" y="359"/>
                  </a:lnTo>
                  <a:lnTo>
                    <a:pt x="83" y="362"/>
                  </a:lnTo>
                  <a:lnTo>
                    <a:pt x="87" y="366"/>
                  </a:lnTo>
                  <a:lnTo>
                    <a:pt x="91" y="370"/>
                  </a:lnTo>
                  <a:lnTo>
                    <a:pt x="95" y="374"/>
                  </a:lnTo>
                  <a:lnTo>
                    <a:pt x="99" y="378"/>
                  </a:lnTo>
                  <a:lnTo>
                    <a:pt x="103" y="382"/>
                  </a:lnTo>
                  <a:lnTo>
                    <a:pt x="107" y="386"/>
                  </a:lnTo>
                  <a:lnTo>
                    <a:pt x="110" y="390"/>
                  </a:lnTo>
                  <a:lnTo>
                    <a:pt x="114" y="394"/>
                  </a:lnTo>
                  <a:lnTo>
                    <a:pt x="117" y="398"/>
                  </a:lnTo>
                  <a:lnTo>
                    <a:pt x="120" y="403"/>
                  </a:lnTo>
                  <a:lnTo>
                    <a:pt x="123" y="407"/>
                  </a:lnTo>
                  <a:lnTo>
                    <a:pt x="126" y="411"/>
                  </a:lnTo>
                  <a:lnTo>
                    <a:pt x="129" y="415"/>
                  </a:lnTo>
                  <a:lnTo>
                    <a:pt x="131" y="419"/>
                  </a:lnTo>
                  <a:lnTo>
                    <a:pt x="133" y="423"/>
                  </a:lnTo>
                  <a:lnTo>
                    <a:pt x="136" y="428"/>
                  </a:lnTo>
                  <a:lnTo>
                    <a:pt x="138" y="432"/>
                  </a:lnTo>
                  <a:lnTo>
                    <a:pt x="140" y="436"/>
                  </a:lnTo>
                  <a:lnTo>
                    <a:pt x="142" y="440"/>
                  </a:lnTo>
                  <a:lnTo>
                    <a:pt x="143" y="444"/>
                  </a:lnTo>
                  <a:lnTo>
                    <a:pt x="145" y="448"/>
                  </a:lnTo>
                  <a:lnTo>
                    <a:pt x="146" y="451"/>
                  </a:lnTo>
                  <a:lnTo>
                    <a:pt x="148" y="455"/>
                  </a:lnTo>
                  <a:lnTo>
                    <a:pt x="149" y="457"/>
                  </a:lnTo>
                  <a:lnTo>
                    <a:pt x="150" y="460"/>
                  </a:lnTo>
                  <a:lnTo>
                    <a:pt x="151" y="462"/>
                  </a:lnTo>
                  <a:lnTo>
                    <a:pt x="152" y="464"/>
                  </a:lnTo>
                  <a:lnTo>
                    <a:pt x="153" y="466"/>
                  </a:lnTo>
                  <a:lnTo>
                    <a:pt x="153" y="467"/>
                  </a:lnTo>
                  <a:lnTo>
                    <a:pt x="154" y="469"/>
                  </a:lnTo>
                  <a:lnTo>
                    <a:pt x="154" y="470"/>
                  </a:lnTo>
                  <a:lnTo>
                    <a:pt x="155" y="47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defTabSz="174467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0" name="Freeform 39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gray">
            <a:xfrm>
              <a:off x="3518027" y="3604980"/>
              <a:ext cx="1335088" cy="1628775"/>
            </a:xfrm>
            <a:custGeom>
              <a:avLst/>
              <a:gdLst>
                <a:gd name="T0" fmla="*/ 2147483647 w 454"/>
                <a:gd name="T1" fmla="*/ 2147483647 h 602"/>
                <a:gd name="T2" fmla="*/ 2147483647 w 454"/>
                <a:gd name="T3" fmla="*/ 2147483647 h 602"/>
                <a:gd name="T4" fmla="*/ 2147483647 w 454"/>
                <a:gd name="T5" fmla="*/ 2147483647 h 602"/>
                <a:gd name="T6" fmla="*/ 2147483647 w 454"/>
                <a:gd name="T7" fmla="*/ 2147483647 h 602"/>
                <a:gd name="T8" fmla="*/ 2147483647 w 454"/>
                <a:gd name="T9" fmla="*/ 2147483647 h 602"/>
                <a:gd name="T10" fmla="*/ 2147483647 w 454"/>
                <a:gd name="T11" fmla="*/ 2147483647 h 602"/>
                <a:gd name="T12" fmla="*/ 2147483647 w 454"/>
                <a:gd name="T13" fmla="*/ 2147483647 h 602"/>
                <a:gd name="T14" fmla="*/ 2147483647 w 454"/>
                <a:gd name="T15" fmla="*/ 2147483647 h 602"/>
                <a:gd name="T16" fmla="*/ 2147483647 w 454"/>
                <a:gd name="T17" fmla="*/ 2147483647 h 602"/>
                <a:gd name="T18" fmla="*/ 2147483647 w 454"/>
                <a:gd name="T19" fmla="*/ 2147483647 h 602"/>
                <a:gd name="T20" fmla="*/ 2147483647 w 454"/>
                <a:gd name="T21" fmla="*/ 2147483647 h 602"/>
                <a:gd name="T22" fmla="*/ 2147483647 w 454"/>
                <a:gd name="T23" fmla="*/ 2147483647 h 602"/>
                <a:gd name="T24" fmla="*/ 2147483647 w 454"/>
                <a:gd name="T25" fmla="*/ 2147483647 h 602"/>
                <a:gd name="T26" fmla="*/ 2147483647 w 454"/>
                <a:gd name="T27" fmla="*/ 2147483647 h 602"/>
                <a:gd name="T28" fmla="*/ 2147483647 w 454"/>
                <a:gd name="T29" fmla="*/ 2147483647 h 602"/>
                <a:gd name="T30" fmla="*/ 2147483647 w 454"/>
                <a:gd name="T31" fmla="*/ 2147483647 h 602"/>
                <a:gd name="T32" fmla="*/ 2147483647 w 454"/>
                <a:gd name="T33" fmla="*/ 2147483647 h 602"/>
                <a:gd name="T34" fmla="*/ 2147483647 w 454"/>
                <a:gd name="T35" fmla="*/ 2147483647 h 602"/>
                <a:gd name="T36" fmla="*/ 2147483647 w 454"/>
                <a:gd name="T37" fmla="*/ 2147483647 h 602"/>
                <a:gd name="T38" fmla="*/ 2147483647 w 454"/>
                <a:gd name="T39" fmla="*/ 2147483647 h 602"/>
                <a:gd name="T40" fmla="*/ 2147483647 w 454"/>
                <a:gd name="T41" fmla="*/ 2147483647 h 602"/>
                <a:gd name="T42" fmla="*/ 2147483647 w 454"/>
                <a:gd name="T43" fmla="*/ 2147483647 h 602"/>
                <a:gd name="T44" fmla="*/ 2147483647 w 454"/>
                <a:gd name="T45" fmla="*/ 2147483647 h 602"/>
                <a:gd name="T46" fmla="*/ 2147483647 w 454"/>
                <a:gd name="T47" fmla="*/ 2147483647 h 602"/>
                <a:gd name="T48" fmla="*/ 2147483647 w 454"/>
                <a:gd name="T49" fmla="*/ 2147483647 h 602"/>
                <a:gd name="T50" fmla="*/ 2147483647 w 454"/>
                <a:gd name="T51" fmla="*/ 2147483647 h 602"/>
                <a:gd name="T52" fmla="*/ 2147483647 w 454"/>
                <a:gd name="T53" fmla="*/ 2147483647 h 602"/>
                <a:gd name="T54" fmla="*/ 2147483647 w 454"/>
                <a:gd name="T55" fmla="*/ 2147483647 h 602"/>
                <a:gd name="T56" fmla="*/ 2147483647 w 454"/>
                <a:gd name="T57" fmla="*/ 2147483647 h 602"/>
                <a:gd name="T58" fmla="*/ 2147483647 w 454"/>
                <a:gd name="T59" fmla="*/ 2147483647 h 602"/>
                <a:gd name="T60" fmla="*/ 2147483647 w 454"/>
                <a:gd name="T61" fmla="*/ 2147483647 h 602"/>
                <a:gd name="T62" fmla="*/ 2147483647 w 454"/>
                <a:gd name="T63" fmla="*/ 2147483647 h 602"/>
                <a:gd name="T64" fmla="*/ 2147483647 w 454"/>
                <a:gd name="T65" fmla="*/ 2147483647 h 602"/>
                <a:gd name="T66" fmla="*/ 2147483647 w 454"/>
                <a:gd name="T67" fmla="*/ 2147483647 h 602"/>
                <a:gd name="T68" fmla="*/ 2147483647 w 454"/>
                <a:gd name="T69" fmla="*/ 2147483647 h 602"/>
                <a:gd name="T70" fmla="*/ 2147483647 w 454"/>
                <a:gd name="T71" fmla="*/ 2147483647 h 602"/>
                <a:gd name="T72" fmla="*/ 2147483647 w 454"/>
                <a:gd name="T73" fmla="*/ 2147483647 h 602"/>
                <a:gd name="T74" fmla="*/ 2147483647 w 454"/>
                <a:gd name="T75" fmla="*/ 2147483647 h 602"/>
                <a:gd name="T76" fmla="*/ 2147483647 w 454"/>
                <a:gd name="T77" fmla="*/ 2147483647 h 602"/>
                <a:gd name="T78" fmla="*/ 2147483647 w 454"/>
                <a:gd name="T79" fmla="*/ 2147483647 h 602"/>
                <a:gd name="T80" fmla="*/ 2147483647 w 454"/>
                <a:gd name="T81" fmla="*/ 2147483647 h 602"/>
                <a:gd name="T82" fmla="*/ 2147483647 w 454"/>
                <a:gd name="T83" fmla="*/ 2147483647 h 602"/>
                <a:gd name="T84" fmla="*/ 2147483647 w 454"/>
                <a:gd name="T85" fmla="*/ 2147483647 h 602"/>
                <a:gd name="T86" fmla="*/ 2147483647 w 454"/>
                <a:gd name="T87" fmla="*/ 2147483647 h 602"/>
                <a:gd name="T88" fmla="*/ 2147483647 w 454"/>
                <a:gd name="T89" fmla="*/ 2147483647 h 602"/>
                <a:gd name="T90" fmla="*/ 2147483647 w 454"/>
                <a:gd name="T91" fmla="*/ 2147483647 h 602"/>
                <a:gd name="T92" fmla="*/ 2147483647 w 454"/>
                <a:gd name="T93" fmla="*/ 2147483647 h 602"/>
                <a:gd name="T94" fmla="*/ 2147483647 w 454"/>
                <a:gd name="T95" fmla="*/ 2147483647 h 602"/>
                <a:gd name="T96" fmla="*/ 2147483647 w 454"/>
                <a:gd name="T97" fmla="*/ 2147483647 h 602"/>
                <a:gd name="T98" fmla="*/ 2147483647 w 454"/>
                <a:gd name="T99" fmla="*/ 2147483647 h 602"/>
                <a:gd name="T100" fmla="*/ 2147483647 w 454"/>
                <a:gd name="T101" fmla="*/ 2147483647 h 602"/>
                <a:gd name="T102" fmla="*/ 2147483647 w 454"/>
                <a:gd name="T103" fmla="*/ 2147483647 h 602"/>
                <a:gd name="T104" fmla="*/ 2147483647 w 454"/>
                <a:gd name="T105" fmla="*/ 2147483647 h 602"/>
                <a:gd name="T106" fmla="*/ 2147483647 w 454"/>
                <a:gd name="T107" fmla="*/ 2147483647 h 602"/>
                <a:gd name="T108" fmla="*/ 2147483647 w 454"/>
                <a:gd name="T109" fmla="*/ 2147483647 h 602"/>
                <a:gd name="T110" fmla="*/ 2147483647 w 454"/>
                <a:gd name="T111" fmla="*/ 2147483647 h 602"/>
                <a:gd name="T112" fmla="*/ 2147483647 w 454"/>
                <a:gd name="T113" fmla="*/ 2147483647 h 602"/>
                <a:gd name="T114" fmla="*/ 2147483647 w 454"/>
                <a:gd name="T115" fmla="*/ 2147483647 h 602"/>
                <a:gd name="T116" fmla="*/ 2147483647 w 454"/>
                <a:gd name="T117" fmla="*/ 2147483647 h 6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4"/>
                <a:gd name="T178" fmla="*/ 0 h 602"/>
                <a:gd name="T179" fmla="*/ 454 w 454"/>
                <a:gd name="T180" fmla="*/ 602 h 6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4" h="602">
                  <a:moveTo>
                    <a:pt x="46" y="286"/>
                  </a:moveTo>
                  <a:lnTo>
                    <a:pt x="46" y="286"/>
                  </a:lnTo>
                  <a:lnTo>
                    <a:pt x="45" y="285"/>
                  </a:lnTo>
                  <a:lnTo>
                    <a:pt x="45" y="284"/>
                  </a:lnTo>
                  <a:lnTo>
                    <a:pt x="44" y="283"/>
                  </a:lnTo>
                  <a:lnTo>
                    <a:pt x="43" y="282"/>
                  </a:lnTo>
                  <a:lnTo>
                    <a:pt x="42" y="280"/>
                  </a:lnTo>
                  <a:lnTo>
                    <a:pt x="40" y="278"/>
                  </a:lnTo>
                  <a:lnTo>
                    <a:pt x="39" y="276"/>
                  </a:lnTo>
                  <a:lnTo>
                    <a:pt x="37" y="274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31" y="265"/>
                  </a:lnTo>
                  <a:lnTo>
                    <a:pt x="29" y="262"/>
                  </a:lnTo>
                  <a:lnTo>
                    <a:pt x="26" y="258"/>
                  </a:lnTo>
                  <a:lnTo>
                    <a:pt x="23" y="254"/>
                  </a:lnTo>
                  <a:lnTo>
                    <a:pt x="20" y="251"/>
                  </a:lnTo>
                  <a:lnTo>
                    <a:pt x="18" y="247"/>
                  </a:lnTo>
                  <a:lnTo>
                    <a:pt x="15" y="244"/>
                  </a:lnTo>
                  <a:lnTo>
                    <a:pt x="13" y="240"/>
                  </a:lnTo>
                  <a:lnTo>
                    <a:pt x="11" y="238"/>
                  </a:lnTo>
                  <a:lnTo>
                    <a:pt x="9" y="235"/>
                  </a:lnTo>
                  <a:lnTo>
                    <a:pt x="7" y="233"/>
                  </a:lnTo>
                  <a:lnTo>
                    <a:pt x="6" y="231"/>
                  </a:lnTo>
                  <a:lnTo>
                    <a:pt x="5" y="229"/>
                  </a:lnTo>
                  <a:lnTo>
                    <a:pt x="3" y="227"/>
                  </a:lnTo>
                  <a:lnTo>
                    <a:pt x="2" y="226"/>
                  </a:lnTo>
                  <a:lnTo>
                    <a:pt x="2" y="225"/>
                  </a:lnTo>
                  <a:lnTo>
                    <a:pt x="1" y="224"/>
                  </a:lnTo>
                  <a:lnTo>
                    <a:pt x="1" y="223"/>
                  </a:lnTo>
                  <a:lnTo>
                    <a:pt x="0" y="223"/>
                  </a:lnTo>
                  <a:lnTo>
                    <a:pt x="0" y="225"/>
                  </a:lnTo>
                  <a:lnTo>
                    <a:pt x="1" y="227"/>
                  </a:lnTo>
                  <a:lnTo>
                    <a:pt x="1" y="231"/>
                  </a:lnTo>
                  <a:lnTo>
                    <a:pt x="2" y="236"/>
                  </a:lnTo>
                  <a:lnTo>
                    <a:pt x="2" y="241"/>
                  </a:lnTo>
                  <a:lnTo>
                    <a:pt x="3" y="248"/>
                  </a:lnTo>
                  <a:lnTo>
                    <a:pt x="4" y="256"/>
                  </a:lnTo>
                  <a:lnTo>
                    <a:pt x="5" y="265"/>
                  </a:lnTo>
                  <a:lnTo>
                    <a:pt x="6" y="275"/>
                  </a:lnTo>
                  <a:lnTo>
                    <a:pt x="7" y="286"/>
                  </a:lnTo>
                  <a:lnTo>
                    <a:pt x="8" y="298"/>
                  </a:lnTo>
                  <a:lnTo>
                    <a:pt x="9" y="311"/>
                  </a:lnTo>
                  <a:lnTo>
                    <a:pt x="11" y="325"/>
                  </a:lnTo>
                  <a:lnTo>
                    <a:pt x="12" y="340"/>
                  </a:lnTo>
                  <a:lnTo>
                    <a:pt x="14" y="356"/>
                  </a:lnTo>
                  <a:lnTo>
                    <a:pt x="16" y="372"/>
                  </a:lnTo>
                  <a:lnTo>
                    <a:pt x="17" y="387"/>
                  </a:lnTo>
                  <a:lnTo>
                    <a:pt x="19" y="402"/>
                  </a:lnTo>
                  <a:lnTo>
                    <a:pt x="20" y="415"/>
                  </a:lnTo>
                  <a:lnTo>
                    <a:pt x="21" y="427"/>
                  </a:lnTo>
                  <a:lnTo>
                    <a:pt x="23" y="438"/>
                  </a:lnTo>
                  <a:lnTo>
                    <a:pt x="24" y="447"/>
                  </a:lnTo>
                  <a:lnTo>
                    <a:pt x="24" y="456"/>
                  </a:lnTo>
                  <a:lnTo>
                    <a:pt x="25" y="464"/>
                  </a:lnTo>
                  <a:lnTo>
                    <a:pt x="26" y="471"/>
                  </a:lnTo>
                  <a:lnTo>
                    <a:pt x="27" y="477"/>
                  </a:lnTo>
                  <a:lnTo>
                    <a:pt x="27" y="481"/>
                  </a:lnTo>
                  <a:lnTo>
                    <a:pt x="27" y="485"/>
                  </a:lnTo>
                  <a:lnTo>
                    <a:pt x="28" y="488"/>
                  </a:lnTo>
                  <a:lnTo>
                    <a:pt x="28" y="489"/>
                  </a:lnTo>
                  <a:lnTo>
                    <a:pt x="28" y="490"/>
                  </a:lnTo>
                  <a:lnTo>
                    <a:pt x="30" y="491"/>
                  </a:lnTo>
                  <a:lnTo>
                    <a:pt x="32" y="492"/>
                  </a:lnTo>
                  <a:lnTo>
                    <a:pt x="36" y="493"/>
                  </a:lnTo>
                  <a:lnTo>
                    <a:pt x="40" y="495"/>
                  </a:lnTo>
                  <a:lnTo>
                    <a:pt x="45" y="498"/>
                  </a:lnTo>
                  <a:lnTo>
                    <a:pt x="51" y="500"/>
                  </a:lnTo>
                  <a:lnTo>
                    <a:pt x="59" y="504"/>
                  </a:lnTo>
                  <a:lnTo>
                    <a:pt x="67" y="507"/>
                  </a:lnTo>
                  <a:lnTo>
                    <a:pt x="76" y="511"/>
                  </a:lnTo>
                  <a:lnTo>
                    <a:pt x="86" y="516"/>
                  </a:lnTo>
                  <a:lnTo>
                    <a:pt x="97" y="521"/>
                  </a:lnTo>
                  <a:lnTo>
                    <a:pt x="109" y="526"/>
                  </a:lnTo>
                  <a:lnTo>
                    <a:pt x="122" y="532"/>
                  </a:lnTo>
                  <a:lnTo>
                    <a:pt x="136" y="539"/>
                  </a:lnTo>
                  <a:lnTo>
                    <a:pt x="151" y="545"/>
                  </a:lnTo>
                  <a:lnTo>
                    <a:pt x="166" y="552"/>
                  </a:lnTo>
                  <a:lnTo>
                    <a:pt x="180" y="558"/>
                  </a:lnTo>
                  <a:lnTo>
                    <a:pt x="193" y="564"/>
                  </a:lnTo>
                  <a:lnTo>
                    <a:pt x="205" y="570"/>
                  </a:lnTo>
                  <a:lnTo>
                    <a:pt x="216" y="574"/>
                  </a:lnTo>
                  <a:lnTo>
                    <a:pt x="226" y="579"/>
                  </a:lnTo>
                  <a:lnTo>
                    <a:pt x="235" y="583"/>
                  </a:lnTo>
                  <a:lnTo>
                    <a:pt x="243" y="587"/>
                  </a:lnTo>
                  <a:lnTo>
                    <a:pt x="250" y="590"/>
                  </a:lnTo>
                  <a:lnTo>
                    <a:pt x="256" y="593"/>
                  </a:lnTo>
                  <a:lnTo>
                    <a:pt x="262" y="595"/>
                  </a:lnTo>
                  <a:lnTo>
                    <a:pt x="266" y="597"/>
                  </a:lnTo>
                  <a:lnTo>
                    <a:pt x="269" y="599"/>
                  </a:lnTo>
                  <a:lnTo>
                    <a:pt x="272" y="600"/>
                  </a:lnTo>
                  <a:lnTo>
                    <a:pt x="273" y="600"/>
                  </a:lnTo>
                  <a:lnTo>
                    <a:pt x="274" y="601"/>
                  </a:lnTo>
                  <a:lnTo>
                    <a:pt x="273" y="600"/>
                  </a:lnTo>
                  <a:lnTo>
                    <a:pt x="272" y="599"/>
                  </a:lnTo>
                  <a:lnTo>
                    <a:pt x="271" y="598"/>
                  </a:lnTo>
                  <a:lnTo>
                    <a:pt x="270" y="596"/>
                  </a:lnTo>
                  <a:lnTo>
                    <a:pt x="269" y="595"/>
                  </a:lnTo>
                  <a:lnTo>
                    <a:pt x="268" y="593"/>
                  </a:lnTo>
                  <a:lnTo>
                    <a:pt x="266" y="590"/>
                  </a:lnTo>
                  <a:lnTo>
                    <a:pt x="265" y="588"/>
                  </a:lnTo>
                  <a:lnTo>
                    <a:pt x="263" y="585"/>
                  </a:lnTo>
                  <a:lnTo>
                    <a:pt x="261" y="583"/>
                  </a:lnTo>
                  <a:lnTo>
                    <a:pt x="258" y="579"/>
                  </a:lnTo>
                  <a:lnTo>
                    <a:pt x="256" y="576"/>
                  </a:lnTo>
                  <a:lnTo>
                    <a:pt x="253" y="572"/>
                  </a:lnTo>
                  <a:lnTo>
                    <a:pt x="250" y="568"/>
                  </a:lnTo>
                  <a:lnTo>
                    <a:pt x="247" y="564"/>
                  </a:lnTo>
                  <a:lnTo>
                    <a:pt x="245" y="561"/>
                  </a:lnTo>
                  <a:lnTo>
                    <a:pt x="242" y="557"/>
                  </a:lnTo>
                  <a:lnTo>
                    <a:pt x="240" y="554"/>
                  </a:lnTo>
                  <a:lnTo>
                    <a:pt x="238" y="551"/>
                  </a:lnTo>
                  <a:lnTo>
                    <a:pt x="236" y="549"/>
                  </a:lnTo>
                  <a:lnTo>
                    <a:pt x="234" y="546"/>
                  </a:lnTo>
                  <a:lnTo>
                    <a:pt x="233" y="544"/>
                  </a:lnTo>
                  <a:lnTo>
                    <a:pt x="231" y="542"/>
                  </a:lnTo>
                  <a:lnTo>
                    <a:pt x="230" y="541"/>
                  </a:lnTo>
                  <a:lnTo>
                    <a:pt x="229" y="539"/>
                  </a:lnTo>
                  <a:lnTo>
                    <a:pt x="228" y="538"/>
                  </a:lnTo>
                  <a:lnTo>
                    <a:pt x="228" y="537"/>
                  </a:lnTo>
                  <a:lnTo>
                    <a:pt x="227" y="537"/>
                  </a:lnTo>
                  <a:lnTo>
                    <a:pt x="227" y="536"/>
                  </a:lnTo>
                  <a:lnTo>
                    <a:pt x="228" y="535"/>
                  </a:lnTo>
                  <a:lnTo>
                    <a:pt x="229" y="534"/>
                  </a:lnTo>
                  <a:lnTo>
                    <a:pt x="230" y="533"/>
                  </a:lnTo>
                  <a:lnTo>
                    <a:pt x="232" y="532"/>
                  </a:lnTo>
                  <a:lnTo>
                    <a:pt x="233" y="531"/>
                  </a:lnTo>
                  <a:lnTo>
                    <a:pt x="236" y="529"/>
                  </a:lnTo>
                  <a:lnTo>
                    <a:pt x="238" y="527"/>
                  </a:lnTo>
                  <a:lnTo>
                    <a:pt x="240" y="525"/>
                  </a:lnTo>
                  <a:lnTo>
                    <a:pt x="243" y="523"/>
                  </a:lnTo>
                  <a:lnTo>
                    <a:pt x="247" y="521"/>
                  </a:lnTo>
                  <a:lnTo>
                    <a:pt x="250" y="518"/>
                  </a:lnTo>
                  <a:lnTo>
                    <a:pt x="254" y="515"/>
                  </a:lnTo>
                  <a:lnTo>
                    <a:pt x="258" y="512"/>
                  </a:lnTo>
                  <a:lnTo>
                    <a:pt x="262" y="509"/>
                  </a:lnTo>
                  <a:lnTo>
                    <a:pt x="266" y="505"/>
                  </a:lnTo>
                  <a:lnTo>
                    <a:pt x="271" y="501"/>
                  </a:lnTo>
                  <a:lnTo>
                    <a:pt x="275" y="497"/>
                  </a:lnTo>
                  <a:lnTo>
                    <a:pt x="280" y="493"/>
                  </a:lnTo>
                  <a:lnTo>
                    <a:pt x="284" y="489"/>
                  </a:lnTo>
                  <a:lnTo>
                    <a:pt x="289" y="485"/>
                  </a:lnTo>
                  <a:lnTo>
                    <a:pt x="294" y="480"/>
                  </a:lnTo>
                  <a:lnTo>
                    <a:pt x="298" y="475"/>
                  </a:lnTo>
                  <a:lnTo>
                    <a:pt x="303" y="470"/>
                  </a:lnTo>
                  <a:lnTo>
                    <a:pt x="308" y="465"/>
                  </a:lnTo>
                  <a:lnTo>
                    <a:pt x="312" y="460"/>
                  </a:lnTo>
                  <a:lnTo>
                    <a:pt x="317" y="454"/>
                  </a:lnTo>
                  <a:lnTo>
                    <a:pt x="322" y="449"/>
                  </a:lnTo>
                  <a:lnTo>
                    <a:pt x="327" y="443"/>
                  </a:lnTo>
                  <a:lnTo>
                    <a:pt x="331" y="437"/>
                  </a:lnTo>
                  <a:lnTo>
                    <a:pt x="336" y="430"/>
                  </a:lnTo>
                  <a:lnTo>
                    <a:pt x="341" y="424"/>
                  </a:lnTo>
                  <a:lnTo>
                    <a:pt x="346" y="418"/>
                  </a:lnTo>
                  <a:lnTo>
                    <a:pt x="350" y="411"/>
                  </a:lnTo>
                  <a:lnTo>
                    <a:pt x="355" y="404"/>
                  </a:lnTo>
                  <a:lnTo>
                    <a:pt x="360" y="398"/>
                  </a:lnTo>
                  <a:lnTo>
                    <a:pt x="364" y="391"/>
                  </a:lnTo>
                  <a:lnTo>
                    <a:pt x="368" y="384"/>
                  </a:lnTo>
                  <a:lnTo>
                    <a:pt x="373" y="377"/>
                  </a:lnTo>
                  <a:lnTo>
                    <a:pt x="377" y="370"/>
                  </a:lnTo>
                  <a:lnTo>
                    <a:pt x="381" y="363"/>
                  </a:lnTo>
                  <a:lnTo>
                    <a:pt x="385" y="356"/>
                  </a:lnTo>
                  <a:lnTo>
                    <a:pt x="389" y="348"/>
                  </a:lnTo>
                  <a:lnTo>
                    <a:pt x="393" y="341"/>
                  </a:lnTo>
                  <a:lnTo>
                    <a:pt x="396" y="333"/>
                  </a:lnTo>
                  <a:lnTo>
                    <a:pt x="400" y="326"/>
                  </a:lnTo>
                  <a:lnTo>
                    <a:pt x="404" y="318"/>
                  </a:lnTo>
                  <a:lnTo>
                    <a:pt x="407" y="310"/>
                  </a:lnTo>
                  <a:lnTo>
                    <a:pt x="410" y="302"/>
                  </a:lnTo>
                  <a:lnTo>
                    <a:pt x="414" y="294"/>
                  </a:lnTo>
                  <a:lnTo>
                    <a:pt x="417" y="286"/>
                  </a:lnTo>
                  <a:lnTo>
                    <a:pt x="420" y="278"/>
                  </a:lnTo>
                  <a:lnTo>
                    <a:pt x="423" y="270"/>
                  </a:lnTo>
                  <a:lnTo>
                    <a:pt x="425" y="261"/>
                  </a:lnTo>
                  <a:lnTo>
                    <a:pt x="428" y="253"/>
                  </a:lnTo>
                  <a:lnTo>
                    <a:pt x="430" y="244"/>
                  </a:lnTo>
                  <a:lnTo>
                    <a:pt x="433" y="236"/>
                  </a:lnTo>
                  <a:lnTo>
                    <a:pt x="435" y="227"/>
                  </a:lnTo>
                  <a:lnTo>
                    <a:pt x="437" y="218"/>
                  </a:lnTo>
                  <a:lnTo>
                    <a:pt x="439" y="209"/>
                  </a:lnTo>
                  <a:lnTo>
                    <a:pt x="441" y="200"/>
                  </a:lnTo>
                  <a:lnTo>
                    <a:pt x="443" y="191"/>
                  </a:lnTo>
                  <a:lnTo>
                    <a:pt x="444" y="182"/>
                  </a:lnTo>
                  <a:lnTo>
                    <a:pt x="446" y="173"/>
                  </a:lnTo>
                  <a:lnTo>
                    <a:pt x="447" y="164"/>
                  </a:lnTo>
                  <a:lnTo>
                    <a:pt x="448" y="155"/>
                  </a:lnTo>
                  <a:lnTo>
                    <a:pt x="449" y="146"/>
                  </a:lnTo>
                  <a:lnTo>
                    <a:pt x="450" y="138"/>
                  </a:lnTo>
                  <a:lnTo>
                    <a:pt x="451" y="130"/>
                  </a:lnTo>
                  <a:lnTo>
                    <a:pt x="452" y="121"/>
                  </a:lnTo>
                  <a:lnTo>
                    <a:pt x="452" y="113"/>
                  </a:lnTo>
                  <a:lnTo>
                    <a:pt x="452" y="105"/>
                  </a:lnTo>
                  <a:lnTo>
                    <a:pt x="453" y="97"/>
                  </a:lnTo>
                  <a:lnTo>
                    <a:pt x="453" y="90"/>
                  </a:lnTo>
                  <a:lnTo>
                    <a:pt x="453" y="82"/>
                  </a:lnTo>
                  <a:lnTo>
                    <a:pt x="452" y="75"/>
                  </a:lnTo>
                  <a:lnTo>
                    <a:pt x="452" y="68"/>
                  </a:lnTo>
                  <a:lnTo>
                    <a:pt x="452" y="61"/>
                  </a:lnTo>
                  <a:lnTo>
                    <a:pt x="451" y="54"/>
                  </a:lnTo>
                  <a:lnTo>
                    <a:pt x="450" y="47"/>
                  </a:lnTo>
                  <a:lnTo>
                    <a:pt x="450" y="41"/>
                  </a:lnTo>
                  <a:lnTo>
                    <a:pt x="449" y="35"/>
                  </a:lnTo>
                  <a:lnTo>
                    <a:pt x="449" y="30"/>
                  </a:lnTo>
                  <a:lnTo>
                    <a:pt x="448" y="25"/>
                  </a:lnTo>
                  <a:lnTo>
                    <a:pt x="448" y="21"/>
                  </a:lnTo>
                  <a:lnTo>
                    <a:pt x="447" y="17"/>
                  </a:lnTo>
                  <a:lnTo>
                    <a:pt x="447" y="13"/>
                  </a:lnTo>
                  <a:lnTo>
                    <a:pt x="447" y="10"/>
                  </a:lnTo>
                  <a:lnTo>
                    <a:pt x="447" y="7"/>
                  </a:lnTo>
                  <a:lnTo>
                    <a:pt x="446" y="5"/>
                  </a:lnTo>
                  <a:lnTo>
                    <a:pt x="446" y="3"/>
                  </a:lnTo>
                  <a:lnTo>
                    <a:pt x="446" y="1"/>
                  </a:lnTo>
                  <a:lnTo>
                    <a:pt x="446" y="0"/>
                  </a:lnTo>
                  <a:lnTo>
                    <a:pt x="445" y="1"/>
                  </a:lnTo>
                  <a:lnTo>
                    <a:pt x="444" y="2"/>
                  </a:lnTo>
                  <a:lnTo>
                    <a:pt x="442" y="4"/>
                  </a:lnTo>
                  <a:lnTo>
                    <a:pt x="440" y="6"/>
                  </a:lnTo>
                  <a:lnTo>
                    <a:pt x="438" y="9"/>
                  </a:lnTo>
                  <a:lnTo>
                    <a:pt x="435" y="12"/>
                  </a:lnTo>
                  <a:lnTo>
                    <a:pt x="431" y="16"/>
                  </a:lnTo>
                  <a:lnTo>
                    <a:pt x="428" y="20"/>
                  </a:lnTo>
                  <a:lnTo>
                    <a:pt x="423" y="25"/>
                  </a:lnTo>
                  <a:lnTo>
                    <a:pt x="418" y="30"/>
                  </a:lnTo>
                  <a:lnTo>
                    <a:pt x="413" y="36"/>
                  </a:lnTo>
                  <a:lnTo>
                    <a:pt x="408" y="42"/>
                  </a:lnTo>
                  <a:lnTo>
                    <a:pt x="402" y="49"/>
                  </a:lnTo>
                  <a:lnTo>
                    <a:pt x="395" y="56"/>
                  </a:lnTo>
                  <a:lnTo>
                    <a:pt x="388" y="64"/>
                  </a:lnTo>
                  <a:lnTo>
                    <a:pt x="381" y="72"/>
                  </a:lnTo>
                  <a:lnTo>
                    <a:pt x="375" y="79"/>
                  </a:lnTo>
                  <a:lnTo>
                    <a:pt x="368" y="86"/>
                  </a:lnTo>
                  <a:lnTo>
                    <a:pt x="363" y="92"/>
                  </a:lnTo>
                  <a:lnTo>
                    <a:pt x="358" y="98"/>
                  </a:lnTo>
                  <a:lnTo>
                    <a:pt x="353" y="104"/>
                  </a:lnTo>
                  <a:lnTo>
                    <a:pt x="349" y="108"/>
                  </a:lnTo>
                  <a:lnTo>
                    <a:pt x="345" y="113"/>
                  </a:lnTo>
                  <a:lnTo>
                    <a:pt x="341" y="116"/>
                  </a:lnTo>
                  <a:lnTo>
                    <a:pt x="338" y="120"/>
                  </a:lnTo>
                  <a:lnTo>
                    <a:pt x="336" y="123"/>
                  </a:lnTo>
                  <a:lnTo>
                    <a:pt x="334" y="125"/>
                  </a:lnTo>
                  <a:lnTo>
                    <a:pt x="332" y="127"/>
                  </a:lnTo>
                  <a:lnTo>
                    <a:pt x="331" y="128"/>
                  </a:lnTo>
                  <a:lnTo>
                    <a:pt x="331" y="129"/>
                  </a:lnTo>
                  <a:lnTo>
                    <a:pt x="330" y="129"/>
                  </a:lnTo>
                  <a:lnTo>
                    <a:pt x="329" y="129"/>
                  </a:lnTo>
                  <a:lnTo>
                    <a:pt x="327" y="128"/>
                  </a:lnTo>
                  <a:lnTo>
                    <a:pt x="325" y="128"/>
                  </a:lnTo>
                  <a:lnTo>
                    <a:pt x="321" y="127"/>
                  </a:lnTo>
                  <a:lnTo>
                    <a:pt x="317" y="126"/>
                  </a:lnTo>
                  <a:lnTo>
                    <a:pt x="313" y="125"/>
                  </a:lnTo>
                  <a:lnTo>
                    <a:pt x="307" y="124"/>
                  </a:lnTo>
                  <a:lnTo>
                    <a:pt x="301" y="123"/>
                  </a:lnTo>
                  <a:lnTo>
                    <a:pt x="294" y="121"/>
                  </a:lnTo>
                  <a:lnTo>
                    <a:pt x="287" y="120"/>
                  </a:lnTo>
                  <a:lnTo>
                    <a:pt x="278" y="118"/>
                  </a:lnTo>
                  <a:lnTo>
                    <a:pt x="269" y="116"/>
                  </a:lnTo>
                  <a:lnTo>
                    <a:pt x="260" y="114"/>
                  </a:lnTo>
                  <a:lnTo>
                    <a:pt x="249" y="112"/>
                  </a:lnTo>
                  <a:lnTo>
                    <a:pt x="238" y="109"/>
                  </a:lnTo>
                  <a:lnTo>
                    <a:pt x="227" y="107"/>
                  </a:lnTo>
                  <a:lnTo>
                    <a:pt x="216" y="105"/>
                  </a:lnTo>
                  <a:lnTo>
                    <a:pt x="207" y="103"/>
                  </a:lnTo>
                  <a:lnTo>
                    <a:pt x="197" y="101"/>
                  </a:lnTo>
                  <a:lnTo>
                    <a:pt x="189" y="99"/>
                  </a:lnTo>
                  <a:lnTo>
                    <a:pt x="182" y="98"/>
                  </a:lnTo>
                  <a:lnTo>
                    <a:pt x="175" y="96"/>
                  </a:lnTo>
                  <a:lnTo>
                    <a:pt x="169" y="95"/>
                  </a:lnTo>
                  <a:lnTo>
                    <a:pt x="163" y="94"/>
                  </a:lnTo>
                  <a:lnTo>
                    <a:pt x="158" y="93"/>
                  </a:lnTo>
                  <a:lnTo>
                    <a:pt x="155" y="92"/>
                  </a:lnTo>
                  <a:lnTo>
                    <a:pt x="151" y="91"/>
                  </a:lnTo>
                  <a:lnTo>
                    <a:pt x="149" y="91"/>
                  </a:lnTo>
                  <a:lnTo>
                    <a:pt x="147" y="90"/>
                  </a:lnTo>
                  <a:lnTo>
                    <a:pt x="146" y="90"/>
                  </a:lnTo>
                  <a:lnTo>
                    <a:pt x="145" y="90"/>
                  </a:lnTo>
                  <a:lnTo>
                    <a:pt x="145" y="91"/>
                  </a:lnTo>
                  <a:lnTo>
                    <a:pt x="145" y="92"/>
                  </a:lnTo>
                  <a:lnTo>
                    <a:pt x="145" y="94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4" y="102"/>
                  </a:lnTo>
                  <a:lnTo>
                    <a:pt x="144" y="105"/>
                  </a:lnTo>
                  <a:lnTo>
                    <a:pt x="143" y="108"/>
                  </a:lnTo>
                  <a:lnTo>
                    <a:pt x="143" y="111"/>
                  </a:lnTo>
                  <a:lnTo>
                    <a:pt x="143" y="115"/>
                  </a:lnTo>
                  <a:lnTo>
                    <a:pt x="142" y="119"/>
                  </a:lnTo>
                  <a:lnTo>
                    <a:pt x="142" y="123"/>
                  </a:lnTo>
                  <a:lnTo>
                    <a:pt x="141" y="127"/>
                  </a:lnTo>
                  <a:lnTo>
                    <a:pt x="141" y="132"/>
                  </a:lnTo>
                  <a:lnTo>
                    <a:pt x="140" y="137"/>
                  </a:lnTo>
                  <a:lnTo>
                    <a:pt x="139" y="141"/>
                  </a:lnTo>
                  <a:lnTo>
                    <a:pt x="138" y="146"/>
                  </a:lnTo>
                  <a:lnTo>
                    <a:pt x="137" y="150"/>
                  </a:lnTo>
                  <a:lnTo>
                    <a:pt x="136" y="155"/>
                  </a:lnTo>
                  <a:lnTo>
                    <a:pt x="135" y="160"/>
                  </a:lnTo>
                  <a:lnTo>
                    <a:pt x="133" y="164"/>
                  </a:lnTo>
                  <a:lnTo>
                    <a:pt x="132" y="169"/>
                  </a:lnTo>
                  <a:lnTo>
                    <a:pt x="130" y="173"/>
                  </a:lnTo>
                  <a:lnTo>
                    <a:pt x="129" y="178"/>
                  </a:lnTo>
                  <a:lnTo>
                    <a:pt x="127" y="183"/>
                  </a:lnTo>
                  <a:lnTo>
                    <a:pt x="125" y="187"/>
                  </a:lnTo>
                  <a:lnTo>
                    <a:pt x="123" y="192"/>
                  </a:lnTo>
                  <a:lnTo>
                    <a:pt x="121" y="196"/>
                  </a:lnTo>
                  <a:lnTo>
                    <a:pt x="119" y="201"/>
                  </a:lnTo>
                  <a:lnTo>
                    <a:pt x="116" y="206"/>
                  </a:lnTo>
                  <a:lnTo>
                    <a:pt x="114" y="210"/>
                  </a:lnTo>
                  <a:lnTo>
                    <a:pt x="112" y="214"/>
                  </a:lnTo>
                  <a:lnTo>
                    <a:pt x="109" y="219"/>
                  </a:lnTo>
                  <a:lnTo>
                    <a:pt x="107" y="223"/>
                  </a:lnTo>
                  <a:lnTo>
                    <a:pt x="104" y="227"/>
                  </a:lnTo>
                  <a:lnTo>
                    <a:pt x="101" y="231"/>
                  </a:lnTo>
                  <a:lnTo>
                    <a:pt x="98" y="235"/>
                  </a:lnTo>
                  <a:lnTo>
                    <a:pt x="95" y="238"/>
                  </a:lnTo>
                  <a:lnTo>
                    <a:pt x="93" y="242"/>
                  </a:lnTo>
                  <a:lnTo>
                    <a:pt x="90" y="246"/>
                  </a:lnTo>
                  <a:lnTo>
                    <a:pt x="86" y="249"/>
                  </a:lnTo>
                  <a:lnTo>
                    <a:pt x="83" y="252"/>
                  </a:lnTo>
                  <a:lnTo>
                    <a:pt x="80" y="256"/>
                  </a:lnTo>
                  <a:lnTo>
                    <a:pt x="77" y="259"/>
                  </a:lnTo>
                  <a:lnTo>
                    <a:pt x="73" y="262"/>
                  </a:lnTo>
                  <a:lnTo>
                    <a:pt x="70" y="265"/>
                  </a:lnTo>
                  <a:lnTo>
                    <a:pt x="67" y="268"/>
                  </a:lnTo>
                  <a:lnTo>
                    <a:pt x="64" y="270"/>
                  </a:lnTo>
                  <a:lnTo>
                    <a:pt x="61" y="272"/>
                  </a:lnTo>
                  <a:lnTo>
                    <a:pt x="59" y="275"/>
                  </a:lnTo>
                  <a:lnTo>
                    <a:pt x="57" y="277"/>
                  </a:lnTo>
                  <a:lnTo>
                    <a:pt x="55" y="278"/>
                  </a:lnTo>
                  <a:lnTo>
                    <a:pt x="53" y="280"/>
                  </a:lnTo>
                  <a:lnTo>
                    <a:pt x="51" y="281"/>
                  </a:lnTo>
                  <a:lnTo>
                    <a:pt x="50" y="283"/>
                  </a:lnTo>
                  <a:lnTo>
                    <a:pt x="49" y="284"/>
                  </a:lnTo>
                  <a:lnTo>
                    <a:pt x="48" y="285"/>
                  </a:lnTo>
                  <a:lnTo>
                    <a:pt x="47" y="285"/>
                  </a:lnTo>
                  <a:lnTo>
                    <a:pt x="47" y="286"/>
                  </a:lnTo>
                  <a:lnTo>
                    <a:pt x="46" y="28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defTabSz="174467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" name="Freeform 40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>
              <a:off x="2190877" y="4214580"/>
              <a:ext cx="1819275" cy="1138238"/>
            </a:xfrm>
            <a:custGeom>
              <a:avLst/>
              <a:gdLst>
                <a:gd name="T0" fmla="*/ 2147483647 w 618"/>
                <a:gd name="T1" fmla="*/ 2147483647 h 420"/>
                <a:gd name="T2" fmla="*/ 2147483647 w 618"/>
                <a:gd name="T3" fmla="*/ 2147483647 h 420"/>
                <a:gd name="T4" fmla="*/ 2147483647 w 618"/>
                <a:gd name="T5" fmla="*/ 2147483647 h 420"/>
                <a:gd name="T6" fmla="*/ 2147483647 w 618"/>
                <a:gd name="T7" fmla="*/ 2147483647 h 420"/>
                <a:gd name="T8" fmla="*/ 2147483647 w 618"/>
                <a:gd name="T9" fmla="*/ 2147483647 h 420"/>
                <a:gd name="T10" fmla="*/ 2147483647 w 618"/>
                <a:gd name="T11" fmla="*/ 2147483647 h 420"/>
                <a:gd name="T12" fmla="*/ 2147483647 w 618"/>
                <a:gd name="T13" fmla="*/ 2147483647 h 420"/>
                <a:gd name="T14" fmla="*/ 2147483647 w 618"/>
                <a:gd name="T15" fmla="*/ 2147483647 h 420"/>
                <a:gd name="T16" fmla="*/ 2147483647 w 618"/>
                <a:gd name="T17" fmla="*/ 2147483647 h 420"/>
                <a:gd name="T18" fmla="*/ 2147483647 w 618"/>
                <a:gd name="T19" fmla="*/ 2147483647 h 420"/>
                <a:gd name="T20" fmla="*/ 2147483647 w 618"/>
                <a:gd name="T21" fmla="*/ 2147483647 h 420"/>
                <a:gd name="T22" fmla="*/ 2147483647 w 618"/>
                <a:gd name="T23" fmla="*/ 2147483647 h 420"/>
                <a:gd name="T24" fmla="*/ 2147483647 w 618"/>
                <a:gd name="T25" fmla="*/ 2147483647 h 420"/>
                <a:gd name="T26" fmla="*/ 2147483647 w 618"/>
                <a:gd name="T27" fmla="*/ 2147483647 h 420"/>
                <a:gd name="T28" fmla="*/ 2147483647 w 618"/>
                <a:gd name="T29" fmla="*/ 2147483647 h 420"/>
                <a:gd name="T30" fmla="*/ 0 w 618"/>
                <a:gd name="T31" fmla="*/ 2147483647 h 420"/>
                <a:gd name="T32" fmla="*/ 2147483647 w 618"/>
                <a:gd name="T33" fmla="*/ 2147483647 h 420"/>
                <a:gd name="T34" fmla="*/ 2147483647 w 618"/>
                <a:gd name="T35" fmla="*/ 2147483647 h 420"/>
                <a:gd name="T36" fmla="*/ 2147483647 w 618"/>
                <a:gd name="T37" fmla="*/ 2147483647 h 420"/>
                <a:gd name="T38" fmla="*/ 2147483647 w 618"/>
                <a:gd name="T39" fmla="*/ 2147483647 h 420"/>
                <a:gd name="T40" fmla="*/ 2147483647 w 618"/>
                <a:gd name="T41" fmla="*/ 2147483647 h 420"/>
                <a:gd name="T42" fmla="*/ 2147483647 w 618"/>
                <a:gd name="T43" fmla="*/ 2147483647 h 420"/>
                <a:gd name="T44" fmla="*/ 2147483647 w 618"/>
                <a:gd name="T45" fmla="*/ 2147483647 h 420"/>
                <a:gd name="T46" fmla="*/ 2147483647 w 618"/>
                <a:gd name="T47" fmla="*/ 2147483647 h 420"/>
                <a:gd name="T48" fmla="*/ 2147483647 w 618"/>
                <a:gd name="T49" fmla="*/ 2147483647 h 420"/>
                <a:gd name="T50" fmla="*/ 2147483647 w 618"/>
                <a:gd name="T51" fmla="*/ 2147483647 h 420"/>
                <a:gd name="T52" fmla="*/ 2147483647 w 618"/>
                <a:gd name="T53" fmla="*/ 2147483647 h 420"/>
                <a:gd name="T54" fmla="*/ 2147483647 w 618"/>
                <a:gd name="T55" fmla="*/ 2147483647 h 420"/>
                <a:gd name="T56" fmla="*/ 2147483647 w 618"/>
                <a:gd name="T57" fmla="*/ 2147483647 h 420"/>
                <a:gd name="T58" fmla="*/ 2147483647 w 618"/>
                <a:gd name="T59" fmla="*/ 2147483647 h 420"/>
                <a:gd name="T60" fmla="*/ 2147483647 w 618"/>
                <a:gd name="T61" fmla="*/ 2147483647 h 420"/>
                <a:gd name="T62" fmla="*/ 2147483647 w 618"/>
                <a:gd name="T63" fmla="*/ 2147483647 h 420"/>
                <a:gd name="T64" fmla="*/ 2147483647 w 618"/>
                <a:gd name="T65" fmla="*/ 2147483647 h 420"/>
                <a:gd name="T66" fmla="*/ 2147483647 w 618"/>
                <a:gd name="T67" fmla="*/ 2147483647 h 420"/>
                <a:gd name="T68" fmla="*/ 2147483647 w 618"/>
                <a:gd name="T69" fmla="*/ 2147483647 h 420"/>
                <a:gd name="T70" fmla="*/ 2147483647 w 618"/>
                <a:gd name="T71" fmla="*/ 2147483647 h 420"/>
                <a:gd name="T72" fmla="*/ 2147483647 w 618"/>
                <a:gd name="T73" fmla="*/ 2147483647 h 420"/>
                <a:gd name="T74" fmla="*/ 2147483647 w 618"/>
                <a:gd name="T75" fmla="*/ 2147483647 h 420"/>
                <a:gd name="T76" fmla="*/ 2147483647 w 618"/>
                <a:gd name="T77" fmla="*/ 2147483647 h 420"/>
                <a:gd name="T78" fmla="*/ 2147483647 w 618"/>
                <a:gd name="T79" fmla="*/ 2147483647 h 420"/>
                <a:gd name="T80" fmla="*/ 2147483647 w 618"/>
                <a:gd name="T81" fmla="*/ 2147483647 h 420"/>
                <a:gd name="T82" fmla="*/ 2147483647 w 618"/>
                <a:gd name="T83" fmla="*/ 2147483647 h 420"/>
                <a:gd name="T84" fmla="*/ 2147483647 w 618"/>
                <a:gd name="T85" fmla="*/ 2147483647 h 420"/>
                <a:gd name="T86" fmla="*/ 2147483647 w 618"/>
                <a:gd name="T87" fmla="*/ 2147483647 h 420"/>
                <a:gd name="T88" fmla="*/ 2147483647 w 618"/>
                <a:gd name="T89" fmla="*/ 2147483647 h 420"/>
                <a:gd name="T90" fmla="*/ 2147483647 w 618"/>
                <a:gd name="T91" fmla="*/ 2147483647 h 420"/>
                <a:gd name="T92" fmla="*/ 2147483647 w 618"/>
                <a:gd name="T93" fmla="*/ 2147483647 h 420"/>
                <a:gd name="T94" fmla="*/ 2147483647 w 618"/>
                <a:gd name="T95" fmla="*/ 2147483647 h 420"/>
                <a:gd name="T96" fmla="*/ 2147483647 w 618"/>
                <a:gd name="T97" fmla="*/ 2147483647 h 420"/>
                <a:gd name="T98" fmla="*/ 2147483647 w 618"/>
                <a:gd name="T99" fmla="*/ 2147483647 h 420"/>
                <a:gd name="T100" fmla="*/ 2147483647 w 618"/>
                <a:gd name="T101" fmla="*/ 2147483647 h 420"/>
                <a:gd name="T102" fmla="*/ 2147483647 w 618"/>
                <a:gd name="T103" fmla="*/ 2147483647 h 420"/>
                <a:gd name="T104" fmla="*/ 2147483647 w 618"/>
                <a:gd name="T105" fmla="*/ 2147483647 h 420"/>
                <a:gd name="T106" fmla="*/ 2147483647 w 618"/>
                <a:gd name="T107" fmla="*/ 2147483647 h 420"/>
                <a:gd name="T108" fmla="*/ 2147483647 w 618"/>
                <a:gd name="T109" fmla="*/ 2147483647 h 420"/>
                <a:gd name="T110" fmla="*/ 2147483647 w 618"/>
                <a:gd name="T111" fmla="*/ 2147483647 h 420"/>
                <a:gd name="T112" fmla="*/ 2147483647 w 618"/>
                <a:gd name="T113" fmla="*/ 2147483647 h 420"/>
                <a:gd name="T114" fmla="*/ 2147483647 w 618"/>
                <a:gd name="T115" fmla="*/ 2147483647 h 420"/>
                <a:gd name="T116" fmla="*/ 2147483647 w 618"/>
                <a:gd name="T117" fmla="*/ 2147483647 h 4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420"/>
                <a:gd name="T179" fmla="*/ 618 w 618"/>
                <a:gd name="T180" fmla="*/ 420 h 4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420">
                  <a:moveTo>
                    <a:pt x="225" y="62"/>
                  </a:moveTo>
                  <a:lnTo>
                    <a:pt x="225" y="62"/>
                  </a:lnTo>
                  <a:lnTo>
                    <a:pt x="226" y="61"/>
                  </a:lnTo>
                  <a:lnTo>
                    <a:pt x="226" y="60"/>
                  </a:lnTo>
                  <a:lnTo>
                    <a:pt x="227" y="59"/>
                  </a:lnTo>
                  <a:lnTo>
                    <a:pt x="228" y="58"/>
                  </a:lnTo>
                  <a:lnTo>
                    <a:pt x="229" y="56"/>
                  </a:lnTo>
                  <a:lnTo>
                    <a:pt x="231" y="54"/>
                  </a:lnTo>
                  <a:lnTo>
                    <a:pt x="232" y="52"/>
                  </a:lnTo>
                  <a:lnTo>
                    <a:pt x="234" y="50"/>
                  </a:lnTo>
                  <a:lnTo>
                    <a:pt x="236" y="47"/>
                  </a:lnTo>
                  <a:lnTo>
                    <a:pt x="238" y="45"/>
                  </a:lnTo>
                  <a:lnTo>
                    <a:pt x="240" y="42"/>
                  </a:lnTo>
                  <a:lnTo>
                    <a:pt x="243" y="38"/>
                  </a:lnTo>
                  <a:lnTo>
                    <a:pt x="245" y="35"/>
                  </a:lnTo>
                  <a:lnTo>
                    <a:pt x="248" y="31"/>
                  </a:lnTo>
                  <a:lnTo>
                    <a:pt x="251" y="27"/>
                  </a:lnTo>
                  <a:lnTo>
                    <a:pt x="253" y="24"/>
                  </a:lnTo>
                  <a:lnTo>
                    <a:pt x="256" y="20"/>
                  </a:lnTo>
                  <a:lnTo>
                    <a:pt x="258" y="17"/>
                  </a:lnTo>
                  <a:lnTo>
                    <a:pt x="260" y="14"/>
                  </a:lnTo>
                  <a:lnTo>
                    <a:pt x="262" y="12"/>
                  </a:lnTo>
                  <a:lnTo>
                    <a:pt x="264" y="10"/>
                  </a:lnTo>
                  <a:lnTo>
                    <a:pt x="265" y="7"/>
                  </a:lnTo>
                  <a:lnTo>
                    <a:pt x="267" y="6"/>
                  </a:lnTo>
                  <a:lnTo>
                    <a:pt x="268" y="4"/>
                  </a:lnTo>
                  <a:lnTo>
                    <a:pt x="269" y="3"/>
                  </a:lnTo>
                  <a:lnTo>
                    <a:pt x="270" y="2"/>
                  </a:lnTo>
                  <a:lnTo>
                    <a:pt x="270" y="1"/>
                  </a:lnTo>
                  <a:lnTo>
                    <a:pt x="271" y="0"/>
                  </a:lnTo>
                  <a:lnTo>
                    <a:pt x="270" y="0"/>
                  </a:lnTo>
                  <a:lnTo>
                    <a:pt x="269" y="0"/>
                  </a:lnTo>
                  <a:lnTo>
                    <a:pt x="267" y="2"/>
                  </a:lnTo>
                  <a:lnTo>
                    <a:pt x="263" y="3"/>
                  </a:lnTo>
                  <a:lnTo>
                    <a:pt x="259" y="5"/>
                  </a:lnTo>
                  <a:lnTo>
                    <a:pt x="254" y="7"/>
                  </a:lnTo>
                  <a:lnTo>
                    <a:pt x="248" y="10"/>
                  </a:lnTo>
                  <a:lnTo>
                    <a:pt x="240" y="13"/>
                  </a:lnTo>
                  <a:lnTo>
                    <a:pt x="232" y="17"/>
                  </a:lnTo>
                  <a:lnTo>
                    <a:pt x="223" y="21"/>
                  </a:lnTo>
                  <a:lnTo>
                    <a:pt x="213" y="25"/>
                  </a:lnTo>
                  <a:lnTo>
                    <a:pt x="202" y="30"/>
                  </a:lnTo>
                  <a:lnTo>
                    <a:pt x="191" y="36"/>
                  </a:lnTo>
                  <a:lnTo>
                    <a:pt x="178" y="41"/>
                  </a:lnTo>
                  <a:lnTo>
                    <a:pt x="164" y="47"/>
                  </a:lnTo>
                  <a:lnTo>
                    <a:pt x="149" y="54"/>
                  </a:lnTo>
                  <a:lnTo>
                    <a:pt x="134" y="61"/>
                  </a:lnTo>
                  <a:lnTo>
                    <a:pt x="121" y="67"/>
                  </a:lnTo>
                  <a:lnTo>
                    <a:pt x="108" y="73"/>
                  </a:lnTo>
                  <a:lnTo>
                    <a:pt x="96" y="78"/>
                  </a:lnTo>
                  <a:lnTo>
                    <a:pt x="85" y="83"/>
                  </a:lnTo>
                  <a:lnTo>
                    <a:pt x="75" y="87"/>
                  </a:lnTo>
                  <a:lnTo>
                    <a:pt x="66" y="91"/>
                  </a:lnTo>
                  <a:lnTo>
                    <a:pt x="58" y="95"/>
                  </a:lnTo>
                  <a:lnTo>
                    <a:pt x="51" y="98"/>
                  </a:lnTo>
                  <a:lnTo>
                    <a:pt x="44" y="101"/>
                  </a:lnTo>
                  <a:lnTo>
                    <a:pt x="39" y="103"/>
                  </a:lnTo>
                  <a:lnTo>
                    <a:pt x="35" y="105"/>
                  </a:lnTo>
                  <a:lnTo>
                    <a:pt x="32" y="107"/>
                  </a:lnTo>
                  <a:lnTo>
                    <a:pt x="29" y="108"/>
                  </a:lnTo>
                  <a:lnTo>
                    <a:pt x="28" y="108"/>
                  </a:lnTo>
                  <a:lnTo>
                    <a:pt x="27" y="108"/>
                  </a:lnTo>
                  <a:lnTo>
                    <a:pt x="27" y="109"/>
                  </a:lnTo>
                  <a:lnTo>
                    <a:pt x="27" y="111"/>
                  </a:lnTo>
                  <a:lnTo>
                    <a:pt x="27" y="113"/>
                  </a:lnTo>
                  <a:lnTo>
                    <a:pt x="26" y="117"/>
                  </a:lnTo>
                  <a:lnTo>
                    <a:pt x="26" y="122"/>
                  </a:lnTo>
                  <a:lnTo>
                    <a:pt x="25" y="127"/>
                  </a:lnTo>
                  <a:lnTo>
                    <a:pt x="25" y="134"/>
                  </a:lnTo>
                  <a:lnTo>
                    <a:pt x="24" y="142"/>
                  </a:lnTo>
                  <a:lnTo>
                    <a:pt x="23" y="151"/>
                  </a:lnTo>
                  <a:lnTo>
                    <a:pt x="22" y="161"/>
                  </a:lnTo>
                  <a:lnTo>
                    <a:pt x="21" y="172"/>
                  </a:lnTo>
                  <a:lnTo>
                    <a:pt x="20" y="184"/>
                  </a:lnTo>
                  <a:lnTo>
                    <a:pt x="18" y="197"/>
                  </a:lnTo>
                  <a:lnTo>
                    <a:pt x="17" y="211"/>
                  </a:lnTo>
                  <a:lnTo>
                    <a:pt x="15" y="226"/>
                  </a:lnTo>
                  <a:lnTo>
                    <a:pt x="13" y="242"/>
                  </a:lnTo>
                  <a:lnTo>
                    <a:pt x="12" y="258"/>
                  </a:lnTo>
                  <a:lnTo>
                    <a:pt x="10" y="273"/>
                  </a:lnTo>
                  <a:lnTo>
                    <a:pt x="9" y="287"/>
                  </a:lnTo>
                  <a:lnTo>
                    <a:pt x="7" y="300"/>
                  </a:lnTo>
                  <a:lnTo>
                    <a:pt x="6" y="312"/>
                  </a:lnTo>
                  <a:lnTo>
                    <a:pt x="5" y="323"/>
                  </a:lnTo>
                  <a:lnTo>
                    <a:pt x="4" y="333"/>
                  </a:lnTo>
                  <a:lnTo>
                    <a:pt x="3" y="342"/>
                  </a:lnTo>
                  <a:lnTo>
                    <a:pt x="2" y="350"/>
                  </a:lnTo>
                  <a:lnTo>
                    <a:pt x="1" y="357"/>
                  </a:lnTo>
                  <a:lnTo>
                    <a:pt x="1" y="363"/>
                  </a:lnTo>
                  <a:lnTo>
                    <a:pt x="0" y="367"/>
                  </a:lnTo>
                  <a:lnTo>
                    <a:pt x="0" y="371"/>
                  </a:lnTo>
                  <a:lnTo>
                    <a:pt x="0" y="374"/>
                  </a:lnTo>
                  <a:lnTo>
                    <a:pt x="0" y="375"/>
                  </a:lnTo>
                  <a:lnTo>
                    <a:pt x="0" y="376"/>
                  </a:lnTo>
                  <a:lnTo>
                    <a:pt x="0" y="375"/>
                  </a:lnTo>
                  <a:lnTo>
                    <a:pt x="1" y="374"/>
                  </a:lnTo>
                  <a:lnTo>
                    <a:pt x="2" y="373"/>
                  </a:lnTo>
                  <a:lnTo>
                    <a:pt x="3" y="371"/>
                  </a:lnTo>
                  <a:lnTo>
                    <a:pt x="4" y="370"/>
                  </a:lnTo>
                  <a:lnTo>
                    <a:pt x="5" y="368"/>
                  </a:lnTo>
                  <a:lnTo>
                    <a:pt x="7" y="366"/>
                  </a:lnTo>
                  <a:lnTo>
                    <a:pt x="8" y="363"/>
                  </a:lnTo>
                  <a:lnTo>
                    <a:pt x="10" y="361"/>
                  </a:lnTo>
                  <a:lnTo>
                    <a:pt x="12" y="358"/>
                  </a:lnTo>
                  <a:lnTo>
                    <a:pt x="14" y="355"/>
                  </a:lnTo>
                  <a:lnTo>
                    <a:pt x="17" y="352"/>
                  </a:lnTo>
                  <a:lnTo>
                    <a:pt x="19" y="348"/>
                  </a:lnTo>
                  <a:lnTo>
                    <a:pt x="22" y="344"/>
                  </a:lnTo>
                  <a:lnTo>
                    <a:pt x="25" y="341"/>
                  </a:lnTo>
                  <a:lnTo>
                    <a:pt x="27" y="337"/>
                  </a:lnTo>
                  <a:lnTo>
                    <a:pt x="30" y="334"/>
                  </a:lnTo>
                  <a:lnTo>
                    <a:pt x="32" y="331"/>
                  </a:lnTo>
                  <a:lnTo>
                    <a:pt x="34" y="328"/>
                  </a:lnTo>
                  <a:lnTo>
                    <a:pt x="36" y="325"/>
                  </a:lnTo>
                  <a:lnTo>
                    <a:pt x="37" y="323"/>
                  </a:lnTo>
                  <a:lnTo>
                    <a:pt x="39" y="321"/>
                  </a:lnTo>
                  <a:lnTo>
                    <a:pt x="40" y="319"/>
                  </a:lnTo>
                  <a:lnTo>
                    <a:pt x="41" y="318"/>
                  </a:lnTo>
                  <a:lnTo>
                    <a:pt x="42" y="316"/>
                  </a:lnTo>
                  <a:lnTo>
                    <a:pt x="43" y="315"/>
                  </a:lnTo>
                  <a:lnTo>
                    <a:pt x="44" y="314"/>
                  </a:lnTo>
                  <a:lnTo>
                    <a:pt x="44" y="313"/>
                  </a:lnTo>
                  <a:lnTo>
                    <a:pt x="45" y="313"/>
                  </a:lnTo>
                  <a:lnTo>
                    <a:pt x="45" y="314"/>
                  </a:lnTo>
                  <a:lnTo>
                    <a:pt x="46" y="314"/>
                  </a:lnTo>
                  <a:lnTo>
                    <a:pt x="47" y="315"/>
                  </a:lnTo>
                  <a:lnTo>
                    <a:pt x="48" y="316"/>
                  </a:lnTo>
                  <a:lnTo>
                    <a:pt x="50" y="317"/>
                  </a:lnTo>
                  <a:lnTo>
                    <a:pt x="51" y="318"/>
                  </a:lnTo>
                  <a:lnTo>
                    <a:pt x="53" y="319"/>
                  </a:lnTo>
                  <a:lnTo>
                    <a:pt x="55" y="320"/>
                  </a:lnTo>
                  <a:lnTo>
                    <a:pt x="57" y="322"/>
                  </a:lnTo>
                  <a:lnTo>
                    <a:pt x="59" y="323"/>
                  </a:lnTo>
                  <a:lnTo>
                    <a:pt x="62" y="325"/>
                  </a:lnTo>
                  <a:lnTo>
                    <a:pt x="65" y="327"/>
                  </a:lnTo>
                  <a:lnTo>
                    <a:pt x="68" y="329"/>
                  </a:lnTo>
                  <a:lnTo>
                    <a:pt x="71" y="331"/>
                  </a:lnTo>
                  <a:lnTo>
                    <a:pt x="75" y="334"/>
                  </a:lnTo>
                  <a:lnTo>
                    <a:pt x="78" y="336"/>
                  </a:lnTo>
                  <a:lnTo>
                    <a:pt x="82" y="339"/>
                  </a:lnTo>
                  <a:lnTo>
                    <a:pt x="86" y="341"/>
                  </a:lnTo>
                  <a:lnTo>
                    <a:pt x="91" y="344"/>
                  </a:lnTo>
                  <a:lnTo>
                    <a:pt x="96" y="346"/>
                  </a:lnTo>
                  <a:lnTo>
                    <a:pt x="101" y="349"/>
                  </a:lnTo>
                  <a:lnTo>
                    <a:pt x="106" y="352"/>
                  </a:lnTo>
                  <a:lnTo>
                    <a:pt x="111" y="355"/>
                  </a:lnTo>
                  <a:lnTo>
                    <a:pt x="117" y="358"/>
                  </a:lnTo>
                  <a:lnTo>
                    <a:pt x="123" y="360"/>
                  </a:lnTo>
                  <a:lnTo>
                    <a:pt x="129" y="363"/>
                  </a:lnTo>
                  <a:lnTo>
                    <a:pt x="136" y="367"/>
                  </a:lnTo>
                  <a:lnTo>
                    <a:pt x="142" y="370"/>
                  </a:lnTo>
                  <a:lnTo>
                    <a:pt x="149" y="373"/>
                  </a:lnTo>
                  <a:lnTo>
                    <a:pt x="157" y="376"/>
                  </a:lnTo>
                  <a:lnTo>
                    <a:pt x="164" y="379"/>
                  </a:lnTo>
                  <a:lnTo>
                    <a:pt x="172" y="383"/>
                  </a:lnTo>
                  <a:lnTo>
                    <a:pt x="179" y="386"/>
                  </a:lnTo>
                  <a:lnTo>
                    <a:pt x="187" y="388"/>
                  </a:lnTo>
                  <a:lnTo>
                    <a:pt x="195" y="391"/>
                  </a:lnTo>
                  <a:lnTo>
                    <a:pt x="204" y="394"/>
                  </a:lnTo>
                  <a:lnTo>
                    <a:pt x="212" y="396"/>
                  </a:lnTo>
                  <a:lnTo>
                    <a:pt x="221" y="399"/>
                  </a:lnTo>
                  <a:lnTo>
                    <a:pt x="230" y="401"/>
                  </a:lnTo>
                  <a:lnTo>
                    <a:pt x="239" y="403"/>
                  </a:lnTo>
                  <a:lnTo>
                    <a:pt x="248" y="405"/>
                  </a:lnTo>
                  <a:lnTo>
                    <a:pt x="257" y="407"/>
                  </a:lnTo>
                  <a:lnTo>
                    <a:pt x="267" y="409"/>
                  </a:lnTo>
                  <a:lnTo>
                    <a:pt x="276" y="411"/>
                  </a:lnTo>
                  <a:lnTo>
                    <a:pt x="286" y="412"/>
                  </a:lnTo>
                  <a:lnTo>
                    <a:pt x="296" y="414"/>
                  </a:lnTo>
                  <a:lnTo>
                    <a:pt x="306" y="415"/>
                  </a:lnTo>
                  <a:lnTo>
                    <a:pt x="316" y="416"/>
                  </a:lnTo>
                  <a:lnTo>
                    <a:pt x="326" y="417"/>
                  </a:lnTo>
                  <a:lnTo>
                    <a:pt x="336" y="418"/>
                  </a:lnTo>
                  <a:lnTo>
                    <a:pt x="346" y="418"/>
                  </a:lnTo>
                  <a:lnTo>
                    <a:pt x="356" y="419"/>
                  </a:lnTo>
                  <a:lnTo>
                    <a:pt x="366" y="419"/>
                  </a:lnTo>
                  <a:lnTo>
                    <a:pt x="376" y="419"/>
                  </a:lnTo>
                  <a:lnTo>
                    <a:pt x="386" y="419"/>
                  </a:lnTo>
                  <a:lnTo>
                    <a:pt x="396" y="418"/>
                  </a:lnTo>
                  <a:lnTo>
                    <a:pt x="406" y="417"/>
                  </a:lnTo>
                  <a:lnTo>
                    <a:pt x="416" y="417"/>
                  </a:lnTo>
                  <a:lnTo>
                    <a:pt x="425" y="416"/>
                  </a:lnTo>
                  <a:lnTo>
                    <a:pt x="435" y="414"/>
                  </a:lnTo>
                  <a:lnTo>
                    <a:pt x="445" y="413"/>
                  </a:lnTo>
                  <a:lnTo>
                    <a:pt x="455" y="411"/>
                  </a:lnTo>
                  <a:lnTo>
                    <a:pt x="464" y="409"/>
                  </a:lnTo>
                  <a:lnTo>
                    <a:pt x="474" y="408"/>
                  </a:lnTo>
                  <a:lnTo>
                    <a:pt x="483" y="406"/>
                  </a:lnTo>
                  <a:lnTo>
                    <a:pt x="492" y="404"/>
                  </a:lnTo>
                  <a:lnTo>
                    <a:pt x="500" y="402"/>
                  </a:lnTo>
                  <a:lnTo>
                    <a:pt x="508" y="400"/>
                  </a:lnTo>
                  <a:lnTo>
                    <a:pt x="516" y="398"/>
                  </a:lnTo>
                  <a:lnTo>
                    <a:pt x="524" y="396"/>
                  </a:lnTo>
                  <a:lnTo>
                    <a:pt x="531" y="393"/>
                  </a:lnTo>
                  <a:lnTo>
                    <a:pt x="538" y="391"/>
                  </a:lnTo>
                  <a:lnTo>
                    <a:pt x="545" y="389"/>
                  </a:lnTo>
                  <a:lnTo>
                    <a:pt x="552" y="387"/>
                  </a:lnTo>
                  <a:lnTo>
                    <a:pt x="558" y="384"/>
                  </a:lnTo>
                  <a:lnTo>
                    <a:pt x="564" y="382"/>
                  </a:lnTo>
                  <a:lnTo>
                    <a:pt x="570" y="379"/>
                  </a:lnTo>
                  <a:lnTo>
                    <a:pt x="575" y="377"/>
                  </a:lnTo>
                  <a:lnTo>
                    <a:pt x="580" y="374"/>
                  </a:lnTo>
                  <a:lnTo>
                    <a:pt x="585" y="372"/>
                  </a:lnTo>
                  <a:lnTo>
                    <a:pt x="589" y="370"/>
                  </a:lnTo>
                  <a:lnTo>
                    <a:pt x="593" y="368"/>
                  </a:lnTo>
                  <a:lnTo>
                    <a:pt x="597" y="366"/>
                  </a:lnTo>
                  <a:lnTo>
                    <a:pt x="601" y="364"/>
                  </a:lnTo>
                  <a:lnTo>
                    <a:pt x="604" y="363"/>
                  </a:lnTo>
                  <a:lnTo>
                    <a:pt x="607" y="361"/>
                  </a:lnTo>
                  <a:lnTo>
                    <a:pt x="609" y="360"/>
                  </a:lnTo>
                  <a:lnTo>
                    <a:pt x="611" y="359"/>
                  </a:lnTo>
                  <a:lnTo>
                    <a:pt x="613" y="358"/>
                  </a:lnTo>
                  <a:lnTo>
                    <a:pt x="615" y="358"/>
                  </a:lnTo>
                  <a:lnTo>
                    <a:pt x="616" y="357"/>
                  </a:lnTo>
                  <a:lnTo>
                    <a:pt x="617" y="357"/>
                  </a:lnTo>
                  <a:lnTo>
                    <a:pt x="617" y="356"/>
                  </a:lnTo>
                  <a:lnTo>
                    <a:pt x="616" y="356"/>
                  </a:lnTo>
                  <a:lnTo>
                    <a:pt x="614" y="355"/>
                  </a:lnTo>
                  <a:lnTo>
                    <a:pt x="612" y="354"/>
                  </a:lnTo>
                  <a:lnTo>
                    <a:pt x="610" y="353"/>
                  </a:lnTo>
                  <a:lnTo>
                    <a:pt x="606" y="351"/>
                  </a:lnTo>
                  <a:lnTo>
                    <a:pt x="602" y="350"/>
                  </a:lnTo>
                  <a:lnTo>
                    <a:pt x="598" y="347"/>
                  </a:lnTo>
                  <a:lnTo>
                    <a:pt x="592" y="345"/>
                  </a:lnTo>
                  <a:lnTo>
                    <a:pt x="587" y="343"/>
                  </a:lnTo>
                  <a:lnTo>
                    <a:pt x="580" y="340"/>
                  </a:lnTo>
                  <a:lnTo>
                    <a:pt x="573" y="337"/>
                  </a:lnTo>
                  <a:lnTo>
                    <a:pt x="566" y="333"/>
                  </a:lnTo>
                  <a:lnTo>
                    <a:pt x="557" y="329"/>
                  </a:lnTo>
                  <a:lnTo>
                    <a:pt x="549" y="325"/>
                  </a:lnTo>
                  <a:lnTo>
                    <a:pt x="539" y="321"/>
                  </a:lnTo>
                  <a:lnTo>
                    <a:pt x="530" y="317"/>
                  </a:lnTo>
                  <a:lnTo>
                    <a:pt x="521" y="313"/>
                  </a:lnTo>
                  <a:lnTo>
                    <a:pt x="513" y="309"/>
                  </a:lnTo>
                  <a:lnTo>
                    <a:pt x="505" y="306"/>
                  </a:lnTo>
                  <a:lnTo>
                    <a:pt x="498" y="303"/>
                  </a:lnTo>
                  <a:lnTo>
                    <a:pt x="492" y="300"/>
                  </a:lnTo>
                  <a:lnTo>
                    <a:pt x="486" y="297"/>
                  </a:lnTo>
                  <a:lnTo>
                    <a:pt x="481" y="295"/>
                  </a:lnTo>
                  <a:lnTo>
                    <a:pt x="476" y="293"/>
                  </a:lnTo>
                  <a:lnTo>
                    <a:pt x="472" y="291"/>
                  </a:lnTo>
                  <a:lnTo>
                    <a:pt x="469" y="290"/>
                  </a:lnTo>
                  <a:lnTo>
                    <a:pt x="466" y="288"/>
                  </a:lnTo>
                  <a:lnTo>
                    <a:pt x="464" y="287"/>
                  </a:lnTo>
                  <a:lnTo>
                    <a:pt x="462" y="287"/>
                  </a:lnTo>
                  <a:lnTo>
                    <a:pt x="461" y="286"/>
                  </a:lnTo>
                  <a:lnTo>
                    <a:pt x="461" y="285"/>
                  </a:lnTo>
                  <a:lnTo>
                    <a:pt x="461" y="283"/>
                  </a:lnTo>
                  <a:lnTo>
                    <a:pt x="461" y="280"/>
                  </a:lnTo>
                  <a:lnTo>
                    <a:pt x="460" y="277"/>
                  </a:lnTo>
                  <a:lnTo>
                    <a:pt x="460" y="273"/>
                  </a:lnTo>
                  <a:lnTo>
                    <a:pt x="459" y="268"/>
                  </a:lnTo>
                  <a:lnTo>
                    <a:pt x="459" y="263"/>
                  </a:lnTo>
                  <a:lnTo>
                    <a:pt x="458" y="256"/>
                  </a:lnTo>
                  <a:lnTo>
                    <a:pt x="457" y="249"/>
                  </a:lnTo>
                  <a:lnTo>
                    <a:pt x="456" y="241"/>
                  </a:lnTo>
                  <a:lnTo>
                    <a:pt x="455" y="233"/>
                  </a:lnTo>
                  <a:lnTo>
                    <a:pt x="454" y="224"/>
                  </a:lnTo>
                  <a:lnTo>
                    <a:pt x="453" y="214"/>
                  </a:lnTo>
                  <a:lnTo>
                    <a:pt x="452" y="203"/>
                  </a:lnTo>
                  <a:lnTo>
                    <a:pt x="451" y="191"/>
                  </a:lnTo>
                  <a:lnTo>
                    <a:pt x="450" y="180"/>
                  </a:lnTo>
                  <a:lnTo>
                    <a:pt x="449" y="169"/>
                  </a:lnTo>
                  <a:lnTo>
                    <a:pt x="448" y="159"/>
                  </a:lnTo>
                  <a:lnTo>
                    <a:pt x="447" y="150"/>
                  </a:lnTo>
                  <a:lnTo>
                    <a:pt x="446" y="141"/>
                  </a:lnTo>
                  <a:lnTo>
                    <a:pt x="445" y="134"/>
                  </a:lnTo>
                  <a:lnTo>
                    <a:pt x="444" y="127"/>
                  </a:lnTo>
                  <a:lnTo>
                    <a:pt x="443" y="120"/>
                  </a:lnTo>
                  <a:lnTo>
                    <a:pt x="443" y="115"/>
                  </a:lnTo>
                  <a:lnTo>
                    <a:pt x="442" y="110"/>
                  </a:lnTo>
                  <a:lnTo>
                    <a:pt x="442" y="106"/>
                  </a:lnTo>
                  <a:lnTo>
                    <a:pt x="441" y="103"/>
                  </a:lnTo>
                  <a:lnTo>
                    <a:pt x="441" y="100"/>
                  </a:lnTo>
                  <a:lnTo>
                    <a:pt x="441" y="98"/>
                  </a:lnTo>
                  <a:lnTo>
                    <a:pt x="441" y="97"/>
                  </a:lnTo>
                  <a:lnTo>
                    <a:pt x="440" y="97"/>
                  </a:lnTo>
                  <a:lnTo>
                    <a:pt x="439" y="97"/>
                  </a:lnTo>
                  <a:lnTo>
                    <a:pt x="438" y="97"/>
                  </a:lnTo>
                  <a:lnTo>
                    <a:pt x="436" y="98"/>
                  </a:lnTo>
                  <a:lnTo>
                    <a:pt x="435" y="98"/>
                  </a:lnTo>
                  <a:lnTo>
                    <a:pt x="433" y="99"/>
                  </a:lnTo>
                  <a:lnTo>
                    <a:pt x="431" y="99"/>
                  </a:lnTo>
                  <a:lnTo>
                    <a:pt x="428" y="100"/>
                  </a:lnTo>
                  <a:lnTo>
                    <a:pt x="425" y="100"/>
                  </a:lnTo>
                  <a:lnTo>
                    <a:pt x="423" y="101"/>
                  </a:lnTo>
                  <a:lnTo>
                    <a:pt x="419" y="102"/>
                  </a:lnTo>
                  <a:lnTo>
                    <a:pt x="416" y="103"/>
                  </a:lnTo>
                  <a:lnTo>
                    <a:pt x="412" y="104"/>
                  </a:lnTo>
                  <a:lnTo>
                    <a:pt x="408" y="105"/>
                  </a:lnTo>
                  <a:lnTo>
                    <a:pt x="404" y="106"/>
                  </a:lnTo>
                  <a:lnTo>
                    <a:pt x="400" y="106"/>
                  </a:lnTo>
                  <a:lnTo>
                    <a:pt x="396" y="107"/>
                  </a:lnTo>
                  <a:lnTo>
                    <a:pt x="391" y="108"/>
                  </a:lnTo>
                  <a:lnTo>
                    <a:pt x="387" y="108"/>
                  </a:lnTo>
                  <a:lnTo>
                    <a:pt x="382" y="109"/>
                  </a:lnTo>
                  <a:lnTo>
                    <a:pt x="377" y="109"/>
                  </a:lnTo>
                  <a:lnTo>
                    <a:pt x="372" y="109"/>
                  </a:lnTo>
                  <a:lnTo>
                    <a:pt x="367" y="109"/>
                  </a:lnTo>
                  <a:lnTo>
                    <a:pt x="362" y="109"/>
                  </a:lnTo>
                  <a:lnTo>
                    <a:pt x="357" y="108"/>
                  </a:lnTo>
                  <a:lnTo>
                    <a:pt x="352" y="108"/>
                  </a:lnTo>
                  <a:lnTo>
                    <a:pt x="346" y="108"/>
                  </a:lnTo>
                  <a:lnTo>
                    <a:pt x="341" y="107"/>
                  </a:lnTo>
                  <a:lnTo>
                    <a:pt x="335" y="106"/>
                  </a:lnTo>
                  <a:lnTo>
                    <a:pt x="329" y="105"/>
                  </a:lnTo>
                  <a:lnTo>
                    <a:pt x="323" y="104"/>
                  </a:lnTo>
                  <a:lnTo>
                    <a:pt x="318" y="103"/>
                  </a:lnTo>
                  <a:lnTo>
                    <a:pt x="312" y="102"/>
                  </a:lnTo>
                  <a:lnTo>
                    <a:pt x="307" y="101"/>
                  </a:lnTo>
                  <a:lnTo>
                    <a:pt x="302" y="100"/>
                  </a:lnTo>
                  <a:lnTo>
                    <a:pt x="297" y="98"/>
                  </a:lnTo>
                  <a:lnTo>
                    <a:pt x="292" y="97"/>
                  </a:lnTo>
                  <a:lnTo>
                    <a:pt x="287" y="95"/>
                  </a:lnTo>
                  <a:lnTo>
                    <a:pt x="282" y="94"/>
                  </a:lnTo>
                  <a:lnTo>
                    <a:pt x="278" y="92"/>
                  </a:lnTo>
                  <a:lnTo>
                    <a:pt x="274" y="90"/>
                  </a:lnTo>
                  <a:lnTo>
                    <a:pt x="269" y="88"/>
                  </a:lnTo>
                  <a:lnTo>
                    <a:pt x="265" y="86"/>
                  </a:lnTo>
                  <a:lnTo>
                    <a:pt x="261" y="84"/>
                  </a:lnTo>
                  <a:lnTo>
                    <a:pt x="258" y="82"/>
                  </a:lnTo>
                  <a:lnTo>
                    <a:pt x="254" y="80"/>
                  </a:lnTo>
                  <a:lnTo>
                    <a:pt x="250" y="78"/>
                  </a:lnTo>
                  <a:lnTo>
                    <a:pt x="247" y="76"/>
                  </a:lnTo>
                  <a:lnTo>
                    <a:pt x="244" y="74"/>
                  </a:lnTo>
                  <a:lnTo>
                    <a:pt x="241" y="72"/>
                  </a:lnTo>
                  <a:lnTo>
                    <a:pt x="239" y="71"/>
                  </a:lnTo>
                  <a:lnTo>
                    <a:pt x="236" y="69"/>
                  </a:lnTo>
                  <a:lnTo>
                    <a:pt x="234" y="68"/>
                  </a:lnTo>
                  <a:lnTo>
                    <a:pt x="232" y="67"/>
                  </a:lnTo>
                  <a:lnTo>
                    <a:pt x="231" y="66"/>
                  </a:lnTo>
                  <a:lnTo>
                    <a:pt x="229" y="65"/>
                  </a:lnTo>
                  <a:lnTo>
                    <a:pt x="228" y="64"/>
                  </a:lnTo>
                  <a:lnTo>
                    <a:pt x="227" y="63"/>
                  </a:lnTo>
                  <a:lnTo>
                    <a:pt x="226" y="63"/>
                  </a:lnTo>
                  <a:lnTo>
                    <a:pt x="225" y="6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defTabSz="174467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2" name="Freeform 4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gray">
            <a:xfrm>
              <a:off x="1522540" y="3176355"/>
              <a:ext cx="1295400" cy="1752600"/>
            </a:xfrm>
            <a:custGeom>
              <a:avLst/>
              <a:gdLst>
                <a:gd name="T0" fmla="*/ 2147483647 w 440"/>
                <a:gd name="T1" fmla="*/ 2147483647 h 647"/>
                <a:gd name="T2" fmla="*/ 2147483647 w 440"/>
                <a:gd name="T3" fmla="*/ 2147483647 h 647"/>
                <a:gd name="T4" fmla="*/ 0 w 440"/>
                <a:gd name="T5" fmla="*/ 2147483647 h 647"/>
                <a:gd name="T6" fmla="*/ 2147483647 w 440"/>
                <a:gd name="T7" fmla="*/ 2147483647 h 647"/>
                <a:gd name="T8" fmla="*/ 2147483647 w 440"/>
                <a:gd name="T9" fmla="*/ 2147483647 h 647"/>
                <a:gd name="T10" fmla="*/ 2147483647 w 440"/>
                <a:gd name="T11" fmla="*/ 2147483647 h 647"/>
                <a:gd name="T12" fmla="*/ 2147483647 w 440"/>
                <a:gd name="T13" fmla="*/ 2147483647 h 647"/>
                <a:gd name="T14" fmla="*/ 2147483647 w 440"/>
                <a:gd name="T15" fmla="*/ 0 h 647"/>
                <a:gd name="T16" fmla="*/ 2147483647 w 440"/>
                <a:gd name="T17" fmla="*/ 2147483647 h 647"/>
                <a:gd name="T18" fmla="*/ 2147483647 w 440"/>
                <a:gd name="T19" fmla="*/ 2147483647 h 647"/>
                <a:gd name="T20" fmla="*/ 2147483647 w 440"/>
                <a:gd name="T21" fmla="*/ 2147483647 h 647"/>
                <a:gd name="T22" fmla="*/ 2147483647 w 440"/>
                <a:gd name="T23" fmla="*/ 2147483647 h 647"/>
                <a:gd name="T24" fmla="*/ 2147483647 w 440"/>
                <a:gd name="T25" fmla="*/ 2147483647 h 647"/>
                <a:gd name="T26" fmla="*/ 2147483647 w 440"/>
                <a:gd name="T27" fmla="*/ 2147483647 h 647"/>
                <a:gd name="T28" fmla="*/ 2147483647 w 440"/>
                <a:gd name="T29" fmla="*/ 2147483647 h 647"/>
                <a:gd name="T30" fmla="*/ 2147483647 w 440"/>
                <a:gd name="T31" fmla="*/ 2147483647 h 647"/>
                <a:gd name="T32" fmla="*/ 2147483647 w 440"/>
                <a:gd name="T33" fmla="*/ 2147483647 h 647"/>
                <a:gd name="T34" fmla="*/ 2147483647 w 440"/>
                <a:gd name="T35" fmla="*/ 2147483647 h 647"/>
                <a:gd name="T36" fmla="*/ 2147483647 w 440"/>
                <a:gd name="T37" fmla="*/ 2147483647 h 647"/>
                <a:gd name="T38" fmla="*/ 2147483647 w 440"/>
                <a:gd name="T39" fmla="*/ 2147483647 h 647"/>
                <a:gd name="T40" fmla="*/ 2147483647 w 440"/>
                <a:gd name="T41" fmla="*/ 2147483647 h 647"/>
                <a:gd name="T42" fmla="*/ 2147483647 w 440"/>
                <a:gd name="T43" fmla="*/ 2147483647 h 647"/>
                <a:gd name="T44" fmla="*/ 2147483647 w 440"/>
                <a:gd name="T45" fmla="*/ 2147483647 h 647"/>
                <a:gd name="T46" fmla="*/ 2147483647 w 440"/>
                <a:gd name="T47" fmla="*/ 2147483647 h 647"/>
                <a:gd name="T48" fmla="*/ 2147483647 w 440"/>
                <a:gd name="T49" fmla="*/ 2147483647 h 647"/>
                <a:gd name="T50" fmla="*/ 2147483647 w 440"/>
                <a:gd name="T51" fmla="*/ 2147483647 h 647"/>
                <a:gd name="T52" fmla="*/ 2147483647 w 440"/>
                <a:gd name="T53" fmla="*/ 2147483647 h 647"/>
                <a:gd name="T54" fmla="*/ 2147483647 w 440"/>
                <a:gd name="T55" fmla="*/ 2147483647 h 647"/>
                <a:gd name="T56" fmla="*/ 2147483647 w 440"/>
                <a:gd name="T57" fmla="*/ 2147483647 h 647"/>
                <a:gd name="T58" fmla="*/ 2147483647 w 440"/>
                <a:gd name="T59" fmla="*/ 2147483647 h 647"/>
                <a:gd name="T60" fmla="*/ 2147483647 w 440"/>
                <a:gd name="T61" fmla="*/ 2147483647 h 647"/>
                <a:gd name="T62" fmla="*/ 2147483647 w 440"/>
                <a:gd name="T63" fmla="*/ 2147483647 h 647"/>
                <a:gd name="T64" fmla="*/ 2147483647 w 440"/>
                <a:gd name="T65" fmla="*/ 2147483647 h 647"/>
                <a:gd name="T66" fmla="*/ 2147483647 w 440"/>
                <a:gd name="T67" fmla="*/ 2147483647 h 647"/>
                <a:gd name="T68" fmla="*/ 2147483647 w 440"/>
                <a:gd name="T69" fmla="*/ 2147483647 h 647"/>
                <a:gd name="T70" fmla="*/ 2147483647 w 440"/>
                <a:gd name="T71" fmla="*/ 2147483647 h 647"/>
                <a:gd name="T72" fmla="*/ 2147483647 w 440"/>
                <a:gd name="T73" fmla="*/ 2147483647 h 647"/>
                <a:gd name="T74" fmla="*/ 2147483647 w 440"/>
                <a:gd name="T75" fmla="*/ 2147483647 h 647"/>
                <a:gd name="T76" fmla="*/ 2147483647 w 440"/>
                <a:gd name="T77" fmla="*/ 2147483647 h 647"/>
                <a:gd name="T78" fmla="*/ 2147483647 w 440"/>
                <a:gd name="T79" fmla="*/ 2147483647 h 647"/>
                <a:gd name="T80" fmla="*/ 2147483647 w 440"/>
                <a:gd name="T81" fmla="*/ 2147483647 h 647"/>
                <a:gd name="T82" fmla="*/ 2147483647 w 440"/>
                <a:gd name="T83" fmla="*/ 2147483647 h 647"/>
                <a:gd name="T84" fmla="*/ 2147483647 w 440"/>
                <a:gd name="T85" fmla="*/ 2147483647 h 647"/>
                <a:gd name="T86" fmla="*/ 2147483647 w 440"/>
                <a:gd name="T87" fmla="*/ 2147483647 h 647"/>
                <a:gd name="T88" fmla="*/ 2147483647 w 440"/>
                <a:gd name="T89" fmla="*/ 2147483647 h 647"/>
                <a:gd name="T90" fmla="*/ 2147483647 w 440"/>
                <a:gd name="T91" fmla="*/ 2147483647 h 647"/>
                <a:gd name="T92" fmla="*/ 2147483647 w 440"/>
                <a:gd name="T93" fmla="*/ 2147483647 h 647"/>
                <a:gd name="T94" fmla="*/ 2147483647 w 440"/>
                <a:gd name="T95" fmla="*/ 2147483647 h 647"/>
                <a:gd name="T96" fmla="*/ 2147483647 w 440"/>
                <a:gd name="T97" fmla="*/ 2147483647 h 647"/>
                <a:gd name="T98" fmla="*/ 2147483647 w 440"/>
                <a:gd name="T99" fmla="*/ 2147483647 h 647"/>
                <a:gd name="T100" fmla="*/ 2147483647 w 440"/>
                <a:gd name="T101" fmla="*/ 2147483647 h 647"/>
                <a:gd name="T102" fmla="*/ 2147483647 w 440"/>
                <a:gd name="T103" fmla="*/ 2147483647 h 647"/>
                <a:gd name="T104" fmla="*/ 2147483647 w 440"/>
                <a:gd name="T105" fmla="*/ 2147483647 h 6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0"/>
                <a:gd name="T160" fmla="*/ 0 h 647"/>
                <a:gd name="T161" fmla="*/ 440 w 440"/>
                <a:gd name="T162" fmla="*/ 647 h 6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0" h="647">
                  <a:moveTo>
                    <a:pt x="73" y="79"/>
                  </a:moveTo>
                  <a:lnTo>
                    <a:pt x="64" y="76"/>
                  </a:lnTo>
                  <a:lnTo>
                    <a:pt x="56" y="73"/>
                  </a:lnTo>
                  <a:lnTo>
                    <a:pt x="48" y="71"/>
                  </a:lnTo>
                  <a:lnTo>
                    <a:pt x="41" y="68"/>
                  </a:lnTo>
                  <a:lnTo>
                    <a:pt x="34" y="66"/>
                  </a:lnTo>
                  <a:lnTo>
                    <a:pt x="28" y="64"/>
                  </a:lnTo>
                  <a:lnTo>
                    <a:pt x="23" y="63"/>
                  </a:lnTo>
                  <a:lnTo>
                    <a:pt x="18" y="61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3" y="56"/>
                  </a:lnTo>
                  <a:lnTo>
                    <a:pt x="1" y="56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5" y="54"/>
                  </a:lnTo>
                  <a:lnTo>
                    <a:pt x="8" y="53"/>
                  </a:lnTo>
                  <a:lnTo>
                    <a:pt x="13" y="52"/>
                  </a:lnTo>
                  <a:lnTo>
                    <a:pt x="18" y="51"/>
                  </a:lnTo>
                  <a:lnTo>
                    <a:pt x="25" y="50"/>
                  </a:lnTo>
                  <a:lnTo>
                    <a:pt x="33" y="48"/>
                  </a:lnTo>
                  <a:lnTo>
                    <a:pt x="41" y="46"/>
                  </a:lnTo>
                  <a:lnTo>
                    <a:pt x="51" y="44"/>
                  </a:lnTo>
                  <a:lnTo>
                    <a:pt x="62" y="42"/>
                  </a:lnTo>
                  <a:lnTo>
                    <a:pt x="73" y="40"/>
                  </a:lnTo>
                  <a:lnTo>
                    <a:pt x="86" y="37"/>
                  </a:lnTo>
                  <a:lnTo>
                    <a:pt x="100" y="34"/>
                  </a:lnTo>
                  <a:lnTo>
                    <a:pt x="115" y="31"/>
                  </a:lnTo>
                  <a:lnTo>
                    <a:pt x="130" y="28"/>
                  </a:lnTo>
                  <a:lnTo>
                    <a:pt x="146" y="24"/>
                  </a:lnTo>
                  <a:lnTo>
                    <a:pt x="161" y="21"/>
                  </a:lnTo>
                  <a:lnTo>
                    <a:pt x="175" y="18"/>
                  </a:lnTo>
                  <a:lnTo>
                    <a:pt x="187" y="16"/>
                  </a:lnTo>
                  <a:lnTo>
                    <a:pt x="199" y="13"/>
                  </a:lnTo>
                  <a:lnTo>
                    <a:pt x="210" y="11"/>
                  </a:lnTo>
                  <a:lnTo>
                    <a:pt x="219" y="9"/>
                  </a:lnTo>
                  <a:lnTo>
                    <a:pt x="228" y="7"/>
                  </a:lnTo>
                  <a:lnTo>
                    <a:pt x="236" y="5"/>
                  </a:lnTo>
                  <a:lnTo>
                    <a:pt x="242" y="4"/>
                  </a:lnTo>
                  <a:lnTo>
                    <a:pt x="248" y="3"/>
                  </a:lnTo>
                  <a:lnTo>
                    <a:pt x="253" y="2"/>
                  </a:lnTo>
                  <a:lnTo>
                    <a:pt x="256" y="1"/>
                  </a:lnTo>
                  <a:lnTo>
                    <a:pt x="259" y="1"/>
                  </a:lnTo>
                  <a:lnTo>
                    <a:pt x="260" y="0"/>
                  </a:lnTo>
                  <a:lnTo>
                    <a:pt x="261" y="0"/>
                  </a:lnTo>
                  <a:lnTo>
                    <a:pt x="261" y="1"/>
                  </a:lnTo>
                  <a:lnTo>
                    <a:pt x="262" y="2"/>
                  </a:lnTo>
                  <a:lnTo>
                    <a:pt x="264" y="4"/>
                  </a:lnTo>
                  <a:lnTo>
                    <a:pt x="266" y="6"/>
                  </a:lnTo>
                  <a:lnTo>
                    <a:pt x="269" y="10"/>
                  </a:lnTo>
                  <a:lnTo>
                    <a:pt x="273" y="14"/>
                  </a:lnTo>
                  <a:lnTo>
                    <a:pt x="278" y="19"/>
                  </a:lnTo>
                  <a:lnTo>
                    <a:pt x="283" y="25"/>
                  </a:lnTo>
                  <a:lnTo>
                    <a:pt x="289" y="32"/>
                  </a:lnTo>
                  <a:lnTo>
                    <a:pt x="296" y="39"/>
                  </a:lnTo>
                  <a:lnTo>
                    <a:pt x="303" y="47"/>
                  </a:lnTo>
                  <a:lnTo>
                    <a:pt x="311" y="56"/>
                  </a:lnTo>
                  <a:lnTo>
                    <a:pt x="320" y="66"/>
                  </a:lnTo>
                  <a:lnTo>
                    <a:pt x="329" y="76"/>
                  </a:lnTo>
                  <a:lnTo>
                    <a:pt x="339" y="88"/>
                  </a:lnTo>
                  <a:lnTo>
                    <a:pt x="350" y="100"/>
                  </a:lnTo>
                  <a:lnTo>
                    <a:pt x="361" y="112"/>
                  </a:lnTo>
                  <a:lnTo>
                    <a:pt x="371" y="123"/>
                  </a:lnTo>
                  <a:lnTo>
                    <a:pt x="380" y="134"/>
                  </a:lnTo>
                  <a:lnTo>
                    <a:pt x="389" y="143"/>
                  </a:lnTo>
                  <a:lnTo>
                    <a:pt x="397" y="152"/>
                  </a:lnTo>
                  <a:lnTo>
                    <a:pt x="404" y="161"/>
                  </a:lnTo>
                  <a:lnTo>
                    <a:pt x="411" y="168"/>
                  </a:lnTo>
                  <a:lnTo>
                    <a:pt x="417" y="175"/>
                  </a:lnTo>
                  <a:lnTo>
                    <a:pt x="422" y="180"/>
                  </a:lnTo>
                  <a:lnTo>
                    <a:pt x="427" y="185"/>
                  </a:lnTo>
                  <a:lnTo>
                    <a:pt x="430" y="190"/>
                  </a:lnTo>
                  <a:lnTo>
                    <a:pt x="434" y="193"/>
                  </a:lnTo>
                  <a:lnTo>
                    <a:pt x="436" y="196"/>
                  </a:lnTo>
                  <a:lnTo>
                    <a:pt x="438" y="198"/>
                  </a:lnTo>
                  <a:lnTo>
                    <a:pt x="439" y="199"/>
                  </a:lnTo>
                  <a:lnTo>
                    <a:pt x="438" y="199"/>
                  </a:lnTo>
                  <a:lnTo>
                    <a:pt x="437" y="199"/>
                  </a:lnTo>
                  <a:lnTo>
                    <a:pt x="436" y="198"/>
                  </a:lnTo>
                  <a:lnTo>
                    <a:pt x="434" y="198"/>
                  </a:lnTo>
                  <a:lnTo>
                    <a:pt x="432" y="197"/>
                  </a:lnTo>
                  <a:lnTo>
                    <a:pt x="430" y="196"/>
                  </a:lnTo>
                  <a:lnTo>
                    <a:pt x="427" y="196"/>
                  </a:lnTo>
                  <a:lnTo>
                    <a:pt x="425" y="195"/>
                  </a:lnTo>
                  <a:lnTo>
                    <a:pt x="422" y="194"/>
                  </a:lnTo>
                  <a:lnTo>
                    <a:pt x="418" y="193"/>
                  </a:lnTo>
                  <a:lnTo>
                    <a:pt x="414" y="191"/>
                  </a:lnTo>
                  <a:lnTo>
                    <a:pt x="411" y="190"/>
                  </a:lnTo>
                  <a:lnTo>
                    <a:pt x="406" y="189"/>
                  </a:lnTo>
                  <a:lnTo>
                    <a:pt x="402" y="187"/>
                  </a:lnTo>
                  <a:lnTo>
                    <a:pt x="397" y="186"/>
                  </a:lnTo>
                  <a:lnTo>
                    <a:pt x="393" y="184"/>
                  </a:lnTo>
                  <a:lnTo>
                    <a:pt x="389" y="183"/>
                  </a:lnTo>
                  <a:lnTo>
                    <a:pt x="385" y="182"/>
                  </a:lnTo>
                  <a:lnTo>
                    <a:pt x="382" y="181"/>
                  </a:lnTo>
                  <a:lnTo>
                    <a:pt x="379" y="180"/>
                  </a:lnTo>
                  <a:lnTo>
                    <a:pt x="376" y="179"/>
                  </a:lnTo>
                  <a:lnTo>
                    <a:pt x="374" y="178"/>
                  </a:lnTo>
                  <a:lnTo>
                    <a:pt x="372" y="177"/>
                  </a:lnTo>
                  <a:lnTo>
                    <a:pt x="370" y="176"/>
                  </a:lnTo>
                  <a:lnTo>
                    <a:pt x="368" y="176"/>
                  </a:lnTo>
                  <a:lnTo>
                    <a:pt x="367" y="175"/>
                  </a:lnTo>
                  <a:lnTo>
                    <a:pt x="366" y="175"/>
                  </a:lnTo>
                  <a:lnTo>
                    <a:pt x="365" y="175"/>
                  </a:lnTo>
                  <a:lnTo>
                    <a:pt x="364" y="175"/>
                  </a:lnTo>
                  <a:lnTo>
                    <a:pt x="364" y="176"/>
                  </a:lnTo>
                  <a:lnTo>
                    <a:pt x="364" y="177"/>
                  </a:lnTo>
                  <a:lnTo>
                    <a:pt x="364" y="179"/>
                  </a:lnTo>
                  <a:lnTo>
                    <a:pt x="363" y="181"/>
                  </a:lnTo>
                  <a:lnTo>
                    <a:pt x="363" y="183"/>
                  </a:lnTo>
                  <a:lnTo>
                    <a:pt x="363" y="186"/>
                  </a:lnTo>
                  <a:lnTo>
                    <a:pt x="362" y="189"/>
                  </a:lnTo>
                  <a:lnTo>
                    <a:pt x="361" y="192"/>
                  </a:lnTo>
                  <a:lnTo>
                    <a:pt x="361" y="195"/>
                  </a:lnTo>
                  <a:lnTo>
                    <a:pt x="360" y="199"/>
                  </a:lnTo>
                  <a:lnTo>
                    <a:pt x="359" y="204"/>
                  </a:lnTo>
                  <a:lnTo>
                    <a:pt x="359" y="208"/>
                  </a:lnTo>
                  <a:lnTo>
                    <a:pt x="358" y="213"/>
                  </a:lnTo>
                  <a:lnTo>
                    <a:pt x="357" y="218"/>
                  </a:lnTo>
                  <a:lnTo>
                    <a:pt x="356" y="224"/>
                  </a:lnTo>
                  <a:lnTo>
                    <a:pt x="355" y="229"/>
                  </a:lnTo>
                  <a:lnTo>
                    <a:pt x="355" y="235"/>
                  </a:lnTo>
                  <a:lnTo>
                    <a:pt x="354" y="240"/>
                  </a:lnTo>
                  <a:lnTo>
                    <a:pt x="354" y="245"/>
                  </a:lnTo>
                  <a:lnTo>
                    <a:pt x="354" y="250"/>
                  </a:lnTo>
                  <a:lnTo>
                    <a:pt x="354" y="256"/>
                  </a:lnTo>
                  <a:lnTo>
                    <a:pt x="354" y="261"/>
                  </a:lnTo>
                  <a:lnTo>
                    <a:pt x="354" y="266"/>
                  </a:lnTo>
                  <a:lnTo>
                    <a:pt x="354" y="271"/>
                  </a:lnTo>
                  <a:lnTo>
                    <a:pt x="355" y="276"/>
                  </a:lnTo>
                  <a:lnTo>
                    <a:pt x="355" y="281"/>
                  </a:lnTo>
                  <a:lnTo>
                    <a:pt x="356" y="286"/>
                  </a:lnTo>
                  <a:lnTo>
                    <a:pt x="357" y="291"/>
                  </a:lnTo>
                  <a:lnTo>
                    <a:pt x="358" y="296"/>
                  </a:lnTo>
                  <a:lnTo>
                    <a:pt x="359" y="301"/>
                  </a:lnTo>
                  <a:lnTo>
                    <a:pt x="360" y="306"/>
                  </a:lnTo>
                  <a:lnTo>
                    <a:pt x="362" y="311"/>
                  </a:lnTo>
                  <a:lnTo>
                    <a:pt x="363" y="316"/>
                  </a:lnTo>
                  <a:lnTo>
                    <a:pt x="364" y="320"/>
                  </a:lnTo>
                  <a:lnTo>
                    <a:pt x="366" y="325"/>
                  </a:lnTo>
                  <a:lnTo>
                    <a:pt x="367" y="329"/>
                  </a:lnTo>
                  <a:lnTo>
                    <a:pt x="368" y="333"/>
                  </a:lnTo>
                  <a:lnTo>
                    <a:pt x="370" y="338"/>
                  </a:lnTo>
                  <a:lnTo>
                    <a:pt x="372" y="342"/>
                  </a:lnTo>
                  <a:lnTo>
                    <a:pt x="373" y="346"/>
                  </a:lnTo>
                  <a:lnTo>
                    <a:pt x="375" y="350"/>
                  </a:lnTo>
                  <a:lnTo>
                    <a:pt x="376" y="353"/>
                  </a:lnTo>
                  <a:lnTo>
                    <a:pt x="378" y="357"/>
                  </a:lnTo>
                  <a:lnTo>
                    <a:pt x="380" y="361"/>
                  </a:lnTo>
                  <a:lnTo>
                    <a:pt x="382" y="364"/>
                  </a:lnTo>
                  <a:lnTo>
                    <a:pt x="384" y="368"/>
                  </a:lnTo>
                  <a:lnTo>
                    <a:pt x="385" y="371"/>
                  </a:lnTo>
                  <a:lnTo>
                    <a:pt x="387" y="374"/>
                  </a:lnTo>
                  <a:lnTo>
                    <a:pt x="389" y="377"/>
                  </a:lnTo>
                  <a:lnTo>
                    <a:pt x="390" y="379"/>
                  </a:lnTo>
                  <a:lnTo>
                    <a:pt x="392" y="382"/>
                  </a:lnTo>
                  <a:lnTo>
                    <a:pt x="393" y="384"/>
                  </a:lnTo>
                  <a:lnTo>
                    <a:pt x="394" y="386"/>
                  </a:lnTo>
                  <a:lnTo>
                    <a:pt x="395" y="388"/>
                  </a:lnTo>
                  <a:lnTo>
                    <a:pt x="396" y="389"/>
                  </a:lnTo>
                  <a:lnTo>
                    <a:pt x="396" y="391"/>
                  </a:lnTo>
                  <a:lnTo>
                    <a:pt x="397" y="392"/>
                  </a:lnTo>
                  <a:lnTo>
                    <a:pt x="398" y="393"/>
                  </a:lnTo>
                  <a:lnTo>
                    <a:pt x="398" y="394"/>
                  </a:lnTo>
                  <a:lnTo>
                    <a:pt x="399" y="394"/>
                  </a:lnTo>
                  <a:lnTo>
                    <a:pt x="398" y="395"/>
                  </a:lnTo>
                  <a:lnTo>
                    <a:pt x="397" y="395"/>
                  </a:lnTo>
                  <a:lnTo>
                    <a:pt x="396" y="396"/>
                  </a:lnTo>
                  <a:lnTo>
                    <a:pt x="393" y="397"/>
                  </a:lnTo>
                  <a:lnTo>
                    <a:pt x="390" y="398"/>
                  </a:lnTo>
                  <a:lnTo>
                    <a:pt x="387" y="400"/>
                  </a:lnTo>
                  <a:lnTo>
                    <a:pt x="382" y="402"/>
                  </a:lnTo>
                  <a:lnTo>
                    <a:pt x="377" y="404"/>
                  </a:lnTo>
                  <a:lnTo>
                    <a:pt x="372" y="407"/>
                  </a:lnTo>
                  <a:lnTo>
                    <a:pt x="365" y="409"/>
                  </a:lnTo>
                  <a:lnTo>
                    <a:pt x="358" y="413"/>
                  </a:lnTo>
                  <a:lnTo>
                    <a:pt x="350" y="416"/>
                  </a:lnTo>
                  <a:lnTo>
                    <a:pt x="342" y="420"/>
                  </a:lnTo>
                  <a:lnTo>
                    <a:pt x="333" y="424"/>
                  </a:lnTo>
                  <a:lnTo>
                    <a:pt x="323" y="428"/>
                  </a:lnTo>
                  <a:lnTo>
                    <a:pt x="313" y="433"/>
                  </a:lnTo>
                  <a:lnTo>
                    <a:pt x="303" y="437"/>
                  </a:lnTo>
                  <a:lnTo>
                    <a:pt x="293" y="442"/>
                  </a:lnTo>
                  <a:lnTo>
                    <a:pt x="284" y="446"/>
                  </a:lnTo>
                  <a:lnTo>
                    <a:pt x="276" y="449"/>
                  </a:lnTo>
                  <a:lnTo>
                    <a:pt x="268" y="453"/>
                  </a:lnTo>
                  <a:lnTo>
                    <a:pt x="261" y="456"/>
                  </a:lnTo>
                  <a:lnTo>
                    <a:pt x="255" y="459"/>
                  </a:lnTo>
                  <a:lnTo>
                    <a:pt x="249" y="461"/>
                  </a:lnTo>
                  <a:lnTo>
                    <a:pt x="244" y="464"/>
                  </a:lnTo>
                  <a:lnTo>
                    <a:pt x="240" y="466"/>
                  </a:lnTo>
                  <a:lnTo>
                    <a:pt x="236" y="467"/>
                  </a:lnTo>
                  <a:lnTo>
                    <a:pt x="233" y="469"/>
                  </a:lnTo>
                  <a:lnTo>
                    <a:pt x="231" y="470"/>
                  </a:lnTo>
                  <a:lnTo>
                    <a:pt x="229" y="470"/>
                  </a:lnTo>
                  <a:lnTo>
                    <a:pt x="228" y="471"/>
                  </a:lnTo>
                  <a:lnTo>
                    <a:pt x="227" y="472"/>
                  </a:lnTo>
                  <a:lnTo>
                    <a:pt x="227" y="474"/>
                  </a:lnTo>
                  <a:lnTo>
                    <a:pt x="227" y="476"/>
                  </a:lnTo>
                  <a:lnTo>
                    <a:pt x="227" y="480"/>
                  </a:lnTo>
                  <a:lnTo>
                    <a:pt x="226" y="483"/>
                  </a:lnTo>
                  <a:lnTo>
                    <a:pt x="226" y="488"/>
                  </a:lnTo>
                  <a:lnTo>
                    <a:pt x="225" y="493"/>
                  </a:lnTo>
                  <a:lnTo>
                    <a:pt x="225" y="499"/>
                  </a:lnTo>
                  <a:lnTo>
                    <a:pt x="224" y="505"/>
                  </a:lnTo>
                  <a:lnTo>
                    <a:pt x="223" y="512"/>
                  </a:lnTo>
                  <a:lnTo>
                    <a:pt x="222" y="520"/>
                  </a:lnTo>
                  <a:lnTo>
                    <a:pt x="222" y="529"/>
                  </a:lnTo>
                  <a:lnTo>
                    <a:pt x="221" y="538"/>
                  </a:lnTo>
                  <a:lnTo>
                    <a:pt x="220" y="548"/>
                  </a:lnTo>
                  <a:lnTo>
                    <a:pt x="219" y="558"/>
                  </a:lnTo>
                  <a:lnTo>
                    <a:pt x="217" y="569"/>
                  </a:lnTo>
                  <a:lnTo>
                    <a:pt x="216" y="579"/>
                  </a:lnTo>
                  <a:lnTo>
                    <a:pt x="215" y="588"/>
                  </a:lnTo>
                  <a:lnTo>
                    <a:pt x="215" y="596"/>
                  </a:lnTo>
                  <a:lnTo>
                    <a:pt x="214" y="604"/>
                  </a:lnTo>
                  <a:lnTo>
                    <a:pt x="213" y="611"/>
                  </a:lnTo>
                  <a:lnTo>
                    <a:pt x="212" y="618"/>
                  </a:lnTo>
                  <a:lnTo>
                    <a:pt x="212" y="624"/>
                  </a:lnTo>
                  <a:lnTo>
                    <a:pt x="211" y="629"/>
                  </a:lnTo>
                  <a:lnTo>
                    <a:pt x="211" y="633"/>
                  </a:lnTo>
                  <a:lnTo>
                    <a:pt x="210" y="637"/>
                  </a:lnTo>
                  <a:lnTo>
                    <a:pt x="210" y="640"/>
                  </a:lnTo>
                  <a:lnTo>
                    <a:pt x="210" y="642"/>
                  </a:lnTo>
                  <a:lnTo>
                    <a:pt x="210" y="644"/>
                  </a:lnTo>
                  <a:lnTo>
                    <a:pt x="209" y="645"/>
                  </a:lnTo>
                  <a:lnTo>
                    <a:pt x="209" y="646"/>
                  </a:lnTo>
                  <a:lnTo>
                    <a:pt x="209" y="645"/>
                  </a:lnTo>
                  <a:lnTo>
                    <a:pt x="208" y="644"/>
                  </a:lnTo>
                  <a:lnTo>
                    <a:pt x="207" y="643"/>
                  </a:lnTo>
                  <a:lnTo>
                    <a:pt x="206" y="641"/>
                  </a:lnTo>
                  <a:lnTo>
                    <a:pt x="204" y="640"/>
                  </a:lnTo>
                  <a:lnTo>
                    <a:pt x="202" y="637"/>
                  </a:lnTo>
                  <a:lnTo>
                    <a:pt x="200" y="635"/>
                  </a:lnTo>
                  <a:lnTo>
                    <a:pt x="198" y="632"/>
                  </a:lnTo>
                  <a:lnTo>
                    <a:pt x="195" y="629"/>
                  </a:lnTo>
                  <a:lnTo>
                    <a:pt x="192" y="625"/>
                  </a:lnTo>
                  <a:lnTo>
                    <a:pt x="188" y="622"/>
                  </a:lnTo>
                  <a:lnTo>
                    <a:pt x="185" y="617"/>
                  </a:lnTo>
                  <a:lnTo>
                    <a:pt x="181" y="613"/>
                  </a:lnTo>
                  <a:lnTo>
                    <a:pt x="177" y="608"/>
                  </a:lnTo>
                  <a:lnTo>
                    <a:pt x="172" y="603"/>
                  </a:lnTo>
                  <a:lnTo>
                    <a:pt x="167" y="598"/>
                  </a:lnTo>
                  <a:lnTo>
                    <a:pt x="163" y="592"/>
                  </a:lnTo>
                  <a:lnTo>
                    <a:pt x="158" y="586"/>
                  </a:lnTo>
                  <a:lnTo>
                    <a:pt x="154" y="580"/>
                  </a:lnTo>
                  <a:lnTo>
                    <a:pt x="149" y="574"/>
                  </a:lnTo>
                  <a:lnTo>
                    <a:pt x="145" y="568"/>
                  </a:lnTo>
                  <a:lnTo>
                    <a:pt x="140" y="561"/>
                  </a:lnTo>
                  <a:lnTo>
                    <a:pt x="136" y="554"/>
                  </a:lnTo>
                  <a:lnTo>
                    <a:pt x="131" y="547"/>
                  </a:lnTo>
                  <a:lnTo>
                    <a:pt x="127" y="540"/>
                  </a:lnTo>
                  <a:lnTo>
                    <a:pt x="123" y="533"/>
                  </a:lnTo>
                  <a:lnTo>
                    <a:pt x="119" y="525"/>
                  </a:lnTo>
                  <a:lnTo>
                    <a:pt x="114" y="517"/>
                  </a:lnTo>
                  <a:lnTo>
                    <a:pt x="110" y="510"/>
                  </a:lnTo>
                  <a:lnTo>
                    <a:pt x="106" y="501"/>
                  </a:lnTo>
                  <a:lnTo>
                    <a:pt x="102" y="493"/>
                  </a:lnTo>
                  <a:lnTo>
                    <a:pt x="98" y="485"/>
                  </a:lnTo>
                  <a:lnTo>
                    <a:pt x="94" y="476"/>
                  </a:lnTo>
                  <a:lnTo>
                    <a:pt x="90" y="468"/>
                  </a:lnTo>
                  <a:lnTo>
                    <a:pt x="87" y="459"/>
                  </a:lnTo>
                  <a:lnTo>
                    <a:pt x="83" y="450"/>
                  </a:lnTo>
                  <a:lnTo>
                    <a:pt x="80" y="442"/>
                  </a:lnTo>
                  <a:lnTo>
                    <a:pt x="77" y="433"/>
                  </a:lnTo>
                  <a:lnTo>
                    <a:pt x="74" y="424"/>
                  </a:lnTo>
                  <a:lnTo>
                    <a:pt x="71" y="415"/>
                  </a:lnTo>
                  <a:lnTo>
                    <a:pt x="68" y="407"/>
                  </a:lnTo>
                  <a:lnTo>
                    <a:pt x="66" y="398"/>
                  </a:lnTo>
                  <a:lnTo>
                    <a:pt x="63" y="389"/>
                  </a:lnTo>
                  <a:lnTo>
                    <a:pt x="61" y="380"/>
                  </a:lnTo>
                  <a:lnTo>
                    <a:pt x="59" y="371"/>
                  </a:lnTo>
                  <a:lnTo>
                    <a:pt x="57" y="362"/>
                  </a:lnTo>
                  <a:lnTo>
                    <a:pt x="55" y="352"/>
                  </a:lnTo>
                  <a:lnTo>
                    <a:pt x="53" y="343"/>
                  </a:lnTo>
                  <a:lnTo>
                    <a:pt x="52" y="334"/>
                  </a:lnTo>
                  <a:lnTo>
                    <a:pt x="50" y="325"/>
                  </a:lnTo>
                  <a:lnTo>
                    <a:pt x="49" y="316"/>
                  </a:lnTo>
                  <a:lnTo>
                    <a:pt x="48" y="307"/>
                  </a:lnTo>
                  <a:lnTo>
                    <a:pt x="47" y="298"/>
                  </a:lnTo>
                  <a:lnTo>
                    <a:pt x="46" y="289"/>
                  </a:lnTo>
                  <a:lnTo>
                    <a:pt x="46" y="280"/>
                  </a:lnTo>
                  <a:lnTo>
                    <a:pt x="46" y="271"/>
                  </a:lnTo>
                  <a:lnTo>
                    <a:pt x="45" y="262"/>
                  </a:lnTo>
                  <a:lnTo>
                    <a:pt x="45" y="253"/>
                  </a:lnTo>
                  <a:lnTo>
                    <a:pt x="45" y="244"/>
                  </a:lnTo>
                  <a:lnTo>
                    <a:pt x="46" y="235"/>
                  </a:lnTo>
                  <a:lnTo>
                    <a:pt x="46" y="226"/>
                  </a:lnTo>
                  <a:lnTo>
                    <a:pt x="47" y="217"/>
                  </a:lnTo>
                  <a:lnTo>
                    <a:pt x="48" y="209"/>
                  </a:lnTo>
                  <a:lnTo>
                    <a:pt x="48" y="200"/>
                  </a:lnTo>
                  <a:lnTo>
                    <a:pt x="49" y="191"/>
                  </a:lnTo>
                  <a:lnTo>
                    <a:pt x="51" y="183"/>
                  </a:lnTo>
                  <a:lnTo>
                    <a:pt x="52" y="174"/>
                  </a:lnTo>
                  <a:lnTo>
                    <a:pt x="53" y="166"/>
                  </a:lnTo>
                  <a:lnTo>
                    <a:pt x="54" y="157"/>
                  </a:lnTo>
                  <a:lnTo>
                    <a:pt x="56" y="149"/>
                  </a:lnTo>
                  <a:lnTo>
                    <a:pt x="57" y="141"/>
                  </a:lnTo>
                  <a:lnTo>
                    <a:pt x="59" y="133"/>
                  </a:lnTo>
                  <a:lnTo>
                    <a:pt x="61" y="125"/>
                  </a:lnTo>
                  <a:lnTo>
                    <a:pt x="62" y="117"/>
                  </a:lnTo>
                  <a:lnTo>
                    <a:pt x="64" y="109"/>
                  </a:lnTo>
                  <a:lnTo>
                    <a:pt x="66" y="101"/>
                  </a:lnTo>
                  <a:lnTo>
                    <a:pt x="68" y="94"/>
                  </a:lnTo>
                  <a:lnTo>
                    <a:pt x="70" y="86"/>
                  </a:lnTo>
                  <a:lnTo>
                    <a:pt x="73" y="7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28575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defTabSz="174467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ysClr val="windowText" lastClr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606992" y="3604980"/>
              <a:ext cx="1066800" cy="60960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82295" tIns="82295" rIns="82295" bIns="82295" anchor="ctr"/>
            <a:lstStyle/>
            <a:p>
              <a:pPr algn="ctr" defTabSz="17446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Feedback </a:t>
              </a:r>
            </a:p>
            <a:p>
              <a:pPr algn="ctr" defTabSz="17446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and </a:t>
              </a:r>
            </a:p>
            <a:p>
              <a:pPr algn="ctr" defTabSz="17446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learning  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884840" y="2519053"/>
              <a:ext cx="2150992" cy="537244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82295" tIns="82295" rIns="82295" bIns="82295"/>
            <a:lstStyle/>
            <a:p>
              <a:pPr marL="327130" indent="-327130" defTabSz="1744676" fontAlgn="auto">
                <a:spcBef>
                  <a:spcPts val="0"/>
                </a:spcBef>
                <a:spcAft>
                  <a:spcPts val="0"/>
                </a:spcAft>
                <a:buClr>
                  <a:srgbClr val="177B57"/>
                </a:buClr>
                <a:buSzPct val="100000"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+mn-lt"/>
                  <a:ea typeface="+mn-ea"/>
                  <a:cs typeface="Arial" charset="0"/>
                </a:rPr>
                <a:t>Transparent, high-quality </a:t>
              </a:r>
              <a:endParaRPr lang="en-US" sz="1200" b="1" kern="0" dirty="0" smtClean="0">
                <a:solidFill>
                  <a:srgbClr val="FFFFFF"/>
                </a:solidFill>
                <a:latin typeface="+mn-lt"/>
                <a:ea typeface="+mn-ea"/>
                <a:cs typeface="Arial" charset="0"/>
              </a:endParaRPr>
            </a:p>
            <a:p>
              <a:pPr marL="327130" indent="-327130" defTabSz="1744676" fontAlgn="auto">
                <a:spcBef>
                  <a:spcPts val="0"/>
                </a:spcBef>
                <a:spcAft>
                  <a:spcPts val="0"/>
                </a:spcAft>
                <a:buClr>
                  <a:srgbClr val="177B57"/>
                </a:buClr>
                <a:buSzPct val="100000"/>
                <a:defRPr/>
              </a:pPr>
              <a:r>
                <a:rPr lang="en-US" sz="1200" b="1" kern="0" dirty="0" smtClean="0">
                  <a:solidFill>
                    <a:srgbClr val="FFFFFF"/>
                  </a:solidFill>
                  <a:latin typeface="+mn-lt"/>
                  <a:ea typeface="+mn-ea"/>
                  <a:cs typeface="Arial" charset="0"/>
                </a:rPr>
                <a:t>outcomes </a:t>
              </a:r>
              <a:r>
                <a:rPr lang="en-US" sz="1200" b="1" kern="0" dirty="0">
                  <a:solidFill>
                    <a:srgbClr val="FFFFFF"/>
                  </a:solidFill>
                  <a:latin typeface="+mn-lt"/>
                  <a:ea typeface="+mn-ea"/>
                  <a:cs typeface="Arial" charset="0"/>
                </a:rPr>
                <a:t>data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3747587" y="2831868"/>
              <a:ext cx="855663" cy="617538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82295" tIns="82295" rIns="82295" bIns="82295" anchor="ctr"/>
            <a:lstStyle/>
            <a:p>
              <a:pPr defTabSz="17446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Analyze </a:t>
              </a:r>
            </a:p>
            <a:p>
              <a:pPr defTabSz="17446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variation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3534862" y="4138380"/>
              <a:ext cx="855663" cy="58737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82295" tIns="82295" rIns="82295" bIns="82295" anchor="ctr"/>
            <a:lstStyle/>
            <a:p>
              <a:pPr defTabSz="17446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   </a:t>
              </a:r>
            </a:p>
            <a:p>
              <a:pPr defTabSz="17446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      Identify </a:t>
              </a:r>
            </a:p>
            <a:p>
              <a:pPr defTabSz="17446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current best </a:t>
              </a:r>
            </a:p>
            <a:p>
              <a:pPr defTabSz="17446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   practices   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2625273" y="4430480"/>
              <a:ext cx="1425575" cy="900113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82295" tIns="82295" rIns="82295" bIns="82295" anchor="ctr"/>
            <a:lstStyle/>
            <a:p>
              <a:pPr defTabSz="17446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Change </a:t>
              </a:r>
              <a:br>
                <a:rPr lang="en-US" sz="11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behavior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gray">
            <a:xfrm>
              <a:off x="1102560" y="4725755"/>
              <a:ext cx="1547813" cy="385763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82295" tIns="82295" rIns="82295" bIns="82295"/>
            <a:lstStyle/>
            <a:p>
              <a:pPr marL="327130" indent="-327130" defTabSz="1744676" fontAlgn="auto">
                <a:spcBef>
                  <a:spcPts val="0"/>
                </a:spcBef>
                <a:spcAft>
                  <a:spcPts val="0"/>
                </a:spcAft>
                <a:buClr>
                  <a:srgbClr val="177B57"/>
                </a:buClr>
                <a:buSzPct val="100000"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  <a:ea typeface="+mn-ea"/>
                  <a:cs typeface="Arial" charset="0"/>
                </a:rPr>
                <a:t>Value</a:t>
              </a:r>
            </a:p>
          </p:txBody>
        </p:sp>
      </p:grpSp>
      <p:sp>
        <p:nvSpPr>
          <p:cNvPr id="49" name="takeaway_box"/>
          <p:cNvSpPr>
            <a:spLocks noChangeArrowheads="1"/>
          </p:cNvSpPr>
          <p:nvPr/>
        </p:nvSpPr>
        <p:spPr bwMode="gray">
          <a:xfrm>
            <a:off x="1621955" y="5944389"/>
            <a:ext cx="5888134" cy="76312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 type="none" w="lg" len="lg"/>
            <a:tailEnd type="none" w="lg" len="lg"/>
          </a:ln>
        </p:spPr>
        <p:txBody>
          <a:bodyPr lIns="174468" tIns="87234" rIns="174468" bIns="87234" anchor="ctr" anchorCtr="1"/>
          <a:lstStyle/>
          <a:p>
            <a:pPr algn="ctr" defTabSz="1744676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Benefits of a focus on outcomes: improved patient </a:t>
            </a: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outcomes, reduced variation, reduced medical cost, 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34529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8000" y="354377"/>
            <a:ext cx="8382000" cy="735013"/>
          </a:xfrm>
        </p:spPr>
        <p:txBody>
          <a:bodyPr/>
          <a:lstStyle/>
          <a:p>
            <a:r>
              <a:rPr lang="en-US" sz="2400" b="0" dirty="0" smtClean="0"/>
              <a:t>Medicines </a:t>
            </a:r>
            <a:r>
              <a:rPr lang="en-US" sz="2400" b="0" dirty="0"/>
              <a:t>are Part of the Solution…</a:t>
            </a:r>
            <a:br>
              <a:rPr lang="en-US" sz="2400" b="0" dirty="0"/>
            </a:br>
            <a:r>
              <a:rPr lang="en-US" sz="2400" dirty="0" smtClean="0"/>
              <a:t>and more can be done together</a:t>
            </a:r>
            <a:endParaRPr lang="fr-BE" sz="2400" dirty="0"/>
          </a:p>
        </p:txBody>
      </p:sp>
      <p:sp>
        <p:nvSpPr>
          <p:cNvPr id="165" name="Rectangle 164"/>
          <p:cNvSpPr/>
          <p:nvPr/>
        </p:nvSpPr>
        <p:spPr>
          <a:xfrm>
            <a:off x="1082560" y="2559808"/>
            <a:ext cx="2565149" cy="228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DCDCD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/>
          <p:cNvSpPr/>
          <p:nvPr/>
        </p:nvSpPr>
        <p:spPr>
          <a:xfrm>
            <a:off x="3630586" y="2559808"/>
            <a:ext cx="2497168" cy="228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DCDCD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ectangle 166"/>
          <p:cNvSpPr/>
          <p:nvPr/>
        </p:nvSpPr>
        <p:spPr>
          <a:xfrm>
            <a:off x="6125664" y="2559808"/>
            <a:ext cx="2448282" cy="228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DCDCD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Pentagon 167"/>
          <p:cNvSpPr/>
          <p:nvPr/>
        </p:nvSpPr>
        <p:spPr>
          <a:xfrm>
            <a:off x="6018824" y="1721608"/>
            <a:ext cx="2971800" cy="838200"/>
          </a:xfrm>
          <a:prstGeom prst="homePlate">
            <a:avLst/>
          </a:prstGeom>
          <a:solidFill>
            <a:srgbClr val="00667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  FIND SOLUTIONS</a:t>
            </a:r>
            <a:endParaRPr lang="en-US" b="1" dirty="0"/>
          </a:p>
        </p:txBody>
      </p:sp>
      <p:sp>
        <p:nvSpPr>
          <p:cNvPr id="169" name="Pentagon 168"/>
          <p:cNvSpPr/>
          <p:nvPr/>
        </p:nvSpPr>
        <p:spPr>
          <a:xfrm>
            <a:off x="3562604" y="1721608"/>
            <a:ext cx="2971800" cy="838200"/>
          </a:xfrm>
          <a:prstGeom prst="homePlate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PAY FOR VALUE</a:t>
            </a:r>
            <a:endParaRPr lang="en-US" b="1" dirty="0"/>
          </a:p>
        </p:txBody>
      </p:sp>
      <p:sp>
        <p:nvSpPr>
          <p:cNvPr id="170" name="Pentagon 169"/>
          <p:cNvSpPr/>
          <p:nvPr/>
        </p:nvSpPr>
        <p:spPr>
          <a:xfrm>
            <a:off x="1080008" y="1721608"/>
            <a:ext cx="2971800" cy="838200"/>
          </a:xfrm>
          <a:prstGeom prst="homePlate">
            <a:avLst/>
          </a:prstGeom>
          <a:solidFill>
            <a:srgbClr val="0088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IMPROVE EFFICIENCY</a:t>
            </a:r>
            <a:endParaRPr lang="en-US" b="1" dirty="0"/>
          </a:p>
        </p:txBody>
      </p:sp>
      <p:sp>
        <p:nvSpPr>
          <p:cNvPr id="171" name="Text Box 3"/>
          <p:cNvSpPr txBox="1">
            <a:spLocks noChangeArrowheads="1"/>
          </p:cNvSpPr>
          <p:nvPr/>
        </p:nvSpPr>
        <p:spPr bwMode="auto">
          <a:xfrm>
            <a:off x="1152373" y="2841199"/>
            <a:ext cx="2425522" cy="147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3247" tIns="43247" rIns="43247" bIns="43247" anchor="ctr">
            <a:spAutoFit/>
          </a:bodyPr>
          <a:lstStyle/>
          <a:p>
            <a:pPr defTabSz="865188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Look at all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healthcare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costs, reduce administrative costs and waste,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improve efficiency. </a:t>
            </a:r>
          </a:p>
        </p:txBody>
      </p:sp>
      <p:sp>
        <p:nvSpPr>
          <p:cNvPr id="172" name="Text Box 3"/>
          <p:cNvSpPr txBox="1">
            <a:spLocks noChangeArrowheads="1"/>
          </p:cNvSpPr>
          <p:nvPr/>
        </p:nvSpPr>
        <p:spPr bwMode="auto">
          <a:xfrm>
            <a:off x="3806274" y="2712208"/>
            <a:ext cx="2145792" cy="202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3247" tIns="43247" rIns="43247" bIns="43247" anchor="ctr">
            <a:spAutoFit/>
          </a:bodyPr>
          <a:lstStyle/>
          <a:p>
            <a:pPr defTabSz="865188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evidence-based care and empowered patients and providers, backed by sound research and strong quality measures.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3" name="Text Box 3"/>
          <p:cNvSpPr txBox="1">
            <a:spLocks noChangeArrowheads="1"/>
          </p:cNvSpPr>
          <p:nvPr/>
        </p:nvSpPr>
        <p:spPr bwMode="auto">
          <a:xfrm>
            <a:off x="6347523" y="2712208"/>
            <a:ext cx="2004564" cy="147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3247" tIns="43247" rIns="43247" bIns="43247" anchor="ctr">
            <a:spAutoFit/>
          </a:bodyPr>
          <a:lstStyle/>
          <a:p>
            <a:pPr defTabSz="865188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Avoid blanket policies that chill investment, and collaborate to find new approaches.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648598" y="1282700"/>
            <a:ext cx="450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Governments, Providers, and National Payers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3493739" y="5993126"/>
            <a:ext cx="3083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Biopharmaceutical Companies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6" name="Pentagon 175"/>
          <p:cNvSpPr/>
          <p:nvPr/>
        </p:nvSpPr>
        <p:spPr>
          <a:xfrm>
            <a:off x="1080008" y="5168900"/>
            <a:ext cx="7910616" cy="83820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CONTINUE DEVELOPING INNOVATIVE THERAPIES, PROMOTE MEDICATION ADHERANCE, </a:t>
            </a:r>
            <a:r>
              <a:rPr lang="en-US" b="1" dirty="0" smtClean="0"/>
              <a:t>MAINTAIN EFFORTS </a:t>
            </a:r>
            <a:r>
              <a:rPr lang="en-US" b="1" dirty="0"/>
              <a:t>TO SUPPORT BROAD PATIENT ACCESS</a:t>
            </a:r>
          </a:p>
        </p:txBody>
      </p:sp>
    </p:spTree>
    <p:extLst>
      <p:ext uri="{BB962C8B-B14F-4D97-AF65-F5344CB8AC3E}">
        <p14:creationId xmlns:p14="http://schemas.microsoft.com/office/powerpoint/2010/main" val="34248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4794" y="4613073"/>
            <a:ext cx="3495295" cy="1051858"/>
          </a:xfrm>
          <a:prstGeom prst="rect">
            <a:avLst/>
          </a:prstGeom>
          <a:noFill/>
        </p:spPr>
        <p:txBody>
          <a:bodyPr lIns="95711" tIns="47856" rIns="150720" bIns="37681" spcCol="502273"/>
          <a:lstStyle/>
          <a:p>
            <a:pPr algn="ctr"/>
            <a:r>
              <a:rPr lang="en-GB" sz="1600" b="1" baseline="30000" dirty="0">
                <a:solidFill>
                  <a:srgbClr val="006B74"/>
                </a:solidFill>
                <a:latin typeface="+mn-lt"/>
              </a:rPr>
              <a:t>EFPIA Brussels Office</a:t>
            </a:r>
          </a:p>
          <a:p>
            <a:pPr algn="ctr"/>
            <a:r>
              <a:rPr lang="en-GB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Leopold Plaza Building</a:t>
            </a:r>
            <a:r>
              <a:rPr lang="en-GB" sz="1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GB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*</a:t>
            </a:r>
            <a:r>
              <a:rPr lang="en-GB" sz="1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GB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Rue du </a:t>
            </a:r>
            <a:r>
              <a:rPr lang="en-GB" sz="16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Trône</a:t>
            </a:r>
            <a:r>
              <a:rPr lang="en-GB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108</a:t>
            </a:r>
            <a:r>
              <a:rPr lang="en-GB" sz="1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n-GB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B-1050 Brussels</a:t>
            </a:r>
            <a:r>
              <a:rPr lang="en-GB" sz="1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GB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*</a:t>
            </a:r>
            <a:r>
              <a:rPr lang="en-GB" sz="1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GB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Belgium</a:t>
            </a:r>
            <a:endParaRPr lang="en-GB" sz="16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/>
            <a:r>
              <a:rPr lang="en-GB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Tel: + 32 (0)2 626 25 55</a:t>
            </a:r>
          </a:p>
          <a:p>
            <a:pPr algn="ctr"/>
            <a:r>
              <a:rPr lang="en-GB" sz="1600" b="1" baseline="30000" dirty="0" err="1">
                <a:solidFill>
                  <a:srgbClr val="006B74"/>
                </a:solidFill>
                <a:latin typeface="+mn-lt"/>
              </a:rPr>
              <a:t>www.efpia.eu</a:t>
            </a:r>
            <a:r>
              <a:rPr lang="en-GB" sz="1600" b="1" baseline="30000" dirty="0">
                <a:solidFill>
                  <a:srgbClr val="006B74"/>
                </a:solidFill>
                <a:latin typeface="+mn-lt"/>
              </a:rPr>
              <a:t> </a:t>
            </a:r>
            <a:r>
              <a:rPr lang="en-GB" sz="1600" baseline="30000" dirty="0">
                <a:solidFill>
                  <a:srgbClr val="006B74"/>
                </a:solidFill>
                <a:latin typeface="+mn-lt"/>
              </a:rPr>
              <a:t>*</a:t>
            </a:r>
            <a:r>
              <a:rPr lang="en-GB" sz="1600" b="1" baseline="30000" dirty="0">
                <a:solidFill>
                  <a:srgbClr val="006B74"/>
                </a:solidFill>
                <a:latin typeface="+mn-lt"/>
              </a:rPr>
              <a:t> </a:t>
            </a:r>
            <a:r>
              <a:rPr lang="en-GB" sz="1600" b="1" baseline="30000" dirty="0" err="1">
                <a:solidFill>
                  <a:srgbClr val="006B74"/>
                </a:solidFill>
                <a:latin typeface="+mn-lt"/>
              </a:rPr>
              <a:t>info@efpia.eu</a:t>
            </a:r>
            <a:endParaRPr lang="en-GB" sz="1600" b="1" baseline="30000" dirty="0">
              <a:solidFill>
                <a:srgbClr val="006B74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1933" y="5270504"/>
            <a:ext cx="184496" cy="384636"/>
          </a:xfrm>
          <a:prstGeom prst="rect">
            <a:avLst/>
          </a:prstGeom>
          <a:noFill/>
        </p:spPr>
        <p:txBody>
          <a:bodyPr wrap="none" lIns="91356" tIns="45678" rIns="91356" bIns="456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79277"/>
      </p:ext>
    </p:extLst>
  </p:cSld>
  <p:clrMapOvr>
    <a:masterClrMapping/>
  </p:clrMapOvr>
  <p:transition xmlns:p14="http://schemas.microsoft.com/office/powerpoint/2010/main" spd="slow" advClick="0" advTm="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2901670998"/>
              </p:ext>
            </p:extLst>
          </p:nvPr>
        </p:nvGraphicFramePr>
        <p:xfrm>
          <a:off x="543162" y="1191372"/>
          <a:ext cx="873404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 38"/>
          <p:cNvSpPr/>
          <p:nvPr/>
        </p:nvSpPr>
        <p:spPr bwMode="auto">
          <a:xfrm>
            <a:off x="4361501" y="1100937"/>
            <a:ext cx="1093508" cy="34131"/>
          </a:xfrm>
          <a:prstGeom prst="rect">
            <a:avLst/>
          </a:prstGeom>
          <a:solidFill>
            <a:srgbClr val="006B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anchor="ctr"/>
          <a:lstStyle/>
          <a:p>
            <a:pPr algn="ctr" defTabSz="95773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59243" y="1869752"/>
            <a:ext cx="453066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800" b="1" dirty="0" smtClean="0">
                <a:solidFill>
                  <a:srgbClr val="7F7F7F"/>
                </a:solidFill>
                <a:latin typeface="Arial" panose="020B0604020202020204" pitchFamily="34" charset="0"/>
              </a:rPr>
              <a:t>Medicines in Development Worldwide</a:t>
            </a:r>
            <a:endParaRPr lang="en-US" sz="1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55901" y="6247758"/>
            <a:ext cx="4297404" cy="461665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14350" marR="0" lvl="0" indent="-51435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r"/>
              </a:tabLst>
              <a:defRPr/>
            </a:pPr>
            <a:r>
              <a:rPr lang="en-US" sz="800" dirty="0" smtClean="0">
                <a:latin typeface="Arial" panose="020B0604020202020204" pitchFamily="34" charset="0"/>
              </a:rPr>
              <a:t>	Note:</a:t>
            </a:r>
            <a:r>
              <a:rPr lang="en-US" sz="800" dirty="0">
                <a:latin typeface="Arial" panose="020B0604020202020204" pitchFamily="34" charset="0"/>
              </a:rPr>
              <a:t>	</a:t>
            </a:r>
            <a:r>
              <a:rPr lang="en-US" sz="800" dirty="0" smtClean="0">
                <a:latin typeface="Arial" panose="020B0604020202020204" pitchFamily="34" charset="0"/>
              </a:rPr>
              <a:t>Defined </a:t>
            </a:r>
            <a:r>
              <a:rPr lang="en-US" sz="800" dirty="0">
                <a:latin typeface="Arial" panose="020B0604020202020204" pitchFamily="34" charset="0"/>
              </a:rPr>
              <a:t>as single products which are counted exactly once regardless of the number of indications </a:t>
            </a:r>
            <a:r>
              <a:rPr lang="en-US" sz="800" dirty="0" smtClean="0">
                <a:latin typeface="Arial" panose="020B0604020202020204" pitchFamily="34" charset="0"/>
              </a:rPr>
              <a:t>pursued.	</a:t>
            </a:r>
          </a:p>
          <a:p>
            <a:pPr marL="514350" marR="0" lvl="0" indent="-51435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r"/>
              </a:tabLst>
              <a:defRPr/>
            </a:pPr>
            <a:r>
              <a:rPr lang="en-US" sz="800" dirty="0" smtClean="0">
                <a:latin typeface="Arial" panose="020B0604020202020204" pitchFamily="34" charset="0"/>
              </a:rPr>
              <a:t>	Source:	Health </a:t>
            </a:r>
            <a:r>
              <a:rPr lang="en-US" sz="800" dirty="0">
                <a:latin typeface="Arial" panose="020B0604020202020204" pitchFamily="34" charset="0"/>
              </a:rPr>
              <a:t>Advances </a:t>
            </a:r>
            <a:r>
              <a:rPr lang="en-US" sz="800" dirty="0" smtClean="0">
                <a:latin typeface="Arial" panose="020B0604020202020204" pitchFamily="34" charset="0"/>
              </a:rPr>
              <a:t>analysis; </a:t>
            </a:r>
            <a:r>
              <a:rPr lang="en-US" sz="800" dirty="0">
                <a:latin typeface="Arial" panose="020B0604020202020204" pitchFamily="34" charset="0"/>
              </a:rPr>
              <a:t>Adis R&amp;D Insight Database</a:t>
            </a:r>
            <a:r>
              <a:rPr lang="en-US" sz="800" dirty="0" smtClean="0">
                <a:latin typeface="Arial" panose="020B0604020202020204" pitchFamily="34" charset="0"/>
              </a:rPr>
              <a:t>.</a:t>
            </a:r>
            <a:endParaRPr lang="en-US" sz="800" dirty="0">
              <a:latin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0293" y="5053216"/>
            <a:ext cx="253415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200" dirty="0" smtClean="0">
                <a:latin typeface="Arial" panose="020B0604020202020204" pitchFamily="34" charset="0"/>
              </a:rPr>
              <a:t>Biopharmaceutical </a:t>
            </a:r>
            <a:r>
              <a:rPr lang="en-US" sz="1200" dirty="0">
                <a:latin typeface="Arial" panose="020B0604020202020204" pitchFamily="34" charset="0"/>
              </a:rPr>
              <a:t>c</a:t>
            </a:r>
            <a:r>
              <a:rPr lang="en-US" sz="1200" dirty="0" smtClean="0">
                <a:latin typeface="Arial" panose="020B0604020202020204" pitchFamily="34" charset="0"/>
              </a:rPr>
              <a:t>ompanies are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focusing on areas of high unmet need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11748" y="5053216"/>
            <a:ext cx="197815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200" dirty="0" smtClean="0">
                <a:latin typeface="Arial" panose="020B0604020202020204" pitchFamily="34" charset="0"/>
              </a:rPr>
              <a:t>Biopharmaceutical </a:t>
            </a:r>
            <a:r>
              <a:rPr lang="en-US" sz="1200" dirty="0">
                <a:latin typeface="Arial" panose="020B0604020202020204" pitchFamily="34" charset="0"/>
              </a:rPr>
              <a:t>c</a:t>
            </a:r>
            <a:r>
              <a:rPr lang="en-US" sz="1200" dirty="0" smtClean="0">
                <a:latin typeface="Arial" panose="020B0604020202020204" pitchFamily="34" charset="0"/>
              </a:rPr>
              <a:t>ompanies have made </a:t>
            </a:r>
            <a:r>
              <a:rPr lang="en-US" sz="1200" b="1" dirty="0" smtClean="0">
                <a:solidFill>
                  <a:srgbClr val="006672"/>
                </a:solidFill>
                <a:latin typeface="Arial" panose="020B0604020202020204" pitchFamily="34" charset="0"/>
              </a:rPr>
              <a:t>significant gains in key disease areas</a:t>
            </a:r>
            <a:endParaRPr lang="en-US" sz="1200" b="1" dirty="0">
              <a:solidFill>
                <a:srgbClr val="006672"/>
              </a:solidFill>
              <a:latin typeface="Arial" panose="020B0604020202020204" pitchFamily="34" charset="0"/>
            </a:endParaRPr>
          </a:p>
        </p:txBody>
      </p:sp>
      <p:sp>
        <p:nvSpPr>
          <p:cNvPr id="47" name="Left Brace 46"/>
          <p:cNvSpPr/>
          <p:nvPr/>
        </p:nvSpPr>
        <p:spPr>
          <a:xfrm rot="16200000">
            <a:off x="2964006" y="2899115"/>
            <a:ext cx="296802" cy="3947598"/>
          </a:xfrm>
          <a:prstGeom prst="leftBrace">
            <a:avLst>
              <a:gd name="adj1" fmla="val 46844"/>
              <a:gd name="adj2" fmla="val 47683"/>
            </a:avLst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633624" y="5053216"/>
            <a:ext cx="1877093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200" dirty="0" smtClean="0">
                <a:latin typeface="Arial" panose="020B0604020202020204" pitchFamily="34" charset="0"/>
              </a:rPr>
              <a:t>HIV/AIDS is now a manageable, chronic disease, thanks to prior </a:t>
            </a:r>
            <a:r>
              <a:rPr lang="en-US" sz="1200" b="1" dirty="0" smtClean="0">
                <a:solidFill>
                  <a:srgbClr val="006672"/>
                </a:solidFill>
                <a:latin typeface="Arial" panose="020B0604020202020204" pitchFamily="34" charset="0"/>
              </a:rPr>
              <a:t>advances in </a:t>
            </a:r>
            <a:r>
              <a:rPr lang="en-US" sz="1200" b="1" dirty="0" smtClean="0">
                <a:solidFill>
                  <a:srgbClr val="006672"/>
                </a:solidFill>
              </a:rPr>
              <a:t>biopharmaceutical </a:t>
            </a:r>
            <a:r>
              <a:rPr lang="en-US" sz="1200" b="1" dirty="0">
                <a:solidFill>
                  <a:srgbClr val="006672"/>
                </a:solidFill>
              </a:rPr>
              <a:t>research</a:t>
            </a:r>
            <a:endParaRPr lang="en-US" sz="1200" b="1" dirty="0">
              <a:solidFill>
                <a:srgbClr val="006672"/>
              </a:solidFill>
              <a:latin typeface="Arial" panose="020B0604020202020204" pitchFamily="34" charset="0"/>
            </a:endParaRPr>
          </a:p>
        </p:txBody>
      </p:sp>
      <p:sp>
        <p:nvSpPr>
          <p:cNvPr id="49" name="Left Brace 48"/>
          <p:cNvSpPr/>
          <p:nvPr/>
        </p:nvSpPr>
        <p:spPr>
          <a:xfrm rot="16200000">
            <a:off x="6499906" y="3440043"/>
            <a:ext cx="296802" cy="2859913"/>
          </a:xfrm>
          <a:prstGeom prst="leftBrace">
            <a:avLst>
              <a:gd name="adj1" fmla="val 55731"/>
              <a:gd name="adj2" fmla="val 52229"/>
            </a:avLst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Left Brace 49"/>
          <p:cNvSpPr/>
          <p:nvPr/>
        </p:nvSpPr>
        <p:spPr>
          <a:xfrm rot="16200000">
            <a:off x="8596857" y="4334391"/>
            <a:ext cx="260249" cy="1033148"/>
          </a:xfrm>
          <a:prstGeom prst="leftBrace">
            <a:avLst>
              <a:gd name="adj1" fmla="val 40919"/>
              <a:gd name="adj2" fmla="val 48855"/>
            </a:avLst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500462" y="63974"/>
            <a:ext cx="8453037" cy="992583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pPr algn="ctr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With over 7000 medicines in development, the exciting new wave of medical innovation will play a key role in </a:t>
            </a:r>
            <a:endParaRPr lang="en-GB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addressing 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the challenges </a:t>
            </a: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faced 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by patients and healthcare systems 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61847"/>
      </p:ext>
    </p:extLst>
  </p:cSld>
  <p:clrMapOvr>
    <a:masterClrMapping/>
  </p:clrMapOvr>
  <p:transition xmlns:p14="http://schemas.microsoft.com/office/powerpoint/2010/main" spd="slow" advClick="0" advTm="3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173078" y="-1001889"/>
            <a:ext cx="8732922" cy="79294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812" y="1943115"/>
            <a:ext cx="8876841" cy="95248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0" dirty="0">
                <a:solidFill>
                  <a:srgbClr val="F5841F"/>
                </a:solidFill>
              </a:rPr>
              <a:t>Patients all over </a:t>
            </a:r>
            <a:r>
              <a:rPr lang="en-US" sz="3200" b="0" dirty="0" smtClean="0">
                <a:solidFill>
                  <a:srgbClr val="F5841F"/>
                </a:solidFill>
              </a:rPr>
              <a:t>the Europe </a:t>
            </a:r>
            <a:r>
              <a:rPr lang="en-US" sz="3200" b="0" dirty="0">
                <a:solidFill>
                  <a:srgbClr val="F5841F"/>
                </a:solidFill>
              </a:rPr>
              <a:t>are living longer, healthier and more productive lives thanks to innovative medicines developed by biopharmaceutical companies. </a:t>
            </a:r>
          </a:p>
          <a:p>
            <a:pPr marL="478528" lvl="1" indent="0" algn="ctr" defTabSz="956086">
              <a:buNone/>
            </a:pPr>
            <a:endParaRPr lang="en-US" sz="3200" dirty="0">
              <a:solidFill>
                <a:srgbClr val="F5841F"/>
              </a:solidFill>
              <a:cs typeface="Arial" charset="0"/>
            </a:endParaRPr>
          </a:p>
          <a:p>
            <a:pPr algn="ctr" defTabSz="956086"/>
            <a:endParaRPr lang="en-US" sz="3200" b="0" dirty="0">
              <a:solidFill>
                <a:srgbClr val="F5841F"/>
              </a:solidFill>
              <a:cs typeface="Arial" charset="0"/>
            </a:endParaRPr>
          </a:p>
          <a:p>
            <a:pPr algn="ctr" defTabSz="956086"/>
            <a:endParaRPr lang="en-US" sz="3200" b="0" dirty="0">
              <a:solidFill>
                <a:srgbClr val="F5841F"/>
              </a:solidFill>
              <a:cs typeface="Arial" charset="0"/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3200" b="0" dirty="0" smtClean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3200" b="0" dirty="0" smtClean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3200" b="0" dirty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3200" b="0" dirty="0" smtClean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3200" b="0" dirty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3200" b="0" dirty="0" smtClean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3200" b="0" dirty="0" smtClean="0">
              <a:solidFill>
                <a:srgbClr val="F5841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813" y="557577"/>
            <a:ext cx="8876840" cy="735013"/>
          </a:xfrm>
        </p:spPr>
        <p:txBody>
          <a:bodyPr/>
          <a:lstStyle/>
          <a:p>
            <a:r>
              <a:rPr lang="fr-BE" dirty="0" smtClean="0"/>
              <a:t>Value to patients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914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89134"/>
              </p:ext>
            </p:extLst>
          </p:nvPr>
        </p:nvGraphicFramePr>
        <p:xfrm>
          <a:off x="109881" y="1900567"/>
          <a:ext cx="9321771" cy="300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034"/>
                <a:gridCol w="7954737"/>
              </a:tblGrid>
              <a:tr h="10482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Between 2000 and 2012, the death rate from cardiovascular disease fell 37% in the EU5. </a:t>
                      </a:r>
                      <a:endParaRPr lang="en-US" sz="18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93156">
                <a:tc>
                  <a:txBody>
                    <a:bodyPr/>
                    <a:lstStyle/>
                    <a:p>
                      <a:pPr marL="342900" lvl="0" indent="-342900" algn="l">
                        <a:buClr>
                          <a:srgbClr val="2B7DC7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Between 2000 and 2012, new therapies contributed to a 48%  and 31% decline in the diabetes death rate in Korea and Canada, respectively.</a:t>
                      </a:r>
                      <a:r>
                        <a:rPr lang="en-US" sz="1800" b="0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2</a:t>
                      </a:r>
                      <a:endParaRPr lang="en-US" sz="18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66851">
                <a:tc>
                  <a:txBody>
                    <a:bodyPr/>
                    <a:lstStyle/>
                    <a:p>
                      <a:pPr marL="342900" lvl="0" indent="-342900" algn="l">
                        <a:buClr>
                          <a:srgbClr val="2B7DC7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Since 1991</a:t>
                      </a:r>
                      <a:r>
                        <a:rPr lang="en-US" sz="18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there has been a 21% reduction in mortality rates from all cancers</a:t>
                      </a:r>
                      <a:endParaRPr lang="en-US" sz="14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" name="Rectangle 82"/>
          <p:cNvSpPr/>
          <p:nvPr/>
        </p:nvSpPr>
        <p:spPr>
          <a:xfrm>
            <a:off x="1497096" y="1267301"/>
            <a:ext cx="8020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7F7F7F"/>
                </a:solidFill>
                <a:latin typeface="+mn-lt"/>
              </a:rPr>
              <a:t>Of the 15 million patients in Europe living with Hepatitis C</a:t>
            </a:r>
            <a:r>
              <a:rPr lang="en-US" sz="18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7F7F7F"/>
                </a:solidFill>
                <a:latin typeface="+mn-lt"/>
              </a:rPr>
              <a:t>Can be cured through an 8-12 week course of treatment.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60025" y="6351877"/>
            <a:ext cx="6838040" cy="461665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14350" marR="0" lvl="0" indent="-51435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r"/>
              </a:tabLst>
              <a:defRPr/>
            </a:pPr>
            <a:r>
              <a:rPr lang="en-US" sz="800" dirty="0">
                <a:solidFill>
                  <a:srgbClr val="7F7F7F"/>
                </a:solidFill>
                <a:latin typeface="Arial" panose="020B0604020202020204" pitchFamily="34" charset="0"/>
              </a:rPr>
              <a:t>	</a:t>
            </a:r>
            <a:r>
              <a:rPr lang="en-US" sz="800" dirty="0" smtClean="0">
                <a:solidFill>
                  <a:srgbClr val="7F7F7F"/>
                </a:solidFill>
                <a:latin typeface="Arial" panose="020B0604020202020204" pitchFamily="34" charset="0"/>
              </a:rPr>
              <a:t>Source: Health </a:t>
            </a:r>
            <a:r>
              <a:rPr lang="en-US" sz="800" dirty="0">
                <a:solidFill>
                  <a:srgbClr val="7F7F7F"/>
                </a:solidFill>
                <a:latin typeface="Arial" panose="020B0604020202020204" pitchFamily="34" charset="0"/>
              </a:rPr>
              <a:t>Advances analysis; </a:t>
            </a:r>
            <a:r>
              <a:rPr lang="en-US" sz="800" baseline="30000" dirty="0">
                <a:solidFill>
                  <a:srgbClr val="7F7F7F"/>
                </a:solidFill>
                <a:latin typeface="Arial" panose="020B0604020202020204" pitchFamily="34" charset="0"/>
              </a:rPr>
              <a:t>1</a:t>
            </a:r>
            <a:r>
              <a:rPr lang="en-US" sz="800" dirty="0">
                <a:solidFill>
                  <a:srgbClr val="7F7F7F"/>
                </a:solidFill>
                <a:latin typeface="Arial" panose="020B0604020202020204" pitchFamily="34" charset="0"/>
              </a:rPr>
              <a:t>PhRMA 2016 Prescription Medicines: Costs in Context; </a:t>
            </a:r>
            <a:r>
              <a:rPr lang="en-US" sz="800" baseline="30000" dirty="0">
                <a:solidFill>
                  <a:srgbClr val="7F7F7F"/>
                </a:solidFill>
                <a:latin typeface="Arial" panose="020B0604020202020204" pitchFamily="34" charset="0"/>
              </a:rPr>
              <a:t>2</a:t>
            </a:r>
            <a:r>
              <a:rPr lang="en-US" sz="800" dirty="0">
                <a:solidFill>
                  <a:srgbClr val="7F7F7F"/>
                </a:solidFill>
                <a:latin typeface="Arial" panose="020B0604020202020204" pitchFamily="34" charset="0"/>
              </a:rPr>
              <a:t>WHO Mortality Database (accessed February 2016)</a:t>
            </a:r>
            <a:r>
              <a:rPr lang="en-US" sz="800" dirty="0" smtClean="0">
                <a:solidFill>
                  <a:srgbClr val="7F7F7F"/>
                </a:solidFill>
                <a:latin typeface="Arial" panose="020B0604020202020204" pitchFamily="34" charset="0"/>
              </a:rPr>
              <a:t>.2. </a:t>
            </a:r>
            <a:r>
              <a:rPr lang="en-US" sz="800" baseline="30000" dirty="0">
                <a:solidFill>
                  <a:srgbClr val="7F7F7F"/>
                </a:solidFill>
                <a:latin typeface="Arial" panose="020B0604020202020204" pitchFamily="34" charset="0"/>
              </a:rPr>
              <a:t>2</a:t>
            </a:r>
            <a:r>
              <a:rPr lang="en-US" sz="800" dirty="0">
                <a:solidFill>
                  <a:srgbClr val="7F7F7F"/>
                </a:solidFill>
                <a:latin typeface="Arial" panose="020B0604020202020204" pitchFamily="34" charset="0"/>
              </a:rPr>
              <a:t>EFPIA 2015 Health &amp; Growth Evidence Compendia analysis of </a:t>
            </a:r>
            <a:r>
              <a:rPr lang="en-US" sz="800" dirty="0">
                <a:solidFill>
                  <a:srgbClr val="7F7F7F"/>
                </a:solidFill>
              </a:rPr>
              <a:t>PhRMA 2014 25 Years of Progress Against Hepatitis C and PhRMA 2015 </a:t>
            </a:r>
            <a:r>
              <a:rPr lang="en-US" sz="800" dirty="0" err="1">
                <a:solidFill>
                  <a:srgbClr val="7F7F7F"/>
                </a:solidFill>
              </a:rPr>
              <a:t>Pharma</a:t>
            </a:r>
            <a:r>
              <a:rPr lang="en-US" sz="800" dirty="0">
                <a:solidFill>
                  <a:srgbClr val="7F7F7F"/>
                </a:solidFill>
              </a:rPr>
              <a:t> Profile</a:t>
            </a:r>
            <a:endParaRPr lang="en-US" sz="8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813" y="274754"/>
            <a:ext cx="8876840" cy="735013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fr-BE" sz="2400" b="0" dirty="0" smtClean="0"/>
              <a:t>Medicines are some of the most powerful tools in </a:t>
            </a:r>
          </a:p>
          <a:p>
            <a:pPr>
              <a:lnSpc>
                <a:spcPct val="60000"/>
              </a:lnSpc>
            </a:pPr>
            <a:r>
              <a:rPr lang="fr-BE" sz="2400" dirty="0" smtClean="0"/>
              <a:t>treating and curing diseases</a:t>
            </a:r>
            <a:endParaRPr lang="fr-BE" sz="2400" dirty="0"/>
          </a:p>
        </p:txBody>
      </p:sp>
      <p:sp>
        <p:nvSpPr>
          <p:cNvPr id="81" name="Oval 80"/>
          <p:cNvSpPr/>
          <p:nvPr/>
        </p:nvSpPr>
        <p:spPr>
          <a:xfrm>
            <a:off x="374151" y="1203951"/>
            <a:ext cx="724822" cy="680997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15407" y="1332658"/>
            <a:ext cx="1181949" cy="369332"/>
          </a:xfrm>
          <a:prstGeom prst="rect">
            <a:avLst/>
          </a:prstGeom>
          <a:solidFill>
            <a:srgbClr val="FFFFFF">
              <a:alpha val="27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95%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374151" y="2198910"/>
            <a:ext cx="724822" cy="680997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0985" y="2327617"/>
            <a:ext cx="1181949" cy="369332"/>
          </a:xfrm>
          <a:prstGeom prst="rect">
            <a:avLst/>
          </a:prstGeom>
          <a:solidFill>
            <a:srgbClr val="FFFFFF">
              <a:alpha val="27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37%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349729" y="3128672"/>
            <a:ext cx="724822" cy="680997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90985" y="3257379"/>
            <a:ext cx="1181949" cy="369332"/>
          </a:xfrm>
          <a:prstGeom prst="rect">
            <a:avLst/>
          </a:prstGeom>
          <a:solidFill>
            <a:srgbClr val="FFFFFF">
              <a:alpha val="27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31%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49729" y="4087633"/>
            <a:ext cx="724822" cy="680997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0066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90985" y="4216340"/>
            <a:ext cx="1181949" cy="369332"/>
          </a:xfrm>
          <a:prstGeom prst="rect">
            <a:avLst/>
          </a:prstGeom>
          <a:solidFill>
            <a:srgbClr val="FFFFFF">
              <a:alpha val="27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21%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37518" y="5094803"/>
            <a:ext cx="724822" cy="680997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54352" y="5223510"/>
            <a:ext cx="1181949" cy="369332"/>
          </a:xfrm>
          <a:prstGeom prst="rect">
            <a:avLst/>
          </a:prstGeom>
          <a:solidFill>
            <a:srgbClr val="FFFFFF">
              <a:alpha val="27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94%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497096" y="5120978"/>
            <a:ext cx="8020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7F7F7F"/>
                </a:solidFill>
                <a:latin typeface="+mn-lt"/>
              </a:rPr>
              <a:t>Since 1991 there has been a 94% reduction in age-</a:t>
            </a:r>
            <a:r>
              <a:rPr lang="en-US" sz="1800" dirty="0" err="1" smtClean="0">
                <a:solidFill>
                  <a:srgbClr val="7F7F7F"/>
                </a:solidFill>
                <a:latin typeface="+mn-lt"/>
              </a:rPr>
              <a:t>standardised</a:t>
            </a:r>
            <a:r>
              <a:rPr lang="en-US" sz="1800" dirty="0" smtClean="0">
                <a:solidFill>
                  <a:srgbClr val="7F7F7F"/>
                </a:solidFill>
                <a:latin typeface="+mn-lt"/>
              </a:rPr>
              <a:t> death rates for patients living with HIV in France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36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173078" y="-1001889"/>
            <a:ext cx="8732922" cy="79294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3700" y="2133615"/>
            <a:ext cx="9283700" cy="2458695"/>
          </a:xfrm>
        </p:spPr>
        <p:txBody>
          <a:bodyPr/>
          <a:lstStyle/>
          <a:p>
            <a:pPr marL="0" indent="0" algn="ctr">
              <a:spcBef>
                <a:spcPct val="20000"/>
              </a:spcBef>
              <a:buClr>
                <a:srgbClr val="2B7DC7"/>
              </a:buClr>
              <a:buNone/>
            </a:pPr>
            <a:r>
              <a:rPr lang="en-US" sz="2800" b="0" dirty="0">
                <a:solidFill>
                  <a:srgbClr val="F5841F"/>
                </a:solidFill>
              </a:rPr>
              <a:t>Innovative medicines can put healthcare systems on a more sustainable path by reducing costs in other parts of the healthcare system such as </a:t>
            </a:r>
            <a:r>
              <a:rPr lang="en-US" sz="2800" b="0" dirty="0" err="1" smtClean="0">
                <a:solidFill>
                  <a:srgbClr val="F5841F"/>
                </a:solidFill>
              </a:rPr>
              <a:t>hospitalisations</a:t>
            </a:r>
            <a:r>
              <a:rPr lang="en-US" sz="2800" b="0" dirty="0" smtClean="0">
                <a:solidFill>
                  <a:srgbClr val="F5841F"/>
                </a:solidFill>
              </a:rPr>
              <a:t> and clinicians time</a:t>
            </a:r>
            <a:endParaRPr lang="en-US" sz="2800" b="0" dirty="0">
              <a:solidFill>
                <a:srgbClr val="F5841F"/>
              </a:solidFill>
            </a:endParaRPr>
          </a:p>
          <a:p>
            <a:pPr marL="0" indent="0" algn="ctr">
              <a:spcBef>
                <a:spcPct val="20000"/>
              </a:spcBef>
              <a:buClr>
                <a:srgbClr val="2B7DC7"/>
              </a:buClr>
              <a:buNone/>
            </a:pPr>
            <a:r>
              <a:rPr lang="en-US" sz="2800" b="0" dirty="0" smtClean="0">
                <a:solidFill>
                  <a:srgbClr val="F5841F"/>
                </a:solidFill>
                <a:cs typeface="Times New Roman" panose="02020603050405020304" pitchFamily="18" charset="0"/>
              </a:rPr>
              <a:t>.</a:t>
            </a:r>
            <a:endParaRPr lang="en-US" sz="2800" b="0" dirty="0">
              <a:solidFill>
                <a:srgbClr val="F5841F"/>
              </a:solidFill>
              <a:cs typeface="Times New Roman" panose="02020603050405020304" pitchFamily="18" charset="0"/>
            </a:endParaRPr>
          </a:p>
          <a:p>
            <a:pPr marL="478528" lvl="1" indent="0" algn="ctr" defTabSz="956086">
              <a:buNone/>
            </a:pPr>
            <a:endParaRPr lang="en-US" sz="2800" dirty="0">
              <a:solidFill>
                <a:srgbClr val="F5841F"/>
              </a:solidFill>
              <a:cs typeface="Arial" charset="0"/>
            </a:endParaRPr>
          </a:p>
          <a:p>
            <a:pPr algn="ctr" defTabSz="956086"/>
            <a:endParaRPr lang="en-US" sz="2800" b="0" dirty="0">
              <a:solidFill>
                <a:srgbClr val="F5841F"/>
              </a:solidFill>
              <a:cs typeface="Arial" charset="0"/>
            </a:endParaRPr>
          </a:p>
          <a:p>
            <a:pPr algn="ctr" defTabSz="956086"/>
            <a:endParaRPr lang="en-US" sz="2800" b="0" dirty="0">
              <a:solidFill>
                <a:srgbClr val="F5841F"/>
              </a:solidFill>
              <a:cs typeface="Arial" charset="0"/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2800" b="0" dirty="0" smtClean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2800" b="0" dirty="0" smtClean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2800" b="0" dirty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2800" b="0" dirty="0" smtClean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2800" b="0" dirty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2800" b="0" dirty="0" smtClean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2800" b="0" dirty="0" smtClean="0">
              <a:solidFill>
                <a:srgbClr val="F5841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813" y="557577"/>
            <a:ext cx="8876840" cy="735013"/>
          </a:xfrm>
        </p:spPr>
        <p:txBody>
          <a:bodyPr/>
          <a:lstStyle/>
          <a:p>
            <a:r>
              <a:rPr lang="fr-BE" dirty="0" smtClean="0"/>
              <a:t>Value to healthcare systems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474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1431" y="430577"/>
            <a:ext cx="8660467" cy="735013"/>
          </a:xfrm>
        </p:spPr>
        <p:txBody>
          <a:bodyPr/>
          <a:lstStyle/>
          <a:p>
            <a:r>
              <a:rPr lang="en-US" sz="1800" b="0" dirty="0"/>
              <a:t>Medicine </a:t>
            </a:r>
            <a:r>
              <a:rPr lang="en-US" sz="1800" b="0" dirty="0" smtClean="0"/>
              <a:t>use yields </a:t>
            </a: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2000" dirty="0" smtClean="0"/>
              <a:t>Significant health gains and savings in other parts of the healthcare systems </a:t>
            </a:r>
            <a:endParaRPr lang="fr-BE" sz="2000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1001064" y="1609341"/>
            <a:ext cx="916004" cy="916004"/>
            <a:chOff x="-1395002" y="1459683"/>
            <a:chExt cx="916004" cy="916004"/>
          </a:xfrm>
        </p:grpSpPr>
        <p:sp>
          <p:nvSpPr>
            <p:cNvPr id="140" name="Oval 139"/>
            <p:cNvSpPr/>
            <p:nvPr/>
          </p:nvSpPr>
          <p:spPr>
            <a:xfrm>
              <a:off x="-1395002" y="1459683"/>
              <a:ext cx="916004" cy="916004"/>
            </a:xfrm>
            <a:prstGeom prst="ellipse">
              <a:avLst/>
            </a:prstGeom>
            <a:solidFill>
              <a:srgbClr val="00667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1" name="Group 140"/>
            <p:cNvGrpSpPr>
              <a:grpSpLocks noChangeAspect="1"/>
            </p:cNvGrpSpPr>
            <p:nvPr/>
          </p:nvGrpSpPr>
          <p:grpSpPr bwMode="gray">
            <a:xfrm rot="17100000">
              <a:off x="-1252448" y="1736038"/>
              <a:ext cx="630896" cy="363295"/>
              <a:chOff x="6065838" y="2530475"/>
              <a:chExt cx="815975" cy="457200"/>
            </a:xfrm>
          </p:grpSpPr>
          <p:sp>
            <p:nvSpPr>
              <p:cNvPr id="142" name="Freeform 13"/>
              <p:cNvSpPr>
                <a:spLocks/>
              </p:cNvSpPr>
              <p:nvPr/>
            </p:nvSpPr>
            <p:spPr bwMode="gray">
              <a:xfrm>
                <a:off x="6065838" y="2530475"/>
                <a:ext cx="815975" cy="457200"/>
              </a:xfrm>
              <a:custGeom>
                <a:avLst/>
                <a:gdLst/>
                <a:ahLst/>
                <a:cxnLst>
                  <a:cxn ang="0">
                    <a:pos x="845" y="200"/>
                  </a:cxn>
                  <a:cxn ang="0">
                    <a:pos x="875" y="185"/>
                  </a:cxn>
                  <a:cxn ang="0">
                    <a:pos x="789" y="0"/>
                  </a:cxn>
                  <a:cxn ang="0">
                    <a:pos x="758" y="13"/>
                  </a:cxn>
                  <a:cxn ang="0">
                    <a:pos x="791" y="83"/>
                  </a:cxn>
                  <a:cxn ang="0">
                    <a:pos x="698" y="125"/>
                  </a:cxn>
                  <a:cxn ang="0">
                    <a:pos x="665" y="50"/>
                  </a:cxn>
                  <a:cxn ang="0">
                    <a:pos x="143" y="291"/>
                  </a:cxn>
                  <a:cxn ang="0">
                    <a:pos x="178" y="366"/>
                  </a:cxn>
                  <a:cxn ang="0">
                    <a:pos x="0" y="462"/>
                  </a:cxn>
                  <a:cxn ang="0">
                    <a:pos x="191" y="396"/>
                  </a:cxn>
                  <a:cxn ang="0">
                    <a:pos x="234" y="488"/>
                  </a:cxn>
                  <a:cxn ang="0">
                    <a:pos x="755" y="247"/>
                  </a:cxn>
                  <a:cxn ang="0">
                    <a:pos x="713" y="155"/>
                  </a:cxn>
                  <a:cxn ang="0">
                    <a:pos x="804" y="114"/>
                  </a:cxn>
                  <a:cxn ang="0">
                    <a:pos x="845" y="200"/>
                  </a:cxn>
                </a:cxnLst>
                <a:rect l="0" t="0" r="r" b="b"/>
                <a:pathLst>
                  <a:path w="875" h="488">
                    <a:moveTo>
                      <a:pt x="845" y="200"/>
                    </a:moveTo>
                    <a:lnTo>
                      <a:pt x="875" y="185"/>
                    </a:lnTo>
                    <a:lnTo>
                      <a:pt x="789" y="0"/>
                    </a:lnTo>
                    <a:lnTo>
                      <a:pt x="758" y="13"/>
                    </a:lnTo>
                    <a:lnTo>
                      <a:pt x="791" y="83"/>
                    </a:lnTo>
                    <a:lnTo>
                      <a:pt x="698" y="125"/>
                    </a:lnTo>
                    <a:lnTo>
                      <a:pt x="665" y="50"/>
                    </a:lnTo>
                    <a:lnTo>
                      <a:pt x="143" y="291"/>
                    </a:lnTo>
                    <a:lnTo>
                      <a:pt x="178" y="366"/>
                    </a:lnTo>
                    <a:lnTo>
                      <a:pt x="0" y="462"/>
                    </a:lnTo>
                    <a:lnTo>
                      <a:pt x="191" y="396"/>
                    </a:lnTo>
                    <a:lnTo>
                      <a:pt x="234" y="488"/>
                    </a:lnTo>
                    <a:lnTo>
                      <a:pt x="755" y="247"/>
                    </a:lnTo>
                    <a:lnTo>
                      <a:pt x="713" y="155"/>
                    </a:lnTo>
                    <a:lnTo>
                      <a:pt x="804" y="114"/>
                    </a:lnTo>
                    <a:lnTo>
                      <a:pt x="845" y="2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3" name="Freeform 14"/>
              <p:cNvSpPr>
                <a:spLocks/>
              </p:cNvSpPr>
              <p:nvPr/>
            </p:nvSpPr>
            <p:spPr bwMode="gray">
              <a:xfrm>
                <a:off x="6242051" y="2620963"/>
                <a:ext cx="488950" cy="325438"/>
              </a:xfrm>
              <a:custGeom>
                <a:avLst/>
                <a:gdLst/>
                <a:ahLst/>
                <a:cxnLst>
                  <a:cxn ang="0">
                    <a:pos x="460" y="0"/>
                  </a:cxn>
                  <a:cxn ang="0">
                    <a:pos x="502" y="144"/>
                  </a:cxn>
                  <a:cxn ang="0">
                    <a:pos x="462" y="60"/>
                  </a:cxn>
                  <a:cxn ang="0">
                    <a:pos x="450" y="56"/>
                  </a:cxn>
                  <a:cxn ang="0">
                    <a:pos x="439" y="60"/>
                  </a:cxn>
                  <a:cxn ang="0">
                    <a:pos x="434" y="72"/>
                  </a:cxn>
                  <a:cxn ang="0">
                    <a:pos x="435" y="79"/>
                  </a:cxn>
                  <a:cxn ang="0">
                    <a:pos x="426" y="180"/>
                  </a:cxn>
                  <a:cxn ang="0">
                    <a:pos x="386" y="95"/>
                  </a:cxn>
                  <a:cxn ang="0">
                    <a:pos x="374" y="90"/>
                  </a:cxn>
                  <a:cxn ang="0">
                    <a:pos x="363" y="96"/>
                  </a:cxn>
                  <a:cxn ang="0">
                    <a:pos x="358" y="107"/>
                  </a:cxn>
                  <a:cxn ang="0">
                    <a:pos x="396" y="194"/>
                  </a:cxn>
                  <a:cxn ang="0">
                    <a:pos x="314" y="135"/>
                  </a:cxn>
                  <a:cxn ang="0">
                    <a:pos x="304" y="127"/>
                  </a:cxn>
                  <a:cxn ang="0">
                    <a:pos x="293" y="127"/>
                  </a:cxn>
                  <a:cxn ang="0">
                    <a:pos x="285" y="136"/>
                  </a:cxn>
                  <a:cxn ang="0">
                    <a:pos x="285" y="149"/>
                  </a:cxn>
                  <a:cxn ang="0">
                    <a:pos x="320" y="228"/>
                  </a:cxn>
                  <a:cxn ang="0">
                    <a:pos x="238" y="171"/>
                  </a:cxn>
                  <a:cxn ang="0">
                    <a:pos x="229" y="161"/>
                  </a:cxn>
                  <a:cxn ang="0">
                    <a:pos x="217" y="161"/>
                  </a:cxn>
                  <a:cxn ang="0">
                    <a:pos x="208" y="171"/>
                  </a:cxn>
                  <a:cxn ang="0">
                    <a:pos x="208" y="185"/>
                  </a:cxn>
                  <a:cxn ang="0">
                    <a:pos x="245" y="264"/>
                  </a:cxn>
                  <a:cxn ang="0">
                    <a:pos x="162" y="205"/>
                  </a:cxn>
                  <a:cxn ang="0">
                    <a:pos x="153" y="197"/>
                  </a:cxn>
                  <a:cxn ang="0">
                    <a:pos x="140" y="197"/>
                  </a:cxn>
                  <a:cxn ang="0">
                    <a:pos x="132" y="206"/>
                  </a:cxn>
                  <a:cxn ang="0">
                    <a:pos x="132" y="219"/>
                  </a:cxn>
                  <a:cxn ang="0">
                    <a:pos x="123" y="320"/>
                  </a:cxn>
                  <a:cxn ang="0">
                    <a:pos x="83" y="235"/>
                  </a:cxn>
                  <a:cxn ang="0">
                    <a:pos x="71" y="231"/>
                  </a:cxn>
                  <a:cxn ang="0">
                    <a:pos x="60" y="236"/>
                  </a:cxn>
                  <a:cxn ang="0">
                    <a:pos x="55" y="248"/>
                  </a:cxn>
                  <a:cxn ang="0">
                    <a:pos x="93" y="334"/>
                  </a:cxn>
                  <a:cxn ang="0">
                    <a:pos x="0" y="212"/>
                  </a:cxn>
                </a:cxnLst>
                <a:rect l="0" t="0" r="r" b="b"/>
                <a:pathLst>
                  <a:path w="523" h="348">
                    <a:moveTo>
                      <a:pt x="0" y="212"/>
                    </a:moveTo>
                    <a:lnTo>
                      <a:pt x="460" y="0"/>
                    </a:lnTo>
                    <a:lnTo>
                      <a:pt x="523" y="135"/>
                    </a:lnTo>
                    <a:lnTo>
                      <a:pt x="502" y="144"/>
                    </a:lnTo>
                    <a:lnTo>
                      <a:pt x="467" y="65"/>
                    </a:lnTo>
                    <a:lnTo>
                      <a:pt x="462" y="60"/>
                    </a:lnTo>
                    <a:lnTo>
                      <a:pt x="457" y="57"/>
                    </a:lnTo>
                    <a:lnTo>
                      <a:pt x="450" y="56"/>
                    </a:lnTo>
                    <a:lnTo>
                      <a:pt x="444" y="57"/>
                    </a:lnTo>
                    <a:lnTo>
                      <a:pt x="439" y="60"/>
                    </a:lnTo>
                    <a:lnTo>
                      <a:pt x="435" y="66"/>
                    </a:lnTo>
                    <a:lnTo>
                      <a:pt x="434" y="72"/>
                    </a:lnTo>
                    <a:lnTo>
                      <a:pt x="435" y="79"/>
                    </a:lnTo>
                    <a:lnTo>
                      <a:pt x="435" y="79"/>
                    </a:lnTo>
                    <a:lnTo>
                      <a:pt x="472" y="159"/>
                    </a:lnTo>
                    <a:lnTo>
                      <a:pt x="426" y="180"/>
                    </a:lnTo>
                    <a:lnTo>
                      <a:pt x="391" y="100"/>
                    </a:lnTo>
                    <a:lnTo>
                      <a:pt x="386" y="95"/>
                    </a:lnTo>
                    <a:lnTo>
                      <a:pt x="380" y="91"/>
                    </a:lnTo>
                    <a:lnTo>
                      <a:pt x="374" y="90"/>
                    </a:lnTo>
                    <a:lnTo>
                      <a:pt x="367" y="92"/>
                    </a:lnTo>
                    <a:lnTo>
                      <a:pt x="363" y="96"/>
                    </a:lnTo>
                    <a:lnTo>
                      <a:pt x="359" y="102"/>
                    </a:lnTo>
                    <a:lnTo>
                      <a:pt x="358" y="107"/>
                    </a:lnTo>
                    <a:lnTo>
                      <a:pt x="359" y="114"/>
                    </a:lnTo>
                    <a:lnTo>
                      <a:pt x="396" y="194"/>
                    </a:lnTo>
                    <a:lnTo>
                      <a:pt x="350" y="214"/>
                    </a:lnTo>
                    <a:lnTo>
                      <a:pt x="314" y="135"/>
                    </a:lnTo>
                    <a:lnTo>
                      <a:pt x="310" y="130"/>
                    </a:lnTo>
                    <a:lnTo>
                      <a:pt x="304" y="127"/>
                    </a:lnTo>
                    <a:lnTo>
                      <a:pt x="298" y="126"/>
                    </a:lnTo>
                    <a:lnTo>
                      <a:pt x="293" y="127"/>
                    </a:lnTo>
                    <a:lnTo>
                      <a:pt x="288" y="130"/>
                    </a:lnTo>
                    <a:lnTo>
                      <a:pt x="285" y="136"/>
                    </a:lnTo>
                    <a:lnTo>
                      <a:pt x="283" y="142"/>
                    </a:lnTo>
                    <a:lnTo>
                      <a:pt x="285" y="149"/>
                    </a:lnTo>
                    <a:lnTo>
                      <a:pt x="285" y="149"/>
                    </a:lnTo>
                    <a:lnTo>
                      <a:pt x="320" y="228"/>
                    </a:lnTo>
                    <a:lnTo>
                      <a:pt x="275" y="250"/>
                    </a:lnTo>
                    <a:lnTo>
                      <a:pt x="238" y="171"/>
                    </a:lnTo>
                    <a:lnTo>
                      <a:pt x="235" y="165"/>
                    </a:lnTo>
                    <a:lnTo>
                      <a:pt x="229" y="161"/>
                    </a:lnTo>
                    <a:lnTo>
                      <a:pt x="223" y="160"/>
                    </a:lnTo>
                    <a:lnTo>
                      <a:pt x="217" y="161"/>
                    </a:lnTo>
                    <a:lnTo>
                      <a:pt x="212" y="166"/>
                    </a:lnTo>
                    <a:lnTo>
                      <a:pt x="208" y="171"/>
                    </a:lnTo>
                    <a:lnTo>
                      <a:pt x="207" y="178"/>
                    </a:lnTo>
                    <a:lnTo>
                      <a:pt x="208" y="185"/>
                    </a:lnTo>
                    <a:lnTo>
                      <a:pt x="208" y="185"/>
                    </a:lnTo>
                    <a:lnTo>
                      <a:pt x="245" y="264"/>
                    </a:lnTo>
                    <a:lnTo>
                      <a:pt x="199" y="285"/>
                    </a:lnTo>
                    <a:lnTo>
                      <a:pt x="162" y="205"/>
                    </a:lnTo>
                    <a:lnTo>
                      <a:pt x="159" y="201"/>
                    </a:lnTo>
                    <a:lnTo>
                      <a:pt x="153" y="197"/>
                    </a:lnTo>
                    <a:lnTo>
                      <a:pt x="147" y="196"/>
                    </a:lnTo>
                    <a:lnTo>
                      <a:pt x="140" y="197"/>
                    </a:lnTo>
                    <a:lnTo>
                      <a:pt x="136" y="201"/>
                    </a:lnTo>
                    <a:lnTo>
                      <a:pt x="132" y="206"/>
                    </a:lnTo>
                    <a:lnTo>
                      <a:pt x="131" y="212"/>
                    </a:lnTo>
                    <a:lnTo>
                      <a:pt x="132" y="219"/>
                    </a:lnTo>
                    <a:lnTo>
                      <a:pt x="169" y="299"/>
                    </a:lnTo>
                    <a:lnTo>
                      <a:pt x="123" y="320"/>
                    </a:lnTo>
                    <a:lnTo>
                      <a:pt x="86" y="240"/>
                    </a:lnTo>
                    <a:lnTo>
                      <a:pt x="83" y="235"/>
                    </a:lnTo>
                    <a:lnTo>
                      <a:pt x="77" y="232"/>
                    </a:lnTo>
                    <a:lnTo>
                      <a:pt x="71" y="231"/>
                    </a:lnTo>
                    <a:lnTo>
                      <a:pt x="64" y="232"/>
                    </a:lnTo>
                    <a:lnTo>
                      <a:pt x="60" y="236"/>
                    </a:lnTo>
                    <a:lnTo>
                      <a:pt x="56" y="241"/>
                    </a:lnTo>
                    <a:lnTo>
                      <a:pt x="55" y="248"/>
                    </a:lnTo>
                    <a:lnTo>
                      <a:pt x="56" y="255"/>
                    </a:lnTo>
                    <a:lnTo>
                      <a:pt x="93" y="334"/>
                    </a:lnTo>
                    <a:lnTo>
                      <a:pt x="62" y="348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00667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144" name="TextBox 143"/>
          <p:cNvSpPr txBox="1"/>
          <p:nvPr/>
        </p:nvSpPr>
        <p:spPr>
          <a:xfrm>
            <a:off x="197389" y="2615949"/>
            <a:ext cx="403860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1.6-2.1 million</a:t>
            </a:r>
            <a:endParaRPr lang="en-US" sz="3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21432" y="3113394"/>
            <a:ext cx="3736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number of influenza cases averted with the current use of seasonal influenza vaccination in Europe.</a:t>
            </a:r>
            <a:r>
              <a:rPr lang="en-US" sz="1600" baseline="30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1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77578" y="4569350"/>
            <a:ext cx="4002023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Total influenza-related costs saved annually from averted GP visits, hospitalizations, and lost days of work as a result of the current use of seasonal influenza vaccination in Europe.</a:t>
            </a:r>
            <a:r>
              <a:rPr lang="en-US" sz="1600" baseline="30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1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>
            <a:off x="4267200" y="1373948"/>
            <a:ext cx="0" cy="4267200"/>
          </a:xfrm>
          <a:prstGeom prst="line">
            <a:avLst/>
          </a:prstGeom>
          <a:ln w="12700">
            <a:solidFill>
              <a:srgbClr val="F584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1417864" y="6121957"/>
            <a:ext cx="6532335" cy="584776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14350" indent="-514350" algn="l" fontAlgn="auto">
              <a:spcBef>
                <a:spcPts val="0"/>
              </a:spcBef>
              <a:spcAft>
                <a:spcPts val="0"/>
              </a:spcAft>
              <a:tabLst>
                <a:tab pos="457200" algn="r"/>
              </a:tabLst>
              <a:defRPr/>
            </a:pPr>
            <a:r>
              <a:rPr lang="en-US" sz="800" dirty="0">
                <a:latin typeface="+mn-lt"/>
              </a:rPr>
              <a:t>	*	</a:t>
            </a:r>
            <a:r>
              <a:rPr lang="en-US" sz="800" dirty="0" smtClean="0">
                <a:latin typeface="+mn-lt"/>
              </a:rPr>
              <a:t>Countries </a:t>
            </a:r>
            <a:r>
              <a:rPr lang="en-US" sz="800" dirty="0">
                <a:latin typeface="+mn-lt"/>
              </a:rPr>
              <a:t>included: </a:t>
            </a:r>
            <a:r>
              <a:rPr lang="en-US" sz="800" dirty="0" smtClean="0">
                <a:latin typeface="+mn-lt"/>
              </a:rPr>
              <a:t>EU5, </a:t>
            </a:r>
            <a:r>
              <a:rPr lang="en-US" sz="800" dirty="0">
                <a:latin typeface="+mn-lt"/>
              </a:rPr>
              <a:t>Australia, Austria, Belgium, Canada, Czech Republic, Finland, Hungary, Japan, Korea, New Zealand, Norway, Poland, Slovak Republic, Spain, Switzerland, Turkey, USA</a:t>
            </a:r>
            <a:r>
              <a:rPr lang="en-US" sz="800" dirty="0" smtClean="0">
                <a:latin typeface="+mn-lt"/>
              </a:rPr>
              <a:t>.	</a:t>
            </a:r>
          </a:p>
          <a:p>
            <a:pPr marL="514350" marR="0" lvl="0" indent="-51435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r"/>
              </a:tabLst>
              <a:defRPr/>
            </a:pPr>
            <a:r>
              <a:rPr lang="en-US" sz="800" dirty="0">
                <a:latin typeface="+mn-lt"/>
              </a:rPr>
              <a:t>	</a:t>
            </a:r>
            <a:r>
              <a:rPr lang="en-US" sz="800" dirty="0" smtClean="0">
                <a:latin typeface="+mn-lt"/>
              </a:rPr>
              <a:t>Source:	Health Advances analysis; </a:t>
            </a:r>
            <a:r>
              <a:rPr lang="en-US" sz="800" baseline="30000" dirty="0" smtClean="0">
                <a:latin typeface="+mn-lt"/>
              </a:rPr>
              <a:t>1</a:t>
            </a:r>
            <a:r>
              <a:rPr lang="en-US" sz="800" dirty="0" smtClean="0">
                <a:latin typeface="+mn-lt"/>
              </a:rPr>
              <a:t>Preaud </a:t>
            </a:r>
            <a:r>
              <a:rPr lang="en-US" sz="800" dirty="0">
                <a:latin typeface="+mn-lt"/>
              </a:rPr>
              <a:t>2014 Annual public health and economic benefits of seasonal influenza vaccination</a:t>
            </a:r>
            <a:r>
              <a:rPr lang="en-US" sz="800" dirty="0" smtClean="0">
                <a:latin typeface="+mn-lt"/>
              </a:rPr>
              <a:t>; </a:t>
            </a:r>
            <a:r>
              <a:rPr lang="en-US" sz="800" baseline="30000" dirty="0" smtClean="0">
                <a:latin typeface="+mn-lt"/>
              </a:rPr>
              <a:t>2</a:t>
            </a:r>
            <a:r>
              <a:rPr lang="en-US" sz="800" dirty="0" smtClean="0">
                <a:latin typeface="+mn-lt"/>
              </a:rPr>
              <a:t>Lichtenberg 2009 </a:t>
            </a:r>
            <a:r>
              <a:rPr lang="en-US" sz="800" dirty="0">
                <a:latin typeface="+mn-lt"/>
              </a:rPr>
              <a:t>Have </a:t>
            </a:r>
            <a:r>
              <a:rPr lang="en-US" sz="800" dirty="0" smtClean="0">
                <a:latin typeface="+mn-lt"/>
              </a:rPr>
              <a:t>newer CV drugs reduced hospitalization in 20 OECD countries Health Econ.</a:t>
            </a:r>
            <a:endParaRPr lang="en-US" sz="800" dirty="0">
              <a:latin typeface="+mn-l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82544" y="4049134"/>
            <a:ext cx="403860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3200" dirty="0">
                <a:solidFill>
                  <a:srgbClr val="F5841F"/>
                </a:solidFill>
                <a:latin typeface="+mn-lt"/>
              </a:rPr>
              <a:t>€250-330 million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430169" y="4322743"/>
            <a:ext cx="3552277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2B7DC7"/>
              </a:buClr>
            </a:pPr>
            <a:r>
              <a:rPr lang="en-US" sz="1600" dirty="0">
                <a:solidFill>
                  <a:srgbClr val="F58023"/>
                </a:solidFill>
                <a:latin typeface="+mn-lt"/>
              </a:rPr>
              <a:t>Per capita expenditure </a:t>
            </a:r>
            <a:r>
              <a:rPr lang="en-US" sz="1600" dirty="0" smtClean="0">
                <a:solidFill>
                  <a:srgbClr val="F58023"/>
                </a:solidFill>
                <a:latin typeface="+mn-lt"/>
              </a:rPr>
              <a:t>on cardiovascular hospitalizations </a:t>
            </a:r>
            <a:r>
              <a:rPr lang="en-US" sz="1600" dirty="0">
                <a:solidFill>
                  <a:srgbClr val="F58023"/>
                </a:solidFill>
                <a:latin typeface="+mn-lt"/>
              </a:rPr>
              <a:t>would have been </a:t>
            </a:r>
            <a:r>
              <a:rPr lang="en-US" sz="1600" b="1" dirty="0">
                <a:solidFill>
                  <a:srgbClr val="F58023"/>
                </a:solidFill>
                <a:latin typeface="+mn-lt"/>
              </a:rPr>
              <a:t>$89 (70%) higher </a:t>
            </a:r>
            <a:r>
              <a:rPr lang="en-US" sz="1600" dirty="0">
                <a:solidFill>
                  <a:srgbClr val="F58023"/>
                </a:solidFill>
                <a:latin typeface="+mn-lt"/>
              </a:rPr>
              <a:t>in 2004 had new cardiovascular medicines not been introduced in the period </a:t>
            </a:r>
            <a:r>
              <a:rPr lang="en-US" sz="1600" dirty="0" smtClean="0">
                <a:solidFill>
                  <a:srgbClr val="F58023"/>
                </a:solidFill>
                <a:latin typeface="+mn-lt"/>
              </a:rPr>
              <a:t>1995–2004.</a:t>
            </a:r>
            <a:r>
              <a:rPr lang="en-US" sz="1600" baseline="30000" dirty="0" smtClean="0">
                <a:solidFill>
                  <a:srgbClr val="F58023"/>
                </a:solidFill>
                <a:latin typeface="+mn-lt"/>
              </a:rPr>
              <a:t>2</a:t>
            </a:r>
            <a:endParaRPr lang="en-US" sz="1600" dirty="0">
              <a:solidFill>
                <a:srgbClr val="F58023"/>
              </a:solidFill>
              <a:latin typeface="+mn-lt"/>
            </a:endParaRPr>
          </a:p>
        </p:txBody>
      </p:sp>
      <p:sp>
        <p:nvSpPr>
          <p:cNvPr id="151" name="Text Box 3"/>
          <p:cNvSpPr txBox="1">
            <a:spLocks noChangeArrowheads="1"/>
          </p:cNvSpPr>
          <p:nvPr/>
        </p:nvSpPr>
        <p:spPr bwMode="auto">
          <a:xfrm>
            <a:off x="5053624" y="1559329"/>
            <a:ext cx="3828275" cy="7336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3247" tIns="43247" rIns="43247" bIns="43247" anchor="ctr">
            <a:spAutoFit/>
          </a:bodyPr>
          <a:lstStyle/>
          <a:p>
            <a:pPr algn="r" defTabSz="865188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New Cardiovascular Medicines Led to Direct Savings on Hospitalizations in 20 OECD Countries*, 1995-2004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152" name="Chart 151"/>
          <p:cNvGraphicFramePr/>
          <p:nvPr>
            <p:extLst>
              <p:ext uri="{D42A27DB-BD31-4B8C-83A1-F6EECF244321}">
                <p14:modId xmlns:p14="http://schemas.microsoft.com/office/powerpoint/2010/main" val="3019816908"/>
              </p:ext>
            </p:extLst>
          </p:nvPr>
        </p:nvGraphicFramePr>
        <p:xfrm>
          <a:off x="4800600" y="2111557"/>
          <a:ext cx="4181846" cy="205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3" name="Group 152"/>
          <p:cNvGrpSpPr/>
          <p:nvPr/>
        </p:nvGrpSpPr>
        <p:grpSpPr>
          <a:xfrm>
            <a:off x="4437831" y="4452359"/>
            <a:ext cx="916004" cy="916004"/>
            <a:chOff x="228600" y="4679712"/>
            <a:chExt cx="1219200" cy="1219200"/>
          </a:xfrm>
        </p:grpSpPr>
        <p:sp>
          <p:nvSpPr>
            <p:cNvPr id="154" name="Oval 153"/>
            <p:cNvSpPr/>
            <p:nvPr/>
          </p:nvSpPr>
          <p:spPr>
            <a:xfrm>
              <a:off x="228600" y="4679712"/>
              <a:ext cx="1219200" cy="1219200"/>
            </a:xfrm>
            <a:prstGeom prst="ellipse">
              <a:avLst/>
            </a:prstGeom>
            <a:solidFill>
              <a:srgbClr val="F5802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Freeform 35"/>
            <p:cNvSpPr>
              <a:spLocks noEditPoints="1"/>
            </p:cNvSpPr>
            <p:nvPr/>
          </p:nvSpPr>
          <p:spPr bwMode="auto">
            <a:xfrm>
              <a:off x="330200" y="4895438"/>
              <a:ext cx="1014413" cy="838200"/>
            </a:xfrm>
            <a:custGeom>
              <a:avLst/>
              <a:gdLst>
                <a:gd name="T0" fmla="*/ 502 w 623"/>
                <a:gd name="T1" fmla="*/ 281 h 514"/>
                <a:gd name="T2" fmla="*/ 422 w 623"/>
                <a:gd name="T3" fmla="*/ 281 h 514"/>
                <a:gd name="T4" fmla="*/ 410 w 623"/>
                <a:gd name="T5" fmla="*/ 300 h 514"/>
                <a:gd name="T6" fmla="*/ 402 w 623"/>
                <a:gd name="T7" fmla="*/ 304 h 514"/>
                <a:gd name="T8" fmla="*/ 396 w 623"/>
                <a:gd name="T9" fmla="*/ 298 h 514"/>
                <a:gd name="T10" fmla="*/ 384 w 623"/>
                <a:gd name="T11" fmla="*/ 248 h 514"/>
                <a:gd name="T12" fmla="*/ 375 w 623"/>
                <a:gd name="T13" fmla="*/ 275 h 514"/>
                <a:gd name="T14" fmla="*/ 367 w 623"/>
                <a:gd name="T15" fmla="*/ 281 h 514"/>
                <a:gd name="T16" fmla="*/ 353 w 623"/>
                <a:gd name="T17" fmla="*/ 281 h 514"/>
                <a:gd name="T18" fmla="*/ 333 w 623"/>
                <a:gd name="T19" fmla="*/ 364 h 514"/>
                <a:gd name="T20" fmla="*/ 325 w 623"/>
                <a:gd name="T21" fmla="*/ 370 h 514"/>
                <a:gd name="T22" fmla="*/ 325 w 623"/>
                <a:gd name="T23" fmla="*/ 370 h 514"/>
                <a:gd name="T24" fmla="*/ 318 w 623"/>
                <a:gd name="T25" fmla="*/ 363 h 514"/>
                <a:gd name="T26" fmla="*/ 300 w 623"/>
                <a:gd name="T27" fmla="*/ 219 h 514"/>
                <a:gd name="T28" fmla="*/ 289 w 623"/>
                <a:gd name="T29" fmla="*/ 274 h 514"/>
                <a:gd name="T30" fmla="*/ 281 w 623"/>
                <a:gd name="T31" fmla="*/ 281 h 514"/>
                <a:gd name="T32" fmla="*/ 256 w 623"/>
                <a:gd name="T33" fmla="*/ 281 h 514"/>
                <a:gd name="T34" fmla="*/ 238 w 623"/>
                <a:gd name="T35" fmla="*/ 318 h 514"/>
                <a:gd name="T36" fmla="*/ 230 w 623"/>
                <a:gd name="T37" fmla="*/ 322 h 514"/>
                <a:gd name="T38" fmla="*/ 224 w 623"/>
                <a:gd name="T39" fmla="*/ 316 h 514"/>
                <a:gd name="T40" fmla="*/ 212 w 623"/>
                <a:gd name="T41" fmla="*/ 239 h 514"/>
                <a:gd name="T42" fmla="*/ 199 w 623"/>
                <a:gd name="T43" fmla="*/ 274 h 514"/>
                <a:gd name="T44" fmla="*/ 192 w 623"/>
                <a:gd name="T45" fmla="*/ 279 h 514"/>
                <a:gd name="T46" fmla="*/ 115 w 623"/>
                <a:gd name="T47" fmla="*/ 279 h 514"/>
                <a:gd name="T48" fmla="*/ 108 w 623"/>
                <a:gd name="T49" fmla="*/ 272 h 514"/>
                <a:gd name="T50" fmla="*/ 115 w 623"/>
                <a:gd name="T51" fmla="*/ 264 h 514"/>
                <a:gd name="T52" fmla="*/ 186 w 623"/>
                <a:gd name="T53" fmla="*/ 264 h 514"/>
                <a:gd name="T54" fmla="*/ 208 w 623"/>
                <a:gd name="T55" fmla="*/ 204 h 514"/>
                <a:gd name="T56" fmla="*/ 216 w 623"/>
                <a:gd name="T57" fmla="*/ 199 h 514"/>
                <a:gd name="T58" fmla="*/ 223 w 623"/>
                <a:gd name="T59" fmla="*/ 205 h 514"/>
                <a:gd name="T60" fmla="*/ 235 w 623"/>
                <a:gd name="T61" fmla="*/ 288 h 514"/>
                <a:gd name="T62" fmla="*/ 244 w 623"/>
                <a:gd name="T63" fmla="*/ 269 h 514"/>
                <a:gd name="T64" fmla="*/ 251 w 623"/>
                <a:gd name="T65" fmla="*/ 265 h 514"/>
                <a:gd name="T66" fmla="*/ 275 w 623"/>
                <a:gd name="T67" fmla="*/ 265 h 514"/>
                <a:gd name="T68" fmla="*/ 295 w 623"/>
                <a:gd name="T69" fmla="*/ 169 h 514"/>
                <a:gd name="T70" fmla="*/ 303 w 623"/>
                <a:gd name="T71" fmla="*/ 163 h 514"/>
                <a:gd name="T72" fmla="*/ 310 w 623"/>
                <a:gd name="T73" fmla="*/ 170 h 514"/>
                <a:gd name="T74" fmla="*/ 328 w 623"/>
                <a:gd name="T75" fmla="*/ 317 h 514"/>
                <a:gd name="T76" fmla="*/ 339 w 623"/>
                <a:gd name="T77" fmla="*/ 271 h 514"/>
                <a:gd name="T78" fmla="*/ 346 w 623"/>
                <a:gd name="T79" fmla="*/ 265 h 514"/>
                <a:gd name="T80" fmla="*/ 362 w 623"/>
                <a:gd name="T81" fmla="*/ 265 h 514"/>
                <a:gd name="T82" fmla="*/ 377 w 623"/>
                <a:gd name="T83" fmla="*/ 217 h 514"/>
                <a:gd name="T84" fmla="*/ 385 w 623"/>
                <a:gd name="T85" fmla="*/ 212 h 514"/>
                <a:gd name="T86" fmla="*/ 392 w 623"/>
                <a:gd name="T87" fmla="*/ 218 h 514"/>
                <a:gd name="T88" fmla="*/ 406 w 623"/>
                <a:gd name="T89" fmla="*/ 276 h 514"/>
                <a:gd name="T90" fmla="*/ 410 w 623"/>
                <a:gd name="T91" fmla="*/ 269 h 514"/>
                <a:gd name="T92" fmla="*/ 417 w 623"/>
                <a:gd name="T93" fmla="*/ 265 h 514"/>
                <a:gd name="T94" fmla="*/ 502 w 623"/>
                <a:gd name="T95" fmla="*/ 265 h 514"/>
                <a:gd name="T96" fmla="*/ 510 w 623"/>
                <a:gd name="T97" fmla="*/ 273 h 514"/>
                <a:gd name="T98" fmla="*/ 502 w 623"/>
                <a:gd name="T99" fmla="*/ 281 h 514"/>
                <a:gd name="T100" fmla="*/ 512 w 623"/>
                <a:gd name="T101" fmla="*/ 78 h 514"/>
                <a:gd name="T102" fmla="*/ 312 w 623"/>
                <a:gd name="T103" fmla="*/ 110 h 514"/>
                <a:gd name="T104" fmla="*/ 111 w 623"/>
                <a:gd name="T105" fmla="*/ 78 h 514"/>
                <a:gd name="T106" fmla="*/ 90 w 623"/>
                <a:gd name="T107" fmla="*/ 287 h 514"/>
                <a:gd name="T108" fmla="*/ 312 w 623"/>
                <a:gd name="T109" fmla="*/ 514 h 514"/>
                <a:gd name="T110" fmla="*/ 312 w 623"/>
                <a:gd name="T111" fmla="*/ 514 h 514"/>
                <a:gd name="T112" fmla="*/ 312 w 623"/>
                <a:gd name="T113" fmla="*/ 514 h 514"/>
                <a:gd name="T114" fmla="*/ 312 w 623"/>
                <a:gd name="T115" fmla="*/ 514 h 514"/>
                <a:gd name="T116" fmla="*/ 312 w 623"/>
                <a:gd name="T117" fmla="*/ 514 h 514"/>
                <a:gd name="T118" fmla="*/ 533 w 623"/>
                <a:gd name="T119" fmla="*/ 287 h 514"/>
                <a:gd name="T120" fmla="*/ 512 w 623"/>
                <a:gd name="T121" fmla="*/ 7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3" h="514">
                  <a:moveTo>
                    <a:pt x="502" y="281"/>
                  </a:moveTo>
                  <a:cubicBezTo>
                    <a:pt x="422" y="281"/>
                    <a:pt x="422" y="281"/>
                    <a:pt x="422" y="281"/>
                  </a:cubicBezTo>
                  <a:cubicBezTo>
                    <a:pt x="410" y="300"/>
                    <a:pt x="410" y="300"/>
                    <a:pt x="410" y="300"/>
                  </a:cubicBezTo>
                  <a:cubicBezTo>
                    <a:pt x="408" y="303"/>
                    <a:pt x="405" y="304"/>
                    <a:pt x="402" y="304"/>
                  </a:cubicBezTo>
                  <a:cubicBezTo>
                    <a:pt x="399" y="303"/>
                    <a:pt x="396" y="301"/>
                    <a:pt x="396" y="298"/>
                  </a:cubicBezTo>
                  <a:cubicBezTo>
                    <a:pt x="384" y="248"/>
                    <a:pt x="384" y="248"/>
                    <a:pt x="384" y="248"/>
                  </a:cubicBezTo>
                  <a:cubicBezTo>
                    <a:pt x="375" y="275"/>
                    <a:pt x="375" y="275"/>
                    <a:pt x="375" y="275"/>
                  </a:cubicBezTo>
                  <a:cubicBezTo>
                    <a:pt x="374" y="278"/>
                    <a:pt x="371" y="281"/>
                    <a:pt x="367" y="281"/>
                  </a:cubicBezTo>
                  <a:cubicBezTo>
                    <a:pt x="353" y="281"/>
                    <a:pt x="353" y="281"/>
                    <a:pt x="353" y="281"/>
                  </a:cubicBezTo>
                  <a:cubicBezTo>
                    <a:pt x="333" y="364"/>
                    <a:pt x="333" y="364"/>
                    <a:pt x="333" y="364"/>
                  </a:cubicBezTo>
                  <a:cubicBezTo>
                    <a:pt x="332" y="368"/>
                    <a:pt x="329" y="370"/>
                    <a:pt x="325" y="370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1" y="370"/>
                    <a:pt x="318" y="367"/>
                    <a:pt x="318" y="363"/>
                  </a:cubicBezTo>
                  <a:cubicBezTo>
                    <a:pt x="300" y="219"/>
                    <a:pt x="300" y="219"/>
                    <a:pt x="300" y="219"/>
                  </a:cubicBezTo>
                  <a:cubicBezTo>
                    <a:pt x="289" y="274"/>
                    <a:pt x="289" y="274"/>
                    <a:pt x="289" y="274"/>
                  </a:cubicBezTo>
                  <a:cubicBezTo>
                    <a:pt x="288" y="278"/>
                    <a:pt x="285" y="281"/>
                    <a:pt x="281" y="281"/>
                  </a:cubicBezTo>
                  <a:cubicBezTo>
                    <a:pt x="256" y="281"/>
                    <a:pt x="256" y="281"/>
                    <a:pt x="256" y="281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7" y="321"/>
                    <a:pt x="234" y="323"/>
                    <a:pt x="230" y="322"/>
                  </a:cubicBezTo>
                  <a:cubicBezTo>
                    <a:pt x="227" y="322"/>
                    <a:pt x="224" y="319"/>
                    <a:pt x="224" y="316"/>
                  </a:cubicBezTo>
                  <a:cubicBezTo>
                    <a:pt x="212" y="239"/>
                    <a:pt x="212" y="239"/>
                    <a:pt x="212" y="239"/>
                  </a:cubicBezTo>
                  <a:cubicBezTo>
                    <a:pt x="199" y="274"/>
                    <a:pt x="199" y="274"/>
                    <a:pt x="199" y="274"/>
                  </a:cubicBezTo>
                  <a:cubicBezTo>
                    <a:pt x="198" y="277"/>
                    <a:pt x="195" y="279"/>
                    <a:pt x="192" y="279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1" y="279"/>
                    <a:pt x="108" y="276"/>
                    <a:pt x="108" y="272"/>
                  </a:cubicBezTo>
                  <a:cubicBezTo>
                    <a:pt x="108" y="267"/>
                    <a:pt x="111" y="264"/>
                    <a:pt x="115" y="264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9" y="201"/>
                    <a:pt x="212" y="199"/>
                    <a:pt x="216" y="199"/>
                  </a:cubicBezTo>
                  <a:cubicBezTo>
                    <a:pt x="219" y="199"/>
                    <a:pt x="222" y="202"/>
                    <a:pt x="223" y="205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44" y="269"/>
                    <a:pt x="244" y="269"/>
                    <a:pt x="244" y="269"/>
                  </a:cubicBezTo>
                  <a:cubicBezTo>
                    <a:pt x="245" y="267"/>
                    <a:pt x="248" y="265"/>
                    <a:pt x="251" y="265"/>
                  </a:cubicBezTo>
                  <a:cubicBezTo>
                    <a:pt x="275" y="265"/>
                    <a:pt x="275" y="265"/>
                    <a:pt x="275" y="265"/>
                  </a:cubicBezTo>
                  <a:cubicBezTo>
                    <a:pt x="295" y="169"/>
                    <a:pt x="295" y="169"/>
                    <a:pt x="295" y="169"/>
                  </a:cubicBezTo>
                  <a:cubicBezTo>
                    <a:pt x="295" y="165"/>
                    <a:pt x="299" y="163"/>
                    <a:pt x="303" y="163"/>
                  </a:cubicBezTo>
                  <a:cubicBezTo>
                    <a:pt x="306" y="163"/>
                    <a:pt x="310" y="166"/>
                    <a:pt x="310" y="170"/>
                  </a:cubicBezTo>
                  <a:cubicBezTo>
                    <a:pt x="328" y="317"/>
                    <a:pt x="328" y="317"/>
                    <a:pt x="328" y="317"/>
                  </a:cubicBezTo>
                  <a:cubicBezTo>
                    <a:pt x="339" y="271"/>
                    <a:pt x="339" y="271"/>
                    <a:pt x="339" y="271"/>
                  </a:cubicBezTo>
                  <a:cubicBezTo>
                    <a:pt x="340" y="268"/>
                    <a:pt x="343" y="265"/>
                    <a:pt x="346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8" y="214"/>
                    <a:pt x="381" y="211"/>
                    <a:pt x="385" y="212"/>
                  </a:cubicBezTo>
                  <a:cubicBezTo>
                    <a:pt x="388" y="212"/>
                    <a:pt x="391" y="214"/>
                    <a:pt x="392" y="218"/>
                  </a:cubicBezTo>
                  <a:cubicBezTo>
                    <a:pt x="406" y="276"/>
                    <a:pt x="406" y="276"/>
                    <a:pt x="406" y="276"/>
                  </a:cubicBezTo>
                  <a:cubicBezTo>
                    <a:pt x="410" y="269"/>
                    <a:pt x="410" y="269"/>
                    <a:pt x="410" y="269"/>
                  </a:cubicBezTo>
                  <a:cubicBezTo>
                    <a:pt x="412" y="266"/>
                    <a:pt x="414" y="265"/>
                    <a:pt x="417" y="265"/>
                  </a:cubicBezTo>
                  <a:cubicBezTo>
                    <a:pt x="502" y="265"/>
                    <a:pt x="502" y="265"/>
                    <a:pt x="502" y="265"/>
                  </a:cubicBezTo>
                  <a:cubicBezTo>
                    <a:pt x="506" y="265"/>
                    <a:pt x="510" y="268"/>
                    <a:pt x="510" y="273"/>
                  </a:cubicBezTo>
                  <a:cubicBezTo>
                    <a:pt x="510" y="277"/>
                    <a:pt x="506" y="281"/>
                    <a:pt x="502" y="281"/>
                  </a:cubicBezTo>
                  <a:moveTo>
                    <a:pt x="512" y="78"/>
                  </a:moveTo>
                  <a:cubicBezTo>
                    <a:pt x="403" y="0"/>
                    <a:pt x="313" y="109"/>
                    <a:pt x="312" y="110"/>
                  </a:cubicBezTo>
                  <a:cubicBezTo>
                    <a:pt x="311" y="109"/>
                    <a:pt x="220" y="0"/>
                    <a:pt x="111" y="78"/>
                  </a:cubicBezTo>
                  <a:cubicBezTo>
                    <a:pt x="0" y="156"/>
                    <a:pt x="71" y="268"/>
                    <a:pt x="90" y="287"/>
                  </a:cubicBezTo>
                  <a:cubicBezTo>
                    <a:pt x="108" y="305"/>
                    <a:pt x="310" y="512"/>
                    <a:pt x="312" y="514"/>
                  </a:cubicBezTo>
                  <a:cubicBezTo>
                    <a:pt x="312" y="514"/>
                    <a:pt x="312" y="514"/>
                    <a:pt x="312" y="514"/>
                  </a:cubicBezTo>
                  <a:cubicBezTo>
                    <a:pt x="312" y="514"/>
                    <a:pt x="312" y="514"/>
                    <a:pt x="312" y="514"/>
                  </a:cubicBezTo>
                  <a:cubicBezTo>
                    <a:pt x="312" y="514"/>
                    <a:pt x="312" y="514"/>
                    <a:pt x="312" y="514"/>
                  </a:cubicBezTo>
                  <a:cubicBezTo>
                    <a:pt x="312" y="514"/>
                    <a:pt x="312" y="514"/>
                    <a:pt x="312" y="514"/>
                  </a:cubicBezTo>
                  <a:cubicBezTo>
                    <a:pt x="314" y="512"/>
                    <a:pt x="515" y="305"/>
                    <a:pt x="533" y="287"/>
                  </a:cubicBezTo>
                  <a:cubicBezTo>
                    <a:pt x="552" y="268"/>
                    <a:pt x="623" y="156"/>
                    <a:pt x="512" y="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grpSp>
        <p:nvGrpSpPr>
          <p:cNvPr id="271" name="Group 156"/>
          <p:cNvGrpSpPr>
            <a:grpSpLocks noChangeAspect="1"/>
          </p:cNvGrpSpPr>
          <p:nvPr/>
        </p:nvGrpSpPr>
        <p:grpSpPr bwMode="auto">
          <a:xfrm>
            <a:off x="2048233" y="1508008"/>
            <a:ext cx="802345" cy="1018719"/>
            <a:chOff x="748" y="91"/>
            <a:chExt cx="2323" cy="2950"/>
          </a:xfrm>
          <a:solidFill>
            <a:srgbClr val="006672"/>
          </a:solidFill>
        </p:grpSpPr>
        <p:sp>
          <p:nvSpPr>
            <p:cNvPr id="272" name="Czech_Republic"/>
            <p:cNvSpPr>
              <a:spLocks noChangeAspect="1"/>
            </p:cNvSpPr>
            <p:nvPr/>
          </p:nvSpPr>
          <p:spPr bwMode="auto">
            <a:xfrm>
              <a:off x="2038" y="1778"/>
              <a:ext cx="326" cy="211"/>
            </a:xfrm>
            <a:custGeom>
              <a:avLst/>
              <a:gdLst/>
              <a:ahLst/>
              <a:cxnLst>
                <a:cxn ang="0">
                  <a:pos x="0" y="5528"/>
                </a:cxn>
                <a:cxn ang="0">
                  <a:pos x="439" y="6936"/>
                </a:cxn>
                <a:cxn ang="0">
                  <a:pos x="1004" y="8343"/>
                </a:cxn>
                <a:cxn ang="0">
                  <a:pos x="1507" y="10755"/>
                </a:cxn>
                <a:cxn ang="0">
                  <a:pos x="2762" y="12464"/>
                </a:cxn>
                <a:cxn ang="0">
                  <a:pos x="3704" y="14072"/>
                </a:cxn>
                <a:cxn ang="0">
                  <a:pos x="4708" y="15379"/>
                </a:cxn>
                <a:cxn ang="0">
                  <a:pos x="5650" y="16183"/>
                </a:cxn>
                <a:cxn ang="0">
                  <a:pos x="6717" y="16183"/>
                </a:cxn>
                <a:cxn ang="0">
                  <a:pos x="7470" y="15178"/>
                </a:cxn>
                <a:cxn ang="0">
                  <a:pos x="7910" y="13670"/>
                </a:cxn>
                <a:cxn ang="0">
                  <a:pos x="8663" y="13771"/>
                </a:cxn>
                <a:cxn ang="0">
                  <a:pos x="9479" y="13771"/>
                </a:cxn>
                <a:cxn ang="0">
                  <a:pos x="10483" y="14977"/>
                </a:cxn>
                <a:cxn ang="0">
                  <a:pos x="12178" y="14575"/>
                </a:cxn>
                <a:cxn ang="0">
                  <a:pos x="13308" y="12665"/>
                </a:cxn>
                <a:cxn ang="0">
                  <a:pos x="14438" y="10856"/>
                </a:cxn>
                <a:cxn ang="0">
                  <a:pos x="16384" y="8745"/>
                </a:cxn>
                <a:cxn ang="0">
                  <a:pos x="15756" y="7539"/>
                </a:cxn>
                <a:cxn ang="0">
                  <a:pos x="14940" y="6332"/>
                </a:cxn>
                <a:cxn ang="0">
                  <a:pos x="14250" y="6031"/>
                </a:cxn>
                <a:cxn ang="0">
                  <a:pos x="14187" y="4825"/>
                </a:cxn>
                <a:cxn ang="0">
                  <a:pos x="13245" y="4724"/>
                </a:cxn>
                <a:cxn ang="0">
                  <a:pos x="12492" y="4322"/>
                </a:cxn>
                <a:cxn ang="0">
                  <a:pos x="12178" y="4523"/>
                </a:cxn>
                <a:cxn ang="0">
                  <a:pos x="12053" y="5227"/>
                </a:cxn>
                <a:cxn ang="0">
                  <a:pos x="11488" y="5528"/>
                </a:cxn>
                <a:cxn ang="0">
                  <a:pos x="10546" y="4121"/>
                </a:cxn>
                <a:cxn ang="0">
                  <a:pos x="10734" y="3317"/>
                </a:cxn>
                <a:cxn ang="0">
                  <a:pos x="10672" y="2915"/>
                </a:cxn>
                <a:cxn ang="0">
                  <a:pos x="9730" y="2010"/>
                </a:cxn>
                <a:cxn ang="0">
                  <a:pos x="8726" y="1709"/>
                </a:cxn>
                <a:cxn ang="0">
                  <a:pos x="8161" y="1206"/>
                </a:cxn>
                <a:cxn ang="0">
                  <a:pos x="7407" y="1206"/>
                </a:cxn>
                <a:cxn ang="0">
                  <a:pos x="6780" y="1709"/>
                </a:cxn>
                <a:cxn ang="0">
                  <a:pos x="6466" y="1709"/>
                </a:cxn>
                <a:cxn ang="0">
                  <a:pos x="5901" y="101"/>
                </a:cxn>
                <a:cxn ang="0">
                  <a:pos x="5399" y="804"/>
                </a:cxn>
                <a:cxn ang="0">
                  <a:pos x="4771" y="2010"/>
                </a:cxn>
                <a:cxn ang="0">
                  <a:pos x="3641" y="2814"/>
                </a:cxn>
                <a:cxn ang="0">
                  <a:pos x="2950" y="4021"/>
                </a:cxn>
                <a:cxn ang="0">
                  <a:pos x="2197" y="4523"/>
                </a:cxn>
                <a:cxn ang="0">
                  <a:pos x="1444" y="4925"/>
                </a:cxn>
                <a:cxn ang="0">
                  <a:pos x="1130" y="5227"/>
                </a:cxn>
                <a:cxn ang="0">
                  <a:pos x="879" y="6332"/>
                </a:cxn>
                <a:cxn ang="0">
                  <a:pos x="628" y="5930"/>
                </a:cxn>
              </a:cxnLst>
              <a:rect l="0" t="0" r="r" b="b"/>
              <a:pathLst>
                <a:path w="16384" h="16384">
                  <a:moveTo>
                    <a:pt x="126" y="5227"/>
                  </a:moveTo>
                  <a:lnTo>
                    <a:pt x="0" y="5528"/>
                  </a:lnTo>
                  <a:lnTo>
                    <a:pt x="0" y="6131"/>
                  </a:lnTo>
                  <a:lnTo>
                    <a:pt x="439" y="6936"/>
                  </a:lnTo>
                  <a:lnTo>
                    <a:pt x="942" y="7338"/>
                  </a:lnTo>
                  <a:lnTo>
                    <a:pt x="1004" y="8343"/>
                  </a:lnTo>
                  <a:lnTo>
                    <a:pt x="1004" y="9750"/>
                  </a:lnTo>
                  <a:lnTo>
                    <a:pt x="1507" y="10755"/>
                  </a:lnTo>
                  <a:lnTo>
                    <a:pt x="2134" y="11559"/>
                  </a:lnTo>
                  <a:lnTo>
                    <a:pt x="2762" y="12464"/>
                  </a:lnTo>
                  <a:lnTo>
                    <a:pt x="3264" y="13369"/>
                  </a:lnTo>
                  <a:lnTo>
                    <a:pt x="3704" y="14072"/>
                  </a:lnTo>
                  <a:lnTo>
                    <a:pt x="4457" y="14876"/>
                  </a:lnTo>
                  <a:lnTo>
                    <a:pt x="4708" y="15379"/>
                  </a:lnTo>
                  <a:lnTo>
                    <a:pt x="5273" y="15781"/>
                  </a:lnTo>
                  <a:lnTo>
                    <a:pt x="5650" y="16183"/>
                  </a:lnTo>
                  <a:lnTo>
                    <a:pt x="6152" y="16384"/>
                  </a:lnTo>
                  <a:lnTo>
                    <a:pt x="6717" y="16183"/>
                  </a:lnTo>
                  <a:lnTo>
                    <a:pt x="7031" y="15781"/>
                  </a:lnTo>
                  <a:lnTo>
                    <a:pt x="7470" y="15178"/>
                  </a:lnTo>
                  <a:lnTo>
                    <a:pt x="7658" y="14474"/>
                  </a:lnTo>
                  <a:lnTo>
                    <a:pt x="7910" y="13670"/>
                  </a:lnTo>
                  <a:lnTo>
                    <a:pt x="8412" y="13771"/>
                  </a:lnTo>
                  <a:lnTo>
                    <a:pt x="8663" y="13771"/>
                  </a:lnTo>
                  <a:lnTo>
                    <a:pt x="9039" y="13771"/>
                  </a:lnTo>
                  <a:lnTo>
                    <a:pt x="9479" y="13771"/>
                  </a:lnTo>
                  <a:lnTo>
                    <a:pt x="9793" y="14072"/>
                  </a:lnTo>
                  <a:lnTo>
                    <a:pt x="10483" y="14977"/>
                  </a:lnTo>
                  <a:lnTo>
                    <a:pt x="11237" y="14776"/>
                  </a:lnTo>
                  <a:lnTo>
                    <a:pt x="12178" y="14575"/>
                  </a:lnTo>
                  <a:lnTo>
                    <a:pt x="12429" y="15077"/>
                  </a:lnTo>
                  <a:lnTo>
                    <a:pt x="13308" y="12665"/>
                  </a:lnTo>
                  <a:lnTo>
                    <a:pt x="14187" y="11760"/>
                  </a:lnTo>
                  <a:lnTo>
                    <a:pt x="14438" y="10856"/>
                  </a:lnTo>
                  <a:lnTo>
                    <a:pt x="15631" y="10052"/>
                  </a:lnTo>
                  <a:lnTo>
                    <a:pt x="16384" y="8745"/>
                  </a:lnTo>
                  <a:lnTo>
                    <a:pt x="16321" y="8745"/>
                  </a:lnTo>
                  <a:lnTo>
                    <a:pt x="15756" y="7539"/>
                  </a:lnTo>
                  <a:lnTo>
                    <a:pt x="15317" y="6533"/>
                  </a:lnTo>
                  <a:lnTo>
                    <a:pt x="14940" y="6332"/>
                  </a:lnTo>
                  <a:lnTo>
                    <a:pt x="14689" y="6433"/>
                  </a:lnTo>
                  <a:lnTo>
                    <a:pt x="14250" y="6031"/>
                  </a:lnTo>
                  <a:lnTo>
                    <a:pt x="14187" y="5327"/>
                  </a:lnTo>
                  <a:lnTo>
                    <a:pt x="14187" y="4825"/>
                  </a:lnTo>
                  <a:lnTo>
                    <a:pt x="13810" y="4724"/>
                  </a:lnTo>
                  <a:lnTo>
                    <a:pt x="13245" y="4724"/>
                  </a:lnTo>
                  <a:lnTo>
                    <a:pt x="12931" y="4423"/>
                  </a:lnTo>
                  <a:lnTo>
                    <a:pt x="12492" y="4322"/>
                  </a:lnTo>
                  <a:lnTo>
                    <a:pt x="12178" y="4121"/>
                  </a:lnTo>
                  <a:lnTo>
                    <a:pt x="12178" y="4523"/>
                  </a:lnTo>
                  <a:lnTo>
                    <a:pt x="12304" y="5126"/>
                  </a:lnTo>
                  <a:lnTo>
                    <a:pt x="12053" y="5227"/>
                  </a:lnTo>
                  <a:lnTo>
                    <a:pt x="11802" y="5629"/>
                  </a:lnTo>
                  <a:lnTo>
                    <a:pt x="11488" y="5528"/>
                  </a:lnTo>
                  <a:lnTo>
                    <a:pt x="10985" y="4825"/>
                  </a:lnTo>
                  <a:lnTo>
                    <a:pt x="10546" y="4121"/>
                  </a:lnTo>
                  <a:lnTo>
                    <a:pt x="10672" y="3920"/>
                  </a:lnTo>
                  <a:lnTo>
                    <a:pt x="10734" y="3317"/>
                  </a:lnTo>
                  <a:lnTo>
                    <a:pt x="10734" y="3116"/>
                  </a:lnTo>
                  <a:lnTo>
                    <a:pt x="10672" y="2915"/>
                  </a:lnTo>
                  <a:lnTo>
                    <a:pt x="10169" y="2915"/>
                  </a:lnTo>
                  <a:lnTo>
                    <a:pt x="9730" y="2010"/>
                  </a:lnTo>
                  <a:lnTo>
                    <a:pt x="9228" y="2010"/>
                  </a:lnTo>
                  <a:lnTo>
                    <a:pt x="8726" y="1709"/>
                  </a:lnTo>
                  <a:lnTo>
                    <a:pt x="8474" y="1910"/>
                  </a:lnTo>
                  <a:lnTo>
                    <a:pt x="8161" y="1206"/>
                  </a:lnTo>
                  <a:lnTo>
                    <a:pt x="7721" y="804"/>
                  </a:lnTo>
                  <a:lnTo>
                    <a:pt x="7407" y="1206"/>
                  </a:lnTo>
                  <a:lnTo>
                    <a:pt x="7156" y="2010"/>
                  </a:lnTo>
                  <a:lnTo>
                    <a:pt x="6780" y="1709"/>
                  </a:lnTo>
                  <a:lnTo>
                    <a:pt x="6780" y="1608"/>
                  </a:lnTo>
                  <a:lnTo>
                    <a:pt x="6466" y="1709"/>
                  </a:lnTo>
                  <a:lnTo>
                    <a:pt x="6152" y="1106"/>
                  </a:lnTo>
                  <a:lnTo>
                    <a:pt x="5901" y="101"/>
                  </a:lnTo>
                  <a:lnTo>
                    <a:pt x="5461" y="0"/>
                  </a:lnTo>
                  <a:lnTo>
                    <a:pt x="5399" y="804"/>
                  </a:lnTo>
                  <a:lnTo>
                    <a:pt x="5273" y="1709"/>
                  </a:lnTo>
                  <a:lnTo>
                    <a:pt x="4771" y="2010"/>
                  </a:lnTo>
                  <a:lnTo>
                    <a:pt x="4143" y="2412"/>
                  </a:lnTo>
                  <a:lnTo>
                    <a:pt x="3641" y="2814"/>
                  </a:lnTo>
                  <a:lnTo>
                    <a:pt x="3390" y="3619"/>
                  </a:lnTo>
                  <a:lnTo>
                    <a:pt x="2950" y="4021"/>
                  </a:lnTo>
                  <a:lnTo>
                    <a:pt x="2637" y="4322"/>
                  </a:lnTo>
                  <a:lnTo>
                    <a:pt x="2197" y="4523"/>
                  </a:lnTo>
                  <a:lnTo>
                    <a:pt x="1758" y="4724"/>
                  </a:lnTo>
                  <a:lnTo>
                    <a:pt x="1444" y="4925"/>
                  </a:lnTo>
                  <a:lnTo>
                    <a:pt x="1255" y="5126"/>
                  </a:lnTo>
                  <a:lnTo>
                    <a:pt x="1130" y="5227"/>
                  </a:lnTo>
                  <a:lnTo>
                    <a:pt x="1004" y="5729"/>
                  </a:lnTo>
                  <a:lnTo>
                    <a:pt x="879" y="6332"/>
                  </a:lnTo>
                  <a:lnTo>
                    <a:pt x="753" y="6332"/>
                  </a:lnTo>
                  <a:lnTo>
                    <a:pt x="628" y="5930"/>
                  </a:lnTo>
                  <a:lnTo>
                    <a:pt x="126" y="522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73" name="Slovak_Republic"/>
            <p:cNvSpPr>
              <a:spLocks noChangeAspect="1"/>
            </p:cNvSpPr>
            <p:nvPr/>
          </p:nvSpPr>
          <p:spPr bwMode="auto">
            <a:xfrm>
              <a:off x="2285" y="1888"/>
              <a:ext cx="276" cy="161"/>
            </a:xfrm>
            <a:custGeom>
              <a:avLst/>
              <a:gdLst/>
              <a:ahLst/>
              <a:cxnLst>
                <a:cxn ang="0">
                  <a:pos x="148" y="8985"/>
                </a:cxn>
                <a:cxn ang="0">
                  <a:pos x="593" y="12552"/>
                </a:cxn>
                <a:cxn ang="0">
                  <a:pos x="1038" y="14006"/>
                </a:cxn>
                <a:cxn ang="0">
                  <a:pos x="1853" y="14666"/>
                </a:cxn>
                <a:cxn ang="0">
                  <a:pos x="2965" y="16120"/>
                </a:cxn>
                <a:cxn ang="0">
                  <a:pos x="3855" y="16252"/>
                </a:cxn>
                <a:cxn ang="0">
                  <a:pos x="4745" y="16120"/>
                </a:cxn>
                <a:cxn ang="0">
                  <a:pos x="5412" y="15855"/>
                </a:cxn>
                <a:cxn ang="0">
                  <a:pos x="5708" y="15063"/>
                </a:cxn>
                <a:cxn ang="0">
                  <a:pos x="6895" y="13213"/>
                </a:cxn>
                <a:cxn ang="0">
                  <a:pos x="8600" y="11495"/>
                </a:cxn>
                <a:cxn ang="0">
                  <a:pos x="10157" y="10967"/>
                </a:cxn>
                <a:cxn ang="0">
                  <a:pos x="10972" y="9381"/>
                </a:cxn>
                <a:cxn ang="0">
                  <a:pos x="12751" y="8324"/>
                </a:cxn>
                <a:cxn ang="0">
                  <a:pos x="14234" y="8192"/>
                </a:cxn>
                <a:cxn ang="0">
                  <a:pos x="15865" y="8456"/>
                </a:cxn>
                <a:cxn ang="0">
                  <a:pos x="15865" y="7135"/>
                </a:cxn>
                <a:cxn ang="0">
                  <a:pos x="16087" y="5153"/>
                </a:cxn>
                <a:cxn ang="0">
                  <a:pos x="16384" y="2907"/>
                </a:cxn>
                <a:cxn ang="0">
                  <a:pos x="15865" y="2114"/>
                </a:cxn>
                <a:cxn ang="0">
                  <a:pos x="14679" y="529"/>
                </a:cxn>
                <a:cxn ang="0">
                  <a:pos x="13344" y="0"/>
                </a:cxn>
                <a:cxn ang="0">
                  <a:pos x="12232" y="925"/>
                </a:cxn>
                <a:cxn ang="0">
                  <a:pos x="11269" y="925"/>
                </a:cxn>
                <a:cxn ang="0">
                  <a:pos x="9786" y="2378"/>
                </a:cxn>
                <a:cxn ang="0">
                  <a:pos x="8896" y="2643"/>
                </a:cxn>
                <a:cxn ang="0">
                  <a:pos x="7858" y="925"/>
                </a:cxn>
                <a:cxn ang="0">
                  <a:pos x="6820" y="925"/>
                </a:cxn>
                <a:cxn ang="0">
                  <a:pos x="5412" y="529"/>
                </a:cxn>
                <a:cxn ang="0">
                  <a:pos x="3707" y="1982"/>
                </a:cxn>
                <a:cxn ang="0">
                  <a:pos x="2150" y="4228"/>
                </a:cxn>
                <a:cxn ang="0">
                  <a:pos x="0" y="8588"/>
                </a:cxn>
              </a:cxnLst>
              <a:rect l="0" t="0" r="r" b="b"/>
              <a:pathLst>
                <a:path w="16384" h="16384">
                  <a:moveTo>
                    <a:pt x="0" y="8588"/>
                  </a:moveTo>
                  <a:lnTo>
                    <a:pt x="148" y="8985"/>
                  </a:lnTo>
                  <a:lnTo>
                    <a:pt x="148" y="10438"/>
                  </a:lnTo>
                  <a:lnTo>
                    <a:pt x="593" y="12552"/>
                  </a:lnTo>
                  <a:lnTo>
                    <a:pt x="1038" y="13741"/>
                  </a:lnTo>
                  <a:lnTo>
                    <a:pt x="1038" y="14006"/>
                  </a:lnTo>
                  <a:lnTo>
                    <a:pt x="1334" y="14270"/>
                  </a:lnTo>
                  <a:lnTo>
                    <a:pt x="1853" y="14666"/>
                  </a:lnTo>
                  <a:lnTo>
                    <a:pt x="2372" y="15327"/>
                  </a:lnTo>
                  <a:lnTo>
                    <a:pt x="2965" y="16120"/>
                  </a:lnTo>
                  <a:lnTo>
                    <a:pt x="3262" y="16384"/>
                  </a:lnTo>
                  <a:lnTo>
                    <a:pt x="3855" y="16252"/>
                  </a:lnTo>
                  <a:lnTo>
                    <a:pt x="4300" y="16120"/>
                  </a:lnTo>
                  <a:lnTo>
                    <a:pt x="4745" y="16120"/>
                  </a:lnTo>
                  <a:lnTo>
                    <a:pt x="5115" y="16120"/>
                  </a:lnTo>
                  <a:lnTo>
                    <a:pt x="5412" y="15855"/>
                  </a:lnTo>
                  <a:lnTo>
                    <a:pt x="5634" y="15195"/>
                  </a:lnTo>
                  <a:lnTo>
                    <a:pt x="5708" y="15063"/>
                  </a:lnTo>
                  <a:lnTo>
                    <a:pt x="6079" y="13741"/>
                  </a:lnTo>
                  <a:lnTo>
                    <a:pt x="6895" y="13213"/>
                  </a:lnTo>
                  <a:lnTo>
                    <a:pt x="7710" y="12552"/>
                  </a:lnTo>
                  <a:lnTo>
                    <a:pt x="8600" y="11495"/>
                  </a:lnTo>
                  <a:lnTo>
                    <a:pt x="9489" y="11892"/>
                  </a:lnTo>
                  <a:lnTo>
                    <a:pt x="10157" y="10967"/>
                  </a:lnTo>
                  <a:lnTo>
                    <a:pt x="10750" y="10570"/>
                  </a:lnTo>
                  <a:lnTo>
                    <a:pt x="10972" y="9381"/>
                  </a:lnTo>
                  <a:lnTo>
                    <a:pt x="11713" y="8324"/>
                  </a:lnTo>
                  <a:lnTo>
                    <a:pt x="12751" y="8324"/>
                  </a:lnTo>
                  <a:lnTo>
                    <a:pt x="13344" y="7796"/>
                  </a:lnTo>
                  <a:lnTo>
                    <a:pt x="14234" y="8192"/>
                  </a:lnTo>
                  <a:lnTo>
                    <a:pt x="15198" y="8985"/>
                  </a:lnTo>
                  <a:lnTo>
                    <a:pt x="15865" y="8456"/>
                  </a:lnTo>
                  <a:lnTo>
                    <a:pt x="15865" y="7928"/>
                  </a:lnTo>
                  <a:lnTo>
                    <a:pt x="15865" y="7135"/>
                  </a:lnTo>
                  <a:lnTo>
                    <a:pt x="16013" y="6078"/>
                  </a:lnTo>
                  <a:lnTo>
                    <a:pt x="16087" y="5153"/>
                  </a:lnTo>
                  <a:lnTo>
                    <a:pt x="16310" y="3964"/>
                  </a:lnTo>
                  <a:lnTo>
                    <a:pt x="16384" y="2907"/>
                  </a:lnTo>
                  <a:lnTo>
                    <a:pt x="16384" y="2378"/>
                  </a:lnTo>
                  <a:lnTo>
                    <a:pt x="15865" y="2114"/>
                  </a:lnTo>
                  <a:lnTo>
                    <a:pt x="15198" y="1453"/>
                  </a:lnTo>
                  <a:lnTo>
                    <a:pt x="14679" y="529"/>
                  </a:lnTo>
                  <a:lnTo>
                    <a:pt x="14086" y="0"/>
                  </a:lnTo>
                  <a:lnTo>
                    <a:pt x="13344" y="0"/>
                  </a:lnTo>
                  <a:lnTo>
                    <a:pt x="12751" y="396"/>
                  </a:lnTo>
                  <a:lnTo>
                    <a:pt x="12232" y="925"/>
                  </a:lnTo>
                  <a:lnTo>
                    <a:pt x="11862" y="1586"/>
                  </a:lnTo>
                  <a:lnTo>
                    <a:pt x="11269" y="925"/>
                  </a:lnTo>
                  <a:lnTo>
                    <a:pt x="10157" y="1321"/>
                  </a:lnTo>
                  <a:lnTo>
                    <a:pt x="9786" y="2378"/>
                  </a:lnTo>
                  <a:lnTo>
                    <a:pt x="9267" y="2907"/>
                  </a:lnTo>
                  <a:lnTo>
                    <a:pt x="8896" y="2643"/>
                  </a:lnTo>
                  <a:lnTo>
                    <a:pt x="8377" y="1850"/>
                  </a:lnTo>
                  <a:lnTo>
                    <a:pt x="7858" y="925"/>
                  </a:lnTo>
                  <a:lnTo>
                    <a:pt x="7414" y="396"/>
                  </a:lnTo>
                  <a:lnTo>
                    <a:pt x="6820" y="925"/>
                  </a:lnTo>
                  <a:lnTo>
                    <a:pt x="6302" y="1321"/>
                  </a:lnTo>
                  <a:lnTo>
                    <a:pt x="5412" y="529"/>
                  </a:lnTo>
                  <a:lnTo>
                    <a:pt x="4671" y="264"/>
                  </a:lnTo>
                  <a:lnTo>
                    <a:pt x="3707" y="1982"/>
                  </a:lnTo>
                  <a:lnTo>
                    <a:pt x="2298" y="2907"/>
                  </a:lnTo>
                  <a:lnTo>
                    <a:pt x="2150" y="4228"/>
                  </a:lnTo>
                  <a:lnTo>
                    <a:pt x="964" y="5417"/>
                  </a:lnTo>
                  <a:lnTo>
                    <a:pt x="0" y="858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74" name="Andorra"/>
            <p:cNvSpPr>
              <a:spLocks noChangeAspect="1"/>
            </p:cNvSpPr>
            <p:nvPr/>
          </p:nvSpPr>
          <p:spPr bwMode="auto">
            <a:xfrm>
              <a:off x="1436" y="2442"/>
              <a:ext cx="20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20" y="2341"/>
                </a:cxn>
                <a:cxn ang="0">
                  <a:pos x="12288" y="3511"/>
                </a:cxn>
                <a:cxn ang="0">
                  <a:pos x="15360" y="9362"/>
                </a:cxn>
                <a:cxn ang="0">
                  <a:pos x="16384" y="14043"/>
                </a:cxn>
                <a:cxn ang="0">
                  <a:pos x="12288" y="16384"/>
                </a:cxn>
                <a:cxn ang="0">
                  <a:pos x="7168" y="14043"/>
                </a:cxn>
                <a:cxn ang="0">
                  <a:pos x="5120" y="8192"/>
                </a:cxn>
                <a:cxn ang="0">
                  <a:pos x="0" y="0"/>
                </a:cxn>
              </a:cxnLst>
              <a:rect l="0" t="0" r="r" b="b"/>
              <a:pathLst>
                <a:path w="16384" h="16384">
                  <a:moveTo>
                    <a:pt x="0" y="0"/>
                  </a:moveTo>
                  <a:lnTo>
                    <a:pt x="5120" y="2341"/>
                  </a:lnTo>
                  <a:lnTo>
                    <a:pt x="12288" y="3511"/>
                  </a:lnTo>
                  <a:lnTo>
                    <a:pt x="15360" y="9362"/>
                  </a:lnTo>
                  <a:lnTo>
                    <a:pt x="16384" y="14043"/>
                  </a:lnTo>
                  <a:lnTo>
                    <a:pt x="12288" y="16384"/>
                  </a:lnTo>
                  <a:lnTo>
                    <a:pt x="7168" y="14043"/>
                  </a:lnTo>
                  <a:lnTo>
                    <a:pt x="5120" y="81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75" name="Austria"/>
            <p:cNvSpPr>
              <a:spLocks noChangeAspect="1"/>
            </p:cNvSpPr>
            <p:nvPr/>
          </p:nvSpPr>
          <p:spPr bwMode="auto">
            <a:xfrm>
              <a:off x="1910" y="1954"/>
              <a:ext cx="395" cy="212"/>
            </a:xfrm>
            <a:custGeom>
              <a:avLst/>
              <a:gdLst/>
              <a:ahLst/>
              <a:cxnLst>
                <a:cxn ang="0">
                  <a:pos x="2178" y="13986"/>
                </a:cxn>
                <a:cxn ang="0">
                  <a:pos x="2489" y="14286"/>
                </a:cxn>
                <a:cxn ang="0">
                  <a:pos x="3318" y="13886"/>
                </a:cxn>
                <a:cxn ang="0">
                  <a:pos x="3992" y="13187"/>
                </a:cxn>
                <a:cxn ang="0">
                  <a:pos x="5185" y="12887"/>
                </a:cxn>
                <a:cxn ang="0">
                  <a:pos x="5703" y="12688"/>
                </a:cxn>
                <a:cxn ang="0">
                  <a:pos x="5911" y="14286"/>
                </a:cxn>
                <a:cxn ang="0">
                  <a:pos x="6533" y="15085"/>
                </a:cxn>
                <a:cxn ang="0">
                  <a:pos x="7725" y="15685"/>
                </a:cxn>
                <a:cxn ang="0">
                  <a:pos x="8710" y="16084"/>
                </a:cxn>
                <a:cxn ang="0">
                  <a:pos x="9385" y="16084"/>
                </a:cxn>
                <a:cxn ang="0">
                  <a:pos x="10370" y="16384"/>
                </a:cxn>
                <a:cxn ang="0">
                  <a:pos x="10992" y="16284"/>
                </a:cxn>
                <a:cxn ang="0">
                  <a:pos x="11510" y="15085"/>
                </a:cxn>
                <a:cxn ang="0">
                  <a:pos x="12444" y="14786"/>
                </a:cxn>
                <a:cxn ang="0">
                  <a:pos x="12910" y="14686"/>
                </a:cxn>
                <a:cxn ang="0">
                  <a:pos x="13325" y="14286"/>
                </a:cxn>
                <a:cxn ang="0">
                  <a:pos x="13895" y="14386"/>
                </a:cxn>
                <a:cxn ang="0">
                  <a:pos x="14310" y="13287"/>
                </a:cxn>
                <a:cxn ang="0">
                  <a:pos x="15140" y="12288"/>
                </a:cxn>
                <a:cxn ang="0">
                  <a:pos x="15140" y="10290"/>
                </a:cxn>
                <a:cxn ang="0">
                  <a:pos x="15191" y="7892"/>
                </a:cxn>
                <a:cxn ang="0">
                  <a:pos x="16384" y="7093"/>
                </a:cxn>
                <a:cxn ang="0">
                  <a:pos x="16280" y="5295"/>
                </a:cxn>
                <a:cxn ang="0">
                  <a:pos x="15658" y="1698"/>
                </a:cxn>
                <a:cxn ang="0">
                  <a:pos x="13947" y="1299"/>
                </a:cxn>
                <a:cxn ang="0">
                  <a:pos x="12755" y="100"/>
                </a:cxn>
                <a:cxn ang="0">
                  <a:pos x="11821" y="0"/>
                </a:cxn>
                <a:cxn ang="0">
                  <a:pos x="11095" y="2098"/>
                </a:cxn>
                <a:cxn ang="0">
                  <a:pos x="9955" y="2498"/>
                </a:cxn>
                <a:cxn ang="0">
                  <a:pos x="9125" y="2398"/>
                </a:cxn>
                <a:cxn ang="0">
                  <a:pos x="8296" y="3596"/>
                </a:cxn>
                <a:cxn ang="0">
                  <a:pos x="7311" y="5095"/>
                </a:cxn>
                <a:cxn ang="0">
                  <a:pos x="7466" y="8492"/>
                </a:cxn>
                <a:cxn ang="0">
                  <a:pos x="7051" y="8791"/>
                </a:cxn>
                <a:cxn ang="0">
                  <a:pos x="6014" y="8492"/>
                </a:cxn>
                <a:cxn ang="0">
                  <a:pos x="4977" y="9091"/>
                </a:cxn>
                <a:cxn ang="0">
                  <a:pos x="3785" y="10290"/>
                </a:cxn>
                <a:cxn ang="0">
                  <a:pos x="2281" y="9491"/>
                </a:cxn>
                <a:cxn ang="0">
                  <a:pos x="1659" y="10690"/>
                </a:cxn>
                <a:cxn ang="0">
                  <a:pos x="726" y="9291"/>
                </a:cxn>
                <a:cxn ang="0">
                  <a:pos x="259" y="10390"/>
                </a:cxn>
                <a:cxn ang="0">
                  <a:pos x="104" y="12088"/>
                </a:cxn>
                <a:cxn ang="0">
                  <a:pos x="933" y="13587"/>
                </a:cxn>
                <a:cxn ang="0">
                  <a:pos x="1867" y="13587"/>
                </a:cxn>
              </a:cxnLst>
              <a:rect l="0" t="0" r="r" b="b"/>
              <a:pathLst>
                <a:path w="16384" h="16384">
                  <a:moveTo>
                    <a:pt x="1918" y="13886"/>
                  </a:moveTo>
                  <a:lnTo>
                    <a:pt x="2074" y="13986"/>
                  </a:lnTo>
                  <a:lnTo>
                    <a:pt x="2178" y="13986"/>
                  </a:lnTo>
                  <a:lnTo>
                    <a:pt x="2281" y="14086"/>
                  </a:lnTo>
                  <a:lnTo>
                    <a:pt x="2333" y="14086"/>
                  </a:lnTo>
                  <a:lnTo>
                    <a:pt x="2489" y="14286"/>
                  </a:lnTo>
                  <a:lnTo>
                    <a:pt x="2592" y="14086"/>
                  </a:lnTo>
                  <a:lnTo>
                    <a:pt x="2955" y="13986"/>
                  </a:lnTo>
                  <a:lnTo>
                    <a:pt x="3318" y="13886"/>
                  </a:lnTo>
                  <a:lnTo>
                    <a:pt x="3526" y="13587"/>
                  </a:lnTo>
                  <a:lnTo>
                    <a:pt x="3785" y="13287"/>
                  </a:lnTo>
                  <a:lnTo>
                    <a:pt x="3992" y="13187"/>
                  </a:lnTo>
                  <a:lnTo>
                    <a:pt x="4407" y="13087"/>
                  </a:lnTo>
                  <a:lnTo>
                    <a:pt x="4770" y="13087"/>
                  </a:lnTo>
                  <a:lnTo>
                    <a:pt x="5185" y="12887"/>
                  </a:lnTo>
                  <a:lnTo>
                    <a:pt x="5392" y="12688"/>
                  </a:lnTo>
                  <a:lnTo>
                    <a:pt x="5600" y="12488"/>
                  </a:lnTo>
                  <a:lnTo>
                    <a:pt x="5703" y="12688"/>
                  </a:lnTo>
                  <a:lnTo>
                    <a:pt x="5703" y="13087"/>
                  </a:lnTo>
                  <a:lnTo>
                    <a:pt x="5807" y="13687"/>
                  </a:lnTo>
                  <a:lnTo>
                    <a:pt x="5911" y="14286"/>
                  </a:lnTo>
                  <a:lnTo>
                    <a:pt x="6066" y="14686"/>
                  </a:lnTo>
                  <a:lnTo>
                    <a:pt x="6429" y="14885"/>
                  </a:lnTo>
                  <a:lnTo>
                    <a:pt x="6533" y="15085"/>
                  </a:lnTo>
                  <a:lnTo>
                    <a:pt x="6948" y="15485"/>
                  </a:lnTo>
                  <a:lnTo>
                    <a:pt x="7311" y="15585"/>
                  </a:lnTo>
                  <a:lnTo>
                    <a:pt x="7725" y="15685"/>
                  </a:lnTo>
                  <a:lnTo>
                    <a:pt x="8192" y="15884"/>
                  </a:lnTo>
                  <a:lnTo>
                    <a:pt x="8555" y="15984"/>
                  </a:lnTo>
                  <a:lnTo>
                    <a:pt x="8710" y="16084"/>
                  </a:lnTo>
                  <a:lnTo>
                    <a:pt x="9022" y="16284"/>
                  </a:lnTo>
                  <a:lnTo>
                    <a:pt x="9125" y="16284"/>
                  </a:lnTo>
                  <a:lnTo>
                    <a:pt x="9385" y="16084"/>
                  </a:lnTo>
                  <a:lnTo>
                    <a:pt x="9747" y="16084"/>
                  </a:lnTo>
                  <a:lnTo>
                    <a:pt x="10059" y="16284"/>
                  </a:lnTo>
                  <a:lnTo>
                    <a:pt x="10370" y="16384"/>
                  </a:lnTo>
                  <a:lnTo>
                    <a:pt x="10629" y="16384"/>
                  </a:lnTo>
                  <a:lnTo>
                    <a:pt x="10888" y="16384"/>
                  </a:lnTo>
                  <a:lnTo>
                    <a:pt x="10992" y="16284"/>
                  </a:lnTo>
                  <a:lnTo>
                    <a:pt x="11251" y="15884"/>
                  </a:lnTo>
                  <a:lnTo>
                    <a:pt x="11407" y="15485"/>
                  </a:lnTo>
                  <a:lnTo>
                    <a:pt x="11510" y="15085"/>
                  </a:lnTo>
                  <a:lnTo>
                    <a:pt x="11873" y="14786"/>
                  </a:lnTo>
                  <a:lnTo>
                    <a:pt x="12081" y="14686"/>
                  </a:lnTo>
                  <a:lnTo>
                    <a:pt x="12444" y="14786"/>
                  </a:lnTo>
                  <a:lnTo>
                    <a:pt x="12651" y="14885"/>
                  </a:lnTo>
                  <a:lnTo>
                    <a:pt x="12858" y="15085"/>
                  </a:lnTo>
                  <a:lnTo>
                    <a:pt x="12910" y="14686"/>
                  </a:lnTo>
                  <a:lnTo>
                    <a:pt x="13066" y="14286"/>
                  </a:lnTo>
                  <a:lnTo>
                    <a:pt x="13169" y="14286"/>
                  </a:lnTo>
                  <a:lnTo>
                    <a:pt x="13325" y="14286"/>
                  </a:lnTo>
                  <a:lnTo>
                    <a:pt x="13584" y="14286"/>
                  </a:lnTo>
                  <a:lnTo>
                    <a:pt x="13792" y="14386"/>
                  </a:lnTo>
                  <a:lnTo>
                    <a:pt x="13895" y="14386"/>
                  </a:lnTo>
                  <a:lnTo>
                    <a:pt x="13947" y="14086"/>
                  </a:lnTo>
                  <a:lnTo>
                    <a:pt x="13947" y="13687"/>
                  </a:lnTo>
                  <a:lnTo>
                    <a:pt x="14310" y="13287"/>
                  </a:lnTo>
                  <a:lnTo>
                    <a:pt x="14362" y="13087"/>
                  </a:lnTo>
                  <a:lnTo>
                    <a:pt x="14621" y="12388"/>
                  </a:lnTo>
                  <a:lnTo>
                    <a:pt x="15140" y="12288"/>
                  </a:lnTo>
                  <a:lnTo>
                    <a:pt x="14984" y="11289"/>
                  </a:lnTo>
                  <a:lnTo>
                    <a:pt x="14984" y="10490"/>
                  </a:lnTo>
                  <a:lnTo>
                    <a:pt x="15140" y="10290"/>
                  </a:lnTo>
                  <a:lnTo>
                    <a:pt x="15347" y="9091"/>
                  </a:lnTo>
                  <a:lnTo>
                    <a:pt x="15036" y="8492"/>
                  </a:lnTo>
                  <a:lnTo>
                    <a:pt x="15191" y="7892"/>
                  </a:lnTo>
                  <a:lnTo>
                    <a:pt x="15606" y="7692"/>
                  </a:lnTo>
                  <a:lnTo>
                    <a:pt x="16177" y="7692"/>
                  </a:lnTo>
                  <a:lnTo>
                    <a:pt x="16384" y="7093"/>
                  </a:lnTo>
                  <a:lnTo>
                    <a:pt x="16280" y="6094"/>
                  </a:lnTo>
                  <a:lnTo>
                    <a:pt x="16280" y="5495"/>
                  </a:lnTo>
                  <a:lnTo>
                    <a:pt x="16280" y="5295"/>
                  </a:lnTo>
                  <a:lnTo>
                    <a:pt x="15969" y="4396"/>
                  </a:lnTo>
                  <a:lnTo>
                    <a:pt x="15658" y="2797"/>
                  </a:lnTo>
                  <a:lnTo>
                    <a:pt x="15658" y="1698"/>
                  </a:lnTo>
                  <a:lnTo>
                    <a:pt x="15347" y="899"/>
                  </a:lnTo>
                  <a:lnTo>
                    <a:pt x="14569" y="1099"/>
                  </a:lnTo>
                  <a:lnTo>
                    <a:pt x="13947" y="1299"/>
                  </a:lnTo>
                  <a:lnTo>
                    <a:pt x="13377" y="400"/>
                  </a:lnTo>
                  <a:lnTo>
                    <a:pt x="13118" y="100"/>
                  </a:lnTo>
                  <a:lnTo>
                    <a:pt x="12755" y="100"/>
                  </a:lnTo>
                  <a:lnTo>
                    <a:pt x="12444" y="100"/>
                  </a:lnTo>
                  <a:lnTo>
                    <a:pt x="12236" y="100"/>
                  </a:lnTo>
                  <a:lnTo>
                    <a:pt x="11821" y="0"/>
                  </a:lnTo>
                  <a:lnTo>
                    <a:pt x="11614" y="799"/>
                  </a:lnTo>
                  <a:lnTo>
                    <a:pt x="11458" y="1499"/>
                  </a:lnTo>
                  <a:lnTo>
                    <a:pt x="11095" y="2098"/>
                  </a:lnTo>
                  <a:lnTo>
                    <a:pt x="10836" y="2498"/>
                  </a:lnTo>
                  <a:lnTo>
                    <a:pt x="10370" y="2697"/>
                  </a:lnTo>
                  <a:lnTo>
                    <a:pt x="9955" y="2498"/>
                  </a:lnTo>
                  <a:lnTo>
                    <a:pt x="9644" y="2098"/>
                  </a:lnTo>
                  <a:lnTo>
                    <a:pt x="9177" y="1698"/>
                  </a:lnTo>
                  <a:lnTo>
                    <a:pt x="9125" y="2398"/>
                  </a:lnTo>
                  <a:lnTo>
                    <a:pt x="8814" y="2697"/>
                  </a:lnTo>
                  <a:lnTo>
                    <a:pt x="8399" y="2897"/>
                  </a:lnTo>
                  <a:lnTo>
                    <a:pt x="8296" y="3596"/>
                  </a:lnTo>
                  <a:lnTo>
                    <a:pt x="8192" y="4396"/>
                  </a:lnTo>
                  <a:lnTo>
                    <a:pt x="7777" y="4695"/>
                  </a:lnTo>
                  <a:lnTo>
                    <a:pt x="7311" y="5095"/>
                  </a:lnTo>
                  <a:lnTo>
                    <a:pt x="7103" y="5994"/>
                  </a:lnTo>
                  <a:lnTo>
                    <a:pt x="7155" y="7193"/>
                  </a:lnTo>
                  <a:lnTo>
                    <a:pt x="7466" y="8492"/>
                  </a:lnTo>
                  <a:lnTo>
                    <a:pt x="7466" y="9091"/>
                  </a:lnTo>
                  <a:lnTo>
                    <a:pt x="7155" y="9491"/>
                  </a:lnTo>
                  <a:lnTo>
                    <a:pt x="7051" y="8791"/>
                  </a:lnTo>
                  <a:lnTo>
                    <a:pt x="6688" y="8791"/>
                  </a:lnTo>
                  <a:lnTo>
                    <a:pt x="6429" y="8791"/>
                  </a:lnTo>
                  <a:lnTo>
                    <a:pt x="6014" y="8492"/>
                  </a:lnTo>
                  <a:lnTo>
                    <a:pt x="5807" y="8891"/>
                  </a:lnTo>
                  <a:lnTo>
                    <a:pt x="5444" y="9091"/>
                  </a:lnTo>
                  <a:lnTo>
                    <a:pt x="4977" y="9091"/>
                  </a:lnTo>
                  <a:lnTo>
                    <a:pt x="4563" y="9191"/>
                  </a:lnTo>
                  <a:lnTo>
                    <a:pt x="4148" y="9691"/>
                  </a:lnTo>
                  <a:lnTo>
                    <a:pt x="3785" y="10290"/>
                  </a:lnTo>
                  <a:lnTo>
                    <a:pt x="3215" y="10090"/>
                  </a:lnTo>
                  <a:lnTo>
                    <a:pt x="2696" y="9591"/>
                  </a:lnTo>
                  <a:lnTo>
                    <a:pt x="2281" y="9491"/>
                  </a:lnTo>
                  <a:lnTo>
                    <a:pt x="1970" y="9990"/>
                  </a:lnTo>
                  <a:lnTo>
                    <a:pt x="1867" y="10490"/>
                  </a:lnTo>
                  <a:lnTo>
                    <a:pt x="1659" y="10690"/>
                  </a:lnTo>
                  <a:lnTo>
                    <a:pt x="1296" y="10290"/>
                  </a:lnTo>
                  <a:lnTo>
                    <a:pt x="1089" y="9591"/>
                  </a:lnTo>
                  <a:lnTo>
                    <a:pt x="726" y="9291"/>
                  </a:lnTo>
                  <a:lnTo>
                    <a:pt x="311" y="9491"/>
                  </a:lnTo>
                  <a:lnTo>
                    <a:pt x="0" y="9691"/>
                  </a:lnTo>
                  <a:lnTo>
                    <a:pt x="259" y="10390"/>
                  </a:lnTo>
                  <a:lnTo>
                    <a:pt x="104" y="11089"/>
                  </a:lnTo>
                  <a:lnTo>
                    <a:pt x="52" y="11888"/>
                  </a:lnTo>
                  <a:lnTo>
                    <a:pt x="104" y="12088"/>
                  </a:lnTo>
                  <a:lnTo>
                    <a:pt x="311" y="12788"/>
                  </a:lnTo>
                  <a:lnTo>
                    <a:pt x="518" y="13187"/>
                  </a:lnTo>
                  <a:lnTo>
                    <a:pt x="933" y="13587"/>
                  </a:lnTo>
                  <a:lnTo>
                    <a:pt x="1348" y="13687"/>
                  </a:lnTo>
                  <a:lnTo>
                    <a:pt x="1659" y="13287"/>
                  </a:lnTo>
                  <a:lnTo>
                    <a:pt x="1867" y="13587"/>
                  </a:lnTo>
                  <a:lnTo>
                    <a:pt x="1918" y="1388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76" name="Belgium"/>
            <p:cNvSpPr>
              <a:spLocks noChangeAspect="1"/>
            </p:cNvSpPr>
            <p:nvPr/>
          </p:nvSpPr>
          <p:spPr bwMode="auto">
            <a:xfrm>
              <a:off x="1600" y="1735"/>
              <a:ext cx="161" cy="158"/>
            </a:xfrm>
            <a:custGeom>
              <a:avLst/>
              <a:gdLst/>
              <a:ahLst/>
              <a:cxnLst>
                <a:cxn ang="0">
                  <a:pos x="15368" y="6580"/>
                </a:cxn>
                <a:cxn ang="0">
                  <a:pos x="13844" y="5909"/>
                </a:cxn>
                <a:cxn ang="0">
                  <a:pos x="13971" y="3760"/>
                </a:cxn>
                <a:cxn ang="0">
                  <a:pos x="13336" y="2149"/>
                </a:cxn>
                <a:cxn ang="0">
                  <a:pos x="11812" y="1343"/>
                </a:cxn>
                <a:cxn ang="0">
                  <a:pos x="11431" y="671"/>
                </a:cxn>
                <a:cxn ang="0">
                  <a:pos x="10669" y="0"/>
                </a:cxn>
                <a:cxn ang="0">
                  <a:pos x="8637" y="134"/>
                </a:cxn>
                <a:cxn ang="0">
                  <a:pos x="5842" y="1209"/>
                </a:cxn>
                <a:cxn ang="0">
                  <a:pos x="4318" y="537"/>
                </a:cxn>
                <a:cxn ang="0">
                  <a:pos x="4064" y="134"/>
                </a:cxn>
                <a:cxn ang="0">
                  <a:pos x="3302" y="134"/>
                </a:cxn>
                <a:cxn ang="0">
                  <a:pos x="1270" y="1074"/>
                </a:cxn>
                <a:cxn ang="0">
                  <a:pos x="127" y="1880"/>
                </a:cxn>
                <a:cxn ang="0">
                  <a:pos x="0" y="3492"/>
                </a:cxn>
                <a:cxn ang="0">
                  <a:pos x="1143" y="5103"/>
                </a:cxn>
                <a:cxn ang="0">
                  <a:pos x="2286" y="6178"/>
                </a:cxn>
                <a:cxn ang="0">
                  <a:pos x="3556" y="7521"/>
                </a:cxn>
                <a:cxn ang="0">
                  <a:pos x="4191" y="8058"/>
                </a:cxn>
                <a:cxn ang="0">
                  <a:pos x="5715" y="9132"/>
                </a:cxn>
                <a:cxn ang="0">
                  <a:pos x="6350" y="10475"/>
                </a:cxn>
                <a:cxn ang="0">
                  <a:pos x="7239" y="12624"/>
                </a:cxn>
                <a:cxn ang="0">
                  <a:pos x="8637" y="11952"/>
                </a:cxn>
                <a:cxn ang="0">
                  <a:pos x="9907" y="11415"/>
                </a:cxn>
                <a:cxn ang="0">
                  <a:pos x="9780" y="13161"/>
                </a:cxn>
                <a:cxn ang="0">
                  <a:pos x="9907" y="14101"/>
                </a:cxn>
                <a:cxn ang="0">
                  <a:pos x="9780" y="14638"/>
                </a:cxn>
                <a:cxn ang="0">
                  <a:pos x="11431" y="16115"/>
                </a:cxn>
                <a:cxn ang="0">
                  <a:pos x="13209" y="16384"/>
                </a:cxn>
                <a:cxn ang="0">
                  <a:pos x="13336" y="14772"/>
                </a:cxn>
                <a:cxn ang="0">
                  <a:pos x="13717" y="12355"/>
                </a:cxn>
                <a:cxn ang="0">
                  <a:pos x="15241" y="11549"/>
                </a:cxn>
                <a:cxn ang="0">
                  <a:pos x="16384" y="9938"/>
                </a:cxn>
                <a:cxn ang="0">
                  <a:pos x="15876" y="8326"/>
                </a:cxn>
                <a:cxn ang="0">
                  <a:pos x="15876" y="7252"/>
                </a:cxn>
              </a:cxnLst>
              <a:rect l="0" t="0" r="r" b="b"/>
              <a:pathLst>
                <a:path w="16384" h="16384">
                  <a:moveTo>
                    <a:pt x="15495" y="6580"/>
                  </a:moveTo>
                  <a:lnTo>
                    <a:pt x="15368" y="6580"/>
                  </a:lnTo>
                  <a:lnTo>
                    <a:pt x="14479" y="6446"/>
                  </a:lnTo>
                  <a:lnTo>
                    <a:pt x="13844" y="5909"/>
                  </a:lnTo>
                  <a:lnTo>
                    <a:pt x="13717" y="4835"/>
                  </a:lnTo>
                  <a:lnTo>
                    <a:pt x="13971" y="3760"/>
                  </a:lnTo>
                  <a:lnTo>
                    <a:pt x="13971" y="2686"/>
                  </a:lnTo>
                  <a:lnTo>
                    <a:pt x="13336" y="2149"/>
                  </a:lnTo>
                  <a:lnTo>
                    <a:pt x="12447" y="1880"/>
                  </a:lnTo>
                  <a:lnTo>
                    <a:pt x="11812" y="1343"/>
                  </a:lnTo>
                  <a:lnTo>
                    <a:pt x="11685" y="671"/>
                  </a:lnTo>
                  <a:lnTo>
                    <a:pt x="11431" y="671"/>
                  </a:lnTo>
                  <a:lnTo>
                    <a:pt x="10923" y="134"/>
                  </a:lnTo>
                  <a:lnTo>
                    <a:pt x="10669" y="0"/>
                  </a:lnTo>
                  <a:lnTo>
                    <a:pt x="9653" y="0"/>
                  </a:lnTo>
                  <a:lnTo>
                    <a:pt x="8637" y="134"/>
                  </a:lnTo>
                  <a:lnTo>
                    <a:pt x="7112" y="1074"/>
                  </a:lnTo>
                  <a:lnTo>
                    <a:pt x="5842" y="1209"/>
                  </a:lnTo>
                  <a:lnTo>
                    <a:pt x="5334" y="1343"/>
                  </a:lnTo>
                  <a:lnTo>
                    <a:pt x="4318" y="537"/>
                  </a:lnTo>
                  <a:lnTo>
                    <a:pt x="4064" y="269"/>
                  </a:lnTo>
                  <a:lnTo>
                    <a:pt x="4064" y="134"/>
                  </a:lnTo>
                  <a:lnTo>
                    <a:pt x="3810" y="134"/>
                  </a:lnTo>
                  <a:lnTo>
                    <a:pt x="3302" y="134"/>
                  </a:lnTo>
                  <a:lnTo>
                    <a:pt x="2540" y="537"/>
                  </a:lnTo>
                  <a:lnTo>
                    <a:pt x="1270" y="1074"/>
                  </a:lnTo>
                  <a:lnTo>
                    <a:pt x="254" y="1612"/>
                  </a:lnTo>
                  <a:lnTo>
                    <a:pt x="127" y="1880"/>
                  </a:lnTo>
                  <a:lnTo>
                    <a:pt x="127" y="2417"/>
                  </a:lnTo>
                  <a:lnTo>
                    <a:pt x="0" y="3492"/>
                  </a:lnTo>
                  <a:lnTo>
                    <a:pt x="127" y="4432"/>
                  </a:lnTo>
                  <a:lnTo>
                    <a:pt x="1143" y="5103"/>
                  </a:lnTo>
                  <a:lnTo>
                    <a:pt x="2032" y="5103"/>
                  </a:lnTo>
                  <a:lnTo>
                    <a:pt x="2286" y="6178"/>
                  </a:lnTo>
                  <a:lnTo>
                    <a:pt x="2667" y="7118"/>
                  </a:lnTo>
                  <a:lnTo>
                    <a:pt x="3556" y="7521"/>
                  </a:lnTo>
                  <a:lnTo>
                    <a:pt x="4064" y="7789"/>
                  </a:lnTo>
                  <a:lnTo>
                    <a:pt x="4191" y="8058"/>
                  </a:lnTo>
                  <a:lnTo>
                    <a:pt x="4699" y="8595"/>
                  </a:lnTo>
                  <a:lnTo>
                    <a:pt x="5715" y="9132"/>
                  </a:lnTo>
                  <a:lnTo>
                    <a:pt x="6223" y="9669"/>
                  </a:lnTo>
                  <a:lnTo>
                    <a:pt x="6350" y="10475"/>
                  </a:lnTo>
                  <a:lnTo>
                    <a:pt x="6350" y="12087"/>
                  </a:lnTo>
                  <a:lnTo>
                    <a:pt x="7239" y="12624"/>
                  </a:lnTo>
                  <a:lnTo>
                    <a:pt x="8256" y="12624"/>
                  </a:lnTo>
                  <a:lnTo>
                    <a:pt x="8637" y="11952"/>
                  </a:lnTo>
                  <a:lnTo>
                    <a:pt x="9272" y="11281"/>
                  </a:lnTo>
                  <a:lnTo>
                    <a:pt x="9907" y="11415"/>
                  </a:lnTo>
                  <a:lnTo>
                    <a:pt x="9780" y="11952"/>
                  </a:lnTo>
                  <a:lnTo>
                    <a:pt x="9780" y="13161"/>
                  </a:lnTo>
                  <a:lnTo>
                    <a:pt x="9653" y="13698"/>
                  </a:lnTo>
                  <a:lnTo>
                    <a:pt x="9907" y="14101"/>
                  </a:lnTo>
                  <a:lnTo>
                    <a:pt x="10161" y="14101"/>
                  </a:lnTo>
                  <a:lnTo>
                    <a:pt x="9780" y="14638"/>
                  </a:lnTo>
                  <a:lnTo>
                    <a:pt x="10796" y="15310"/>
                  </a:lnTo>
                  <a:lnTo>
                    <a:pt x="11431" y="16115"/>
                  </a:lnTo>
                  <a:lnTo>
                    <a:pt x="12447" y="16384"/>
                  </a:lnTo>
                  <a:lnTo>
                    <a:pt x="13209" y="16384"/>
                  </a:lnTo>
                  <a:lnTo>
                    <a:pt x="13336" y="16384"/>
                  </a:lnTo>
                  <a:lnTo>
                    <a:pt x="13336" y="14772"/>
                  </a:lnTo>
                  <a:lnTo>
                    <a:pt x="12955" y="13564"/>
                  </a:lnTo>
                  <a:lnTo>
                    <a:pt x="13717" y="12355"/>
                  </a:lnTo>
                  <a:lnTo>
                    <a:pt x="14733" y="11549"/>
                  </a:lnTo>
                  <a:lnTo>
                    <a:pt x="15241" y="11549"/>
                  </a:lnTo>
                  <a:lnTo>
                    <a:pt x="15368" y="11549"/>
                  </a:lnTo>
                  <a:lnTo>
                    <a:pt x="16384" y="9938"/>
                  </a:lnTo>
                  <a:lnTo>
                    <a:pt x="16384" y="9266"/>
                  </a:lnTo>
                  <a:lnTo>
                    <a:pt x="15876" y="8326"/>
                  </a:lnTo>
                  <a:lnTo>
                    <a:pt x="15876" y="7521"/>
                  </a:lnTo>
                  <a:lnTo>
                    <a:pt x="15876" y="7252"/>
                  </a:lnTo>
                  <a:lnTo>
                    <a:pt x="15495" y="658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77" name="Bulgaria"/>
            <p:cNvSpPr>
              <a:spLocks noChangeAspect="1"/>
            </p:cNvSpPr>
            <p:nvPr/>
          </p:nvSpPr>
          <p:spPr bwMode="auto">
            <a:xfrm>
              <a:off x="2620" y="2274"/>
              <a:ext cx="346" cy="265"/>
            </a:xfrm>
            <a:custGeom>
              <a:avLst/>
              <a:gdLst/>
              <a:ahLst/>
              <a:cxnLst>
                <a:cxn ang="0">
                  <a:pos x="2898" y="16384"/>
                </a:cxn>
                <a:cxn ang="0">
                  <a:pos x="4259" y="15825"/>
                </a:cxn>
                <a:cxn ang="0">
                  <a:pos x="6270" y="14865"/>
                </a:cxn>
                <a:cxn ang="0">
                  <a:pos x="7394" y="14466"/>
                </a:cxn>
                <a:cxn ang="0">
                  <a:pos x="8813" y="15105"/>
                </a:cxn>
                <a:cxn ang="0">
                  <a:pos x="10765" y="14786"/>
                </a:cxn>
                <a:cxn ang="0">
                  <a:pos x="11238" y="12468"/>
                </a:cxn>
                <a:cxn ang="0">
                  <a:pos x="11948" y="11988"/>
                </a:cxn>
                <a:cxn ang="0">
                  <a:pos x="12835" y="11269"/>
                </a:cxn>
                <a:cxn ang="0">
                  <a:pos x="14728" y="10949"/>
                </a:cxn>
                <a:cxn ang="0">
                  <a:pos x="16207" y="10310"/>
                </a:cxn>
                <a:cxn ang="0">
                  <a:pos x="15674" y="9431"/>
                </a:cxn>
                <a:cxn ang="0">
                  <a:pos x="15142" y="8472"/>
                </a:cxn>
                <a:cxn ang="0">
                  <a:pos x="14550" y="7992"/>
                </a:cxn>
                <a:cxn ang="0">
                  <a:pos x="14669" y="7353"/>
                </a:cxn>
                <a:cxn ang="0">
                  <a:pos x="14964" y="6554"/>
                </a:cxn>
                <a:cxn ang="0">
                  <a:pos x="15142" y="5195"/>
                </a:cxn>
                <a:cxn ang="0">
                  <a:pos x="15438" y="3197"/>
                </a:cxn>
                <a:cxn ang="0">
                  <a:pos x="16384" y="1678"/>
                </a:cxn>
                <a:cxn ang="0">
                  <a:pos x="15497" y="1039"/>
                </a:cxn>
                <a:cxn ang="0">
                  <a:pos x="13013" y="320"/>
                </a:cxn>
                <a:cxn ang="0">
                  <a:pos x="11711" y="160"/>
                </a:cxn>
                <a:cxn ang="0">
                  <a:pos x="9582" y="1998"/>
                </a:cxn>
                <a:cxn ang="0">
                  <a:pos x="8103" y="3517"/>
                </a:cxn>
                <a:cxn ang="0">
                  <a:pos x="5974" y="3517"/>
                </a:cxn>
                <a:cxn ang="0">
                  <a:pos x="2366" y="3996"/>
                </a:cxn>
                <a:cxn ang="0">
                  <a:pos x="1065" y="3596"/>
                </a:cxn>
                <a:cxn ang="0">
                  <a:pos x="710" y="2398"/>
                </a:cxn>
                <a:cxn ang="0">
                  <a:pos x="0" y="4556"/>
                </a:cxn>
                <a:cxn ang="0">
                  <a:pos x="769" y="6793"/>
                </a:cxn>
                <a:cxn ang="0">
                  <a:pos x="1065" y="8711"/>
                </a:cxn>
                <a:cxn ang="0">
                  <a:pos x="828" y="12228"/>
                </a:cxn>
                <a:cxn ang="0">
                  <a:pos x="2662" y="15185"/>
                </a:cxn>
              </a:cxnLst>
              <a:rect l="0" t="0" r="r" b="b"/>
              <a:pathLst>
                <a:path w="16384" h="16384">
                  <a:moveTo>
                    <a:pt x="2839" y="16384"/>
                  </a:moveTo>
                  <a:lnTo>
                    <a:pt x="2898" y="16384"/>
                  </a:lnTo>
                  <a:lnTo>
                    <a:pt x="3431" y="16304"/>
                  </a:lnTo>
                  <a:lnTo>
                    <a:pt x="4259" y="15825"/>
                  </a:lnTo>
                  <a:lnTo>
                    <a:pt x="5323" y="15505"/>
                  </a:lnTo>
                  <a:lnTo>
                    <a:pt x="6270" y="14865"/>
                  </a:lnTo>
                  <a:lnTo>
                    <a:pt x="6743" y="14546"/>
                  </a:lnTo>
                  <a:lnTo>
                    <a:pt x="7394" y="14466"/>
                  </a:lnTo>
                  <a:lnTo>
                    <a:pt x="7926" y="14865"/>
                  </a:lnTo>
                  <a:lnTo>
                    <a:pt x="8813" y="15105"/>
                  </a:lnTo>
                  <a:lnTo>
                    <a:pt x="9819" y="15345"/>
                  </a:lnTo>
                  <a:lnTo>
                    <a:pt x="10765" y="14786"/>
                  </a:lnTo>
                  <a:lnTo>
                    <a:pt x="11356" y="13826"/>
                  </a:lnTo>
                  <a:lnTo>
                    <a:pt x="11238" y="12468"/>
                  </a:lnTo>
                  <a:lnTo>
                    <a:pt x="11830" y="12228"/>
                  </a:lnTo>
                  <a:lnTo>
                    <a:pt x="11948" y="11988"/>
                  </a:lnTo>
                  <a:lnTo>
                    <a:pt x="12184" y="11669"/>
                  </a:lnTo>
                  <a:lnTo>
                    <a:pt x="12835" y="11269"/>
                  </a:lnTo>
                  <a:lnTo>
                    <a:pt x="13781" y="10550"/>
                  </a:lnTo>
                  <a:lnTo>
                    <a:pt x="14728" y="10949"/>
                  </a:lnTo>
                  <a:lnTo>
                    <a:pt x="15852" y="10390"/>
                  </a:lnTo>
                  <a:lnTo>
                    <a:pt x="16207" y="10310"/>
                  </a:lnTo>
                  <a:lnTo>
                    <a:pt x="16088" y="9910"/>
                  </a:lnTo>
                  <a:lnTo>
                    <a:pt x="15674" y="9431"/>
                  </a:lnTo>
                  <a:lnTo>
                    <a:pt x="15438" y="9111"/>
                  </a:lnTo>
                  <a:lnTo>
                    <a:pt x="15142" y="8472"/>
                  </a:lnTo>
                  <a:lnTo>
                    <a:pt x="14905" y="8072"/>
                  </a:lnTo>
                  <a:lnTo>
                    <a:pt x="14550" y="7992"/>
                  </a:lnTo>
                  <a:lnTo>
                    <a:pt x="14432" y="7752"/>
                  </a:lnTo>
                  <a:lnTo>
                    <a:pt x="14669" y="7353"/>
                  </a:lnTo>
                  <a:lnTo>
                    <a:pt x="14787" y="7033"/>
                  </a:lnTo>
                  <a:lnTo>
                    <a:pt x="14964" y="6554"/>
                  </a:lnTo>
                  <a:lnTo>
                    <a:pt x="15260" y="6234"/>
                  </a:lnTo>
                  <a:lnTo>
                    <a:pt x="15142" y="5195"/>
                  </a:lnTo>
                  <a:lnTo>
                    <a:pt x="15024" y="4236"/>
                  </a:lnTo>
                  <a:lnTo>
                    <a:pt x="15438" y="3197"/>
                  </a:lnTo>
                  <a:lnTo>
                    <a:pt x="16325" y="2558"/>
                  </a:lnTo>
                  <a:lnTo>
                    <a:pt x="16384" y="1678"/>
                  </a:lnTo>
                  <a:lnTo>
                    <a:pt x="16384" y="639"/>
                  </a:lnTo>
                  <a:lnTo>
                    <a:pt x="15497" y="1039"/>
                  </a:lnTo>
                  <a:lnTo>
                    <a:pt x="14432" y="400"/>
                  </a:lnTo>
                  <a:lnTo>
                    <a:pt x="13013" y="320"/>
                  </a:lnTo>
                  <a:lnTo>
                    <a:pt x="12599" y="0"/>
                  </a:lnTo>
                  <a:lnTo>
                    <a:pt x="11711" y="160"/>
                  </a:lnTo>
                  <a:lnTo>
                    <a:pt x="10528" y="1039"/>
                  </a:lnTo>
                  <a:lnTo>
                    <a:pt x="9582" y="1998"/>
                  </a:lnTo>
                  <a:lnTo>
                    <a:pt x="8872" y="3037"/>
                  </a:lnTo>
                  <a:lnTo>
                    <a:pt x="8103" y="3517"/>
                  </a:lnTo>
                  <a:lnTo>
                    <a:pt x="6920" y="3596"/>
                  </a:lnTo>
                  <a:lnTo>
                    <a:pt x="5974" y="3517"/>
                  </a:lnTo>
                  <a:lnTo>
                    <a:pt x="4022" y="3916"/>
                  </a:lnTo>
                  <a:lnTo>
                    <a:pt x="2366" y="3996"/>
                  </a:lnTo>
                  <a:lnTo>
                    <a:pt x="1715" y="4156"/>
                  </a:lnTo>
                  <a:lnTo>
                    <a:pt x="1065" y="3596"/>
                  </a:lnTo>
                  <a:lnTo>
                    <a:pt x="1301" y="2637"/>
                  </a:lnTo>
                  <a:lnTo>
                    <a:pt x="710" y="2398"/>
                  </a:lnTo>
                  <a:lnTo>
                    <a:pt x="0" y="3197"/>
                  </a:lnTo>
                  <a:lnTo>
                    <a:pt x="0" y="4556"/>
                  </a:lnTo>
                  <a:lnTo>
                    <a:pt x="237" y="5914"/>
                  </a:lnTo>
                  <a:lnTo>
                    <a:pt x="769" y="6793"/>
                  </a:lnTo>
                  <a:lnTo>
                    <a:pt x="1538" y="7832"/>
                  </a:lnTo>
                  <a:lnTo>
                    <a:pt x="1065" y="8711"/>
                  </a:lnTo>
                  <a:lnTo>
                    <a:pt x="710" y="10550"/>
                  </a:lnTo>
                  <a:lnTo>
                    <a:pt x="828" y="12228"/>
                  </a:lnTo>
                  <a:lnTo>
                    <a:pt x="2129" y="13267"/>
                  </a:lnTo>
                  <a:lnTo>
                    <a:pt x="2662" y="15185"/>
                  </a:lnTo>
                  <a:lnTo>
                    <a:pt x="2839" y="1638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grpSp>
          <p:nvGrpSpPr>
            <p:cNvPr id="278" name="Denmark"/>
            <p:cNvGrpSpPr>
              <a:grpSpLocks noChangeAspect="1"/>
            </p:cNvGrpSpPr>
            <p:nvPr/>
          </p:nvGrpSpPr>
          <p:grpSpPr bwMode="auto">
            <a:xfrm>
              <a:off x="1875" y="1228"/>
              <a:ext cx="298" cy="264"/>
              <a:chOff x="-3000" y="-90890"/>
              <a:chExt cx="18564" cy="204"/>
            </a:xfrm>
            <a:grpFill/>
          </p:grpSpPr>
          <p:sp>
            <p:nvSpPr>
              <p:cNvPr id="379" name="Drawing 10"/>
              <p:cNvSpPr>
                <a:spLocks noChangeAspect="1"/>
              </p:cNvSpPr>
              <p:nvPr/>
            </p:nvSpPr>
            <p:spPr bwMode="auto">
              <a:xfrm>
                <a:off x="14550" y="-90733"/>
                <a:ext cx="1014" cy="16"/>
              </a:xfrm>
              <a:custGeom>
                <a:avLst/>
                <a:gdLst/>
                <a:ahLst/>
                <a:cxnLst>
                  <a:cxn ang="0">
                    <a:pos x="16384" y="16384"/>
                  </a:cxn>
                  <a:cxn ang="0">
                    <a:pos x="16384" y="15360"/>
                  </a:cxn>
                  <a:cxn ang="0">
                    <a:pos x="15124" y="7168"/>
                  </a:cxn>
                  <a:cxn ang="0">
                    <a:pos x="6302" y="1024"/>
                  </a:cxn>
                  <a:cxn ang="0">
                    <a:pos x="1260" y="0"/>
                  </a:cxn>
                  <a:cxn ang="0">
                    <a:pos x="0" y="7168"/>
                  </a:cxn>
                  <a:cxn ang="0">
                    <a:pos x="0" y="11264"/>
                  </a:cxn>
                  <a:cxn ang="0">
                    <a:pos x="3781" y="15360"/>
                  </a:cxn>
                  <a:cxn ang="0">
                    <a:pos x="8822" y="16384"/>
                  </a:cxn>
                  <a:cxn ang="0">
                    <a:pos x="15124" y="16384"/>
                  </a:cxn>
                  <a:cxn ang="0">
                    <a:pos x="16384" y="16384"/>
                  </a:cxn>
                </a:cxnLst>
                <a:rect l="0" t="0" r="r" b="b"/>
                <a:pathLst>
                  <a:path w="16384" h="16384">
                    <a:moveTo>
                      <a:pt x="16384" y="16384"/>
                    </a:moveTo>
                    <a:lnTo>
                      <a:pt x="16384" y="15360"/>
                    </a:lnTo>
                    <a:lnTo>
                      <a:pt x="15124" y="7168"/>
                    </a:lnTo>
                    <a:lnTo>
                      <a:pt x="6302" y="1024"/>
                    </a:lnTo>
                    <a:lnTo>
                      <a:pt x="1260" y="0"/>
                    </a:lnTo>
                    <a:lnTo>
                      <a:pt x="0" y="7168"/>
                    </a:lnTo>
                    <a:lnTo>
                      <a:pt x="0" y="11264"/>
                    </a:lnTo>
                    <a:lnTo>
                      <a:pt x="3781" y="15360"/>
                    </a:lnTo>
                    <a:lnTo>
                      <a:pt x="8822" y="16384"/>
                    </a:lnTo>
                    <a:lnTo>
                      <a:pt x="15124" y="16384"/>
                    </a:lnTo>
                    <a:lnTo>
                      <a:pt x="16384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80" name="Drawing 11"/>
              <p:cNvSpPr>
                <a:spLocks noChangeAspect="1"/>
              </p:cNvSpPr>
              <p:nvPr/>
            </p:nvSpPr>
            <p:spPr bwMode="auto">
              <a:xfrm>
                <a:off x="4644" y="-90788"/>
                <a:ext cx="4836" cy="75"/>
              </a:xfrm>
              <a:custGeom>
                <a:avLst/>
                <a:gdLst/>
                <a:ahLst/>
                <a:cxnLst>
                  <a:cxn ang="0">
                    <a:pos x="5285" y="2403"/>
                  </a:cxn>
                  <a:cxn ang="0">
                    <a:pos x="7135" y="2403"/>
                  </a:cxn>
                  <a:cxn ang="0">
                    <a:pos x="8192" y="2621"/>
                  </a:cxn>
                  <a:cxn ang="0">
                    <a:pos x="7399" y="3932"/>
                  </a:cxn>
                  <a:cxn ang="0">
                    <a:pos x="7135" y="4806"/>
                  </a:cxn>
                  <a:cxn ang="0">
                    <a:pos x="7928" y="5243"/>
                  </a:cxn>
                  <a:cxn ang="0">
                    <a:pos x="7928" y="6117"/>
                  </a:cxn>
                  <a:cxn ang="0">
                    <a:pos x="8456" y="5680"/>
                  </a:cxn>
                  <a:cxn ang="0">
                    <a:pos x="9249" y="4369"/>
                  </a:cxn>
                  <a:cxn ang="0">
                    <a:pos x="9249" y="3277"/>
                  </a:cxn>
                  <a:cxn ang="0">
                    <a:pos x="10042" y="4369"/>
                  </a:cxn>
                  <a:cxn ang="0">
                    <a:pos x="10306" y="5680"/>
                  </a:cxn>
                  <a:cxn ang="0">
                    <a:pos x="9513" y="6117"/>
                  </a:cxn>
                  <a:cxn ang="0">
                    <a:pos x="10306" y="6117"/>
                  </a:cxn>
                  <a:cxn ang="0">
                    <a:pos x="10570" y="4806"/>
                  </a:cxn>
                  <a:cxn ang="0">
                    <a:pos x="10570" y="3495"/>
                  </a:cxn>
                  <a:cxn ang="0">
                    <a:pos x="10042" y="2621"/>
                  </a:cxn>
                  <a:cxn ang="0">
                    <a:pos x="9249" y="2185"/>
                  </a:cxn>
                  <a:cxn ang="0">
                    <a:pos x="10306" y="655"/>
                  </a:cxn>
                  <a:cxn ang="0">
                    <a:pos x="12156" y="437"/>
                  </a:cxn>
                  <a:cxn ang="0">
                    <a:pos x="13477" y="0"/>
                  </a:cxn>
                  <a:cxn ang="0">
                    <a:pos x="14534" y="2403"/>
                  </a:cxn>
                  <a:cxn ang="0">
                    <a:pos x="15327" y="3495"/>
                  </a:cxn>
                  <a:cxn ang="0">
                    <a:pos x="15591" y="4806"/>
                  </a:cxn>
                  <a:cxn ang="0">
                    <a:pos x="15855" y="6117"/>
                  </a:cxn>
                  <a:cxn ang="0">
                    <a:pos x="15591" y="6772"/>
                  </a:cxn>
                  <a:cxn ang="0">
                    <a:pos x="14270" y="7427"/>
                  </a:cxn>
                  <a:cxn ang="0">
                    <a:pos x="12684" y="8520"/>
                  </a:cxn>
                  <a:cxn ang="0">
                    <a:pos x="12156" y="10049"/>
                  </a:cxn>
                  <a:cxn ang="0">
                    <a:pos x="13741" y="10486"/>
                  </a:cxn>
                  <a:cxn ang="0">
                    <a:pos x="14270" y="11796"/>
                  </a:cxn>
                  <a:cxn ang="0">
                    <a:pos x="12684" y="12889"/>
                  </a:cxn>
                  <a:cxn ang="0">
                    <a:pos x="11627" y="13107"/>
                  </a:cxn>
                  <a:cxn ang="0">
                    <a:pos x="11627" y="14636"/>
                  </a:cxn>
                  <a:cxn ang="0">
                    <a:pos x="11363" y="15510"/>
                  </a:cxn>
                  <a:cxn ang="0">
                    <a:pos x="10306" y="16384"/>
                  </a:cxn>
                  <a:cxn ang="0">
                    <a:pos x="9249" y="15729"/>
                  </a:cxn>
                  <a:cxn ang="0">
                    <a:pos x="7399" y="15510"/>
                  </a:cxn>
                  <a:cxn ang="0">
                    <a:pos x="7399" y="14636"/>
                  </a:cxn>
                  <a:cxn ang="0">
                    <a:pos x="7928" y="13763"/>
                  </a:cxn>
                  <a:cxn ang="0">
                    <a:pos x="6078" y="13107"/>
                  </a:cxn>
                  <a:cxn ang="0">
                    <a:pos x="3964" y="13107"/>
                  </a:cxn>
                  <a:cxn ang="0">
                    <a:pos x="3171" y="12233"/>
                  </a:cxn>
                  <a:cxn ang="0">
                    <a:pos x="2643" y="11796"/>
                  </a:cxn>
                  <a:cxn ang="0">
                    <a:pos x="2114" y="10923"/>
                  </a:cxn>
                  <a:cxn ang="0">
                    <a:pos x="2643" y="9175"/>
                  </a:cxn>
                  <a:cxn ang="0">
                    <a:pos x="2643" y="7646"/>
                  </a:cxn>
                  <a:cxn ang="0">
                    <a:pos x="1850" y="6991"/>
                  </a:cxn>
                  <a:cxn ang="0">
                    <a:pos x="1057" y="6554"/>
                  </a:cxn>
                  <a:cxn ang="0">
                    <a:pos x="0" y="6117"/>
                  </a:cxn>
                  <a:cxn ang="0">
                    <a:pos x="793" y="5680"/>
                  </a:cxn>
                  <a:cxn ang="0">
                    <a:pos x="2643" y="5680"/>
                  </a:cxn>
                  <a:cxn ang="0">
                    <a:pos x="3964" y="5243"/>
                  </a:cxn>
                  <a:cxn ang="0">
                    <a:pos x="4757" y="4151"/>
                  </a:cxn>
                  <a:cxn ang="0">
                    <a:pos x="5814" y="3277"/>
                  </a:cxn>
                  <a:cxn ang="0">
                    <a:pos x="4228" y="2185"/>
                  </a:cxn>
                </a:cxnLst>
                <a:rect l="0" t="0" r="r" b="b"/>
                <a:pathLst>
                  <a:path w="16384" h="16384">
                    <a:moveTo>
                      <a:pt x="4228" y="2185"/>
                    </a:moveTo>
                    <a:lnTo>
                      <a:pt x="4757" y="2403"/>
                    </a:lnTo>
                    <a:lnTo>
                      <a:pt x="5021" y="2403"/>
                    </a:lnTo>
                    <a:lnTo>
                      <a:pt x="5285" y="2403"/>
                    </a:lnTo>
                    <a:lnTo>
                      <a:pt x="5814" y="2403"/>
                    </a:lnTo>
                    <a:lnTo>
                      <a:pt x="6078" y="2403"/>
                    </a:lnTo>
                    <a:lnTo>
                      <a:pt x="6342" y="2403"/>
                    </a:lnTo>
                    <a:lnTo>
                      <a:pt x="7135" y="2403"/>
                    </a:lnTo>
                    <a:lnTo>
                      <a:pt x="7399" y="2403"/>
                    </a:lnTo>
                    <a:lnTo>
                      <a:pt x="8192" y="2185"/>
                    </a:lnTo>
                    <a:lnTo>
                      <a:pt x="8192" y="2403"/>
                    </a:lnTo>
                    <a:lnTo>
                      <a:pt x="8192" y="2621"/>
                    </a:lnTo>
                    <a:lnTo>
                      <a:pt x="8192" y="3058"/>
                    </a:lnTo>
                    <a:lnTo>
                      <a:pt x="7928" y="3277"/>
                    </a:lnTo>
                    <a:lnTo>
                      <a:pt x="7399" y="3277"/>
                    </a:lnTo>
                    <a:lnTo>
                      <a:pt x="7399" y="3932"/>
                    </a:lnTo>
                    <a:lnTo>
                      <a:pt x="7399" y="4151"/>
                    </a:lnTo>
                    <a:lnTo>
                      <a:pt x="7399" y="4369"/>
                    </a:lnTo>
                    <a:lnTo>
                      <a:pt x="7135" y="4369"/>
                    </a:lnTo>
                    <a:lnTo>
                      <a:pt x="7135" y="4806"/>
                    </a:lnTo>
                    <a:lnTo>
                      <a:pt x="7135" y="5024"/>
                    </a:lnTo>
                    <a:lnTo>
                      <a:pt x="7399" y="4806"/>
                    </a:lnTo>
                    <a:lnTo>
                      <a:pt x="7928" y="4806"/>
                    </a:lnTo>
                    <a:lnTo>
                      <a:pt x="7928" y="5243"/>
                    </a:lnTo>
                    <a:lnTo>
                      <a:pt x="7928" y="5680"/>
                    </a:lnTo>
                    <a:lnTo>
                      <a:pt x="7399" y="5898"/>
                    </a:lnTo>
                    <a:lnTo>
                      <a:pt x="7928" y="5898"/>
                    </a:lnTo>
                    <a:lnTo>
                      <a:pt x="7928" y="6117"/>
                    </a:lnTo>
                    <a:lnTo>
                      <a:pt x="7928" y="6554"/>
                    </a:lnTo>
                    <a:lnTo>
                      <a:pt x="8192" y="6554"/>
                    </a:lnTo>
                    <a:lnTo>
                      <a:pt x="8456" y="5898"/>
                    </a:lnTo>
                    <a:lnTo>
                      <a:pt x="8456" y="5680"/>
                    </a:lnTo>
                    <a:lnTo>
                      <a:pt x="8456" y="5243"/>
                    </a:lnTo>
                    <a:lnTo>
                      <a:pt x="8985" y="5024"/>
                    </a:lnTo>
                    <a:lnTo>
                      <a:pt x="8985" y="4806"/>
                    </a:lnTo>
                    <a:lnTo>
                      <a:pt x="9249" y="4369"/>
                    </a:lnTo>
                    <a:lnTo>
                      <a:pt x="9249" y="4151"/>
                    </a:lnTo>
                    <a:lnTo>
                      <a:pt x="9249" y="3932"/>
                    </a:lnTo>
                    <a:lnTo>
                      <a:pt x="9249" y="3495"/>
                    </a:lnTo>
                    <a:lnTo>
                      <a:pt x="9249" y="3277"/>
                    </a:lnTo>
                    <a:lnTo>
                      <a:pt x="9513" y="3277"/>
                    </a:lnTo>
                    <a:lnTo>
                      <a:pt x="9513" y="3495"/>
                    </a:lnTo>
                    <a:lnTo>
                      <a:pt x="10042" y="4151"/>
                    </a:lnTo>
                    <a:lnTo>
                      <a:pt x="10042" y="4369"/>
                    </a:lnTo>
                    <a:lnTo>
                      <a:pt x="10042" y="4806"/>
                    </a:lnTo>
                    <a:lnTo>
                      <a:pt x="10306" y="5024"/>
                    </a:lnTo>
                    <a:lnTo>
                      <a:pt x="10306" y="5243"/>
                    </a:lnTo>
                    <a:lnTo>
                      <a:pt x="10306" y="5680"/>
                    </a:lnTo>
                    <a:lnTo>
                      <a:pt x="10042" y="5680"/>
                    </a:lnTo>
                    <a:lnTo>
                      <a:pt x="10042" y="5898"/>
                    </a:lnTo>
                    <a:lnTo>
                      <a:pt x="9513" y="5898"/>
                    </a:lnTo>
                    <a:lnTo>
                      <a:pt x="9513" y="6117"/>
                    </a:lnTo>
                    <a:lnTo>
                      <a:pt x="10042" y="6117"/>
                    </a:lnTo>
                    <a:lnTo>
                      <a:pt x="10042" y="6554"/>
                    </a:lnTo>
                    <a:lnTo>
                      <a:pt x="10306" y="6554"/>
                    </a:lnTo>
                    <a:lnTo>
                      <a:pt x="10306" y="6117"/>
                    </a:lnTo>
                    <a:lnTo>
                      <a:pt x="10306" y="5680"/>
                    </a:lnTo>
                    <a:lnTo>
                      <a:pt x="10570" y="5680"/>
                    </a:lnTo>
                    <a:lnTo>
                      <a:pt x="10570" y="5243"/>
                    </a:lnTo>
                    <a:lnTo>
                      <a:pt x="10570" y="4806"/>
                    </a:lnTo>
                    <a:lnTo>
                      <a:pt x="10570" y="4369"/>
                    </a:lnTo>
                    <a:lnTo>
                      <a:pt x="10570" y="4151"/>
                    </a:lnTo>
                    <a:lnTo>
                      <a:pt x="10570" y="3932"/>
                    </a:lnTo>
                    <a:lnTo>
                      <a:pt x="10570" y="3495"/>
                    </a:lnTo>
                    <a:lnTo>
                      <a:pt x="10570" y="3277"/>
                    </a:lnTo>
                    <a:lnTo>
                      <a:pt x="10306" y="3058"/>
                    </a:lnTo>
                    <a:lnTo>
                      <a:pt x="10306" y="2621"/>
                    </a:lnTo>
                    <a:lnTo>
                      <a:pt x="10042" y="2621"/>
                    </a:lnTo>
                    <a:lnTo>
                      <a:pt x="10042" y="2403"/>
                    </a:lnTo>
                    <a:lnTo>
                      <a:pt x="9513" y="2403"/>
                    </a:lnTo>
                    <a:lnTo>
                      <a:pt x="9249" y="2403"/>
                    </a:lnTo>
                    <a:lnTo>
                      <a:pt x="9249" y="2185"/>
                    </a:lnTo>
                    <a:lnTo>
                      <a:pt x="9249" y="1748"/>
                    </a:lnTo>
                    <a:lnTo>
                      <a:pt x="10042" y="1311"/>
                    </a:lnTo>
                    <a:lnTo>
                      <a:pt x="10306" y="874"/>
                    </a:lnTo>
                    <a:lnTo>
                      <a:pt x="10306" y="655"/>
                    </a:lnTo>
                    <a:lnTo>
                      <a:pt x="11099" y="655"/>
                    </a:lnTo>
                    <a:lnTo>
                      <a:pt x="11363" y="655"/>
                    </a:lnTo>
                    <a:lnTo>
                      <a:pt x="11363" y="437"/>
                    </a:lnTo>
                    <a:lnTo>
                      <a:pt x="12156" y="437"/>
                    </a:lnTo>
                    <a:lnTo>
                      <a:pt x="12156" y="0"/>
                    </a:lnTo>
                    <a:lnTo>
                      <a:pt x="12684" y="0"/>
                    </a:lnTo>
                    <a:lnTo>
                      <a:pt x="13213" y="0"/>
                    </a:lnTo>
                    <a:lnTo>
                      <a:pt x="13477" y="0"/>
                    </a:lnTo>
                    <a:lnTo>
                      <a:pt x="14270" y="874"/>
                    </a:lnTo>
                    <a:lnTo>
                      <a:pt x="14270" y="1529"/>
                    </a:lnTo>
                    <a:lnTo>
                      <a:pt x="14534" y="1748"/>
                    </a:lnTo>
                    <a:lnTo>
                      <a:pt x="14534" y="2403"/>
                    </a:lnTo>
                    <a:lnTo>
                      <a:pt x="14798" y="3058"/>
                    </a:lnTo>
                    <a:lnTo>
                      <a:pt x="15327" y="3058"/>
                    </a:lnTo>
                    <a:lnTo>
                      <a:pt x="15327" y="3277"/>
                    </a:lnTo>
                    <a:lnTo>
                      <a:pt x="15327" y="3495"/>
                    </a:lnTo>
                    <a:lnTo>
                      <a:pt x="15327" y="4151"/>
                    </a:lnTo>
                    <a:lnTo>
                      <a:pt x="15327" y="4369"/>
                    </a:lnTo>
                    <a:lnTo>
                      <a:pt x="15591" y="4369"/>
                    </a:lnTo>
                    <a:lnTo>
                      <a:pt x="15591" y="4806"/>
                    </a:lnTo>
                    <a:lnTo>
                      <a:pt x="15591" y="5024"/>
                    </a:lnTo>
                    <a:lnTo>
                      <a:pt x="15591" y="5243"/>
                    </a:lnTo>
                    <a:lnTo>
                      <a:pt x="15591" y="5680"/>
                    </a:lnTo>
                    <a:lnTo>
                      <a:pt x="15855" y="6117"/>
                    </a:lnTo>
                    <a:lnTo>
                      <a:pt x="15855" y="6554"/>
                    </a:lnTo>
                    <a:lnTo>
                      <a:pt x="16384" y="6772"/>
                    </a:lnTo>
                    <a:lnTo>
                      <a:pt x="15855" y="6772"/>
                    </a:lnTo>
                    <a:lnTo>
                      <a:pt x="15591" y="6772"/>
                    </a:lnTo>
                    <a:lnTo>
                      <a:pt x="15327" y="6772"/>
                    </a:lnTo>
                    <a:lnTo>
                      <a:pt x="14798" y="6772"/>
                    </a:lnTo>
                    <a:lnTo>
                      <a:pt x="14534" y="7427"/>
                    </a:lnTo>
                    <a:lnTo>
                      <a:pt x="14270" y="7427"/>
                    </a:lnTo>
                    <a:lnTo>
                      <a:pt x="13741" y="7427"/>
                    </a:lnTo>
                    <a:lnTo>
                      <a:pt x="13477" y="7427"/>
                    </a:lnTo>
                    <a:lnTo>
                      <a:pt x="12684" y="8301"/>
                    </a:lnTo>
                    <a:lnTo>
                      <a:pt x="12684" y="8520"/>
                    </a:lnTo>
                    <a:lnTo>
                      <a:pt x="12420" y="8738"/>
                    </a:lnTo>
                    <a:lnTo>
                      <a:pt x="12420" y="9175"/>
                    </a:lnTo>
                    <a:lnTo>
                      <a:pt x="12156" y="9612"/>
                    </a:lnTo>
                    <a:lnTo>
                      <a:pt x="12156" y="10049"/>
                    </a:lnTo>
                    <a:lnTo>
                      <a:pt x="12420" y="10049"/>
                    </a:lnTo>
                    <a:lnTo>
                      <a:pt x="13213" y="10049"/>
                    </a:lnTo>
                    <a:lnTo>
                      <a:pt x="13477" y="10267"/>
                    </a:lnTo>
                    <a:lnTo>
                      <a:pt x="13741" y="10486"/>
                    </a:lnTo>
                    <a:lnTo>
                      <a:pt x="13741" y="10923"/>
                    </a:lnTo>
                    <a:lnTo>
                      <a:pt x="14270" y="11141"/>
                    </a:lnTo>
                    <a:lnTo>
                      <a:pt x="14270" y="11360"/>
                    </a:lnTo>
                    <a:lnTo>
                      <a:pt x="14270" y="11796"/>
                    </a:lnTo>
                    <a:lnTo>
                      <a:pt x="14270" y="12233"/>
                    </a:lnTo>
                    <a:lnTo>
                      <a:pt x="14270" y="12670"/>
                    </a:lnTo>
                    <a:lnTo>
                      <a:pt x="13741" y="12670"/>
                    </a:lnTo>
                    <a:lnTo>
                      <a:pt x="12684" y="12889"/>
                    </a:lnTo>
                    <a:lnTo>
                      <a:pt x="12684" y="12670"/>
                    </a:lnTo>
                    <a:lnTo>
                      <a:pt x="12420" y="12670"/>
                    </a:lnTo>
                    <a:lnTo>
                      <a:pt x="12156" y="12889"/>
                    </a:lnTo>
                    <a:lnTo>
                      <a:pt x="11627" y="13107"/>
                    </a:lnTo>
                    <a:lnTo>
                      <a:pt x="11363" y="13544"/>
                    </a:lnTo>
                    <a:lnTo>
                      <a:pt x="11363" y="13763"/>
                    </a:lnTo>
                    <a:lnTo>
                      <a:pt x="11363" y="13981"/>
                    </a:lnTo>
                    <a:lnTo>
                      <a:pt x="11627" y="14636"/>
                    </a:lnTo>
                    <a:lnTo>
                      <a:pt x="11627" y="14855"/>
                    </a:lnTo>
                    <a:lnTo>
                      <a:pt x="11363" y="14855"/>
                    </a:lnTo>
                    <a:lnTo>
                      <a:pt x="11363" y="15292"/>
                    </a:lnTo>
                    <a:lnTo>
                      <a:pt x="11363" y="15510"/>
                    </a:lnTo>
                    <a:lnTo>
                      <a:pt x="11363" y="16166"/>
                    </a:lnTo>
                    <a:lnTo>
                      <a:pt x="11099" y="16166"/>
                    </a:lnTo>
                    <a:lnTo>
                      <a:pt x="10570" y="16384"/>
                    </a:lnTo>
                    <a:lnTo>
                      <a:pt x="10306" y="16384"/>
                    </a:lnTo>
                    <a:lnTo>
                      <a:pt x="10306" y="16166"/>
                    </a:lnTo>
                    <a:lnTo>
                      <a:pt x="10042" y="16166"/>
                    </a:lnTo>
                    <a:lnTo>
                      <a:pt x="10042" y="15729"/>
                    </a:lnTo>
                    <a:lnTo>
                      <a:pt x="9249" y="15729"/>
                    </a:lnTo>
                    <a:lnTo>
                      <a:pt x="8985" y="15729"/>
                    </a:lnTo>
                    <a:lnTo>
                      <a:pt x="8192" y="15510"/>
                    </a:lnTo>
                    <a:lnTo>
                      <a:pt x="7928" y="15510"/>
                    </a:lnTo>
                    <a:lnTo>
                      <a:pt x="7399" y="15510"/>
                    </a:lnTo>
                    <a:lnTo>
                      <a:pt x="6871" y="14855"/>
                    </a:lnTo>
                    <a:lnTo>
                      <a:pt x="7135" y="14855"/>
                    </a:lnTo>
                    <a:lnTo>
                      <a:pt x="7399" y="14855"/>
                    </a:lnTo>
                    <a:lnTo>
                      <a:pt x="7399" y="14636"/>
                    </a:lnTo>
                    <a:lnTo>
                      <a:pt x="7399" y="14418"/>
                    </a:lnTo>
                    <a:lnTo>
                      <a:pt x="7399" y="13981"/>
                    </a:lnTo>
                    <a:lnTo>
                      <a:pt x="7928" y="13981"/>
                    </a:lnTo>
                    <a:lnTo>
                      <a:pt x="7928" y="13763"/>
                    </a:lnTo>
                    <a:lnTo>
                      <a:pt x="7399" y="13763"/>
                    </a:lnTo>
                    <a:lnTo>
                      <a:pt x="7135" y="13544"/>
                    </a:lnTo>
                    <a:lnTo>
                      <a:pt x="6342" y="13107"/>
                    </a:lnTo>
                    <a:lnTo>
                      <a:pt x="6078" y="13107"/>
                    </a:lnTo>
                    <a:lnTo>
                      <a:pt x="5285" y="13107"/>
                    </a:lnTo>
                    <a:lnTo>
                      <a:pt x="4757" y="13107"/>
                    </a:lnTo>
                    <a:lnTo>
                      <a:pt x="4228" y="13107"/>
                    </a:lnTo>
                    <a:lnTo>
                      <a:pt x="3964" y="13107"/>
                    </a:lnTo>
                    <a:lnTo>
                      <a:pt x="3700" y="13107"/>
                    </a:lnTo>
                    <a:lnTo>
                      <a:pt x="3171" y="13107"/>
                    </a:lnTo>
                    <a:lnTo>
                      <a:pt x="3171" y="12670"/>
                    </a:lnTo>
                    <a:lnTo>
                      <a:pt x="3171" y="12233"/>
                    </a:lnTo>
                    <a:lnTo>
                      <a:pt x="3171" y="12015"/>
                    </a:lnTo>
                    <a:lnTo>
                      <a:pt x="2907" y="12015"/>
                    </a:lnTo>
                    <a:lnTo>
                      <a:pt x="2643" y="12015"/>
                    </a:lnTo>
                    <a:lnTo>
                      <a:pt x="2643" y="11796"/>
                    </a:lnTo>
                    <a:lnTo>
                      <a:pt x="2114" y="11796"/>
                    </a:lnTo>
                    <a:lnTo>
                      <a:pt x="1850" y="11141"/>
                    </a:lnTo>
                    <a:lnTo>
                      <a:pt x="1850" y="10923"/>
                    </a:lnTo>
                    <a:lnTo>
                      <a:pt x="2114" y="10923"/>
                    </a:lnTo>
                    <a:lnTo>
                      <a:pt x="2643" y="10049"/>
                    </a:lnTo>
                    <a:lnTo>
                      <a:pt x="2643" y="9612"/>
                    </a:lnTo>
                    <a:lnTo>
                      <a:pt x="2643" y="9393"/>
                    </a:lnTo>
                    <a:lnTo>
                      <a:pt x="2643" y="9175"/>
                    </a:lnTo>
                    <a:lnTo>
                      <a:pt x="2643" y="8738"/>
                    </a:lnTo>
                    <a:lnTo>
                      <a:pt x="2643" y="8520"/>
                    </a:lnTo>
                    <a:lnTo>
                      <a:pt x="2643" y="8301"/>
                    </a:lnTo>
                    <a:lnTo>
                      <a:pt x="2643" y="7646"/>
                    </a:lnTo>
                    <a:lnTo>
                      <a:pt x="2114" y="7646"/>
                    </a:lnTo>
                    <a:lnTo>
                      <a:pt x="2114" y="7427"/>
                    </a:lnTo>
                    <a:lnTo>
                      <a:pt x="2114" y="6991"/>
                    </a:lnTo>
                    <a:lnTo>
                      <a:pt x="1850" y="6991"/>
                    </a:lnTo>
                    <a:lnTo>
                      <a:pt x="1057" y="6991"/>
                    </a:lnTo>
                    <a:lnTo>
                      <a:pt x="793" y="6991"/>
                    </a:lnTo>
                    <a:lnTo>
                      <a:pt x="793" y="6772"/>
                    </a:lnTo>
                    <a:lnTo>
                      <a:pt x="1057" y="6554"/>
                    </a:lnTo>
                    <a:lnTo>
                      <a:pt x="1057" y="6117"/>
                    </a:lnTo>
                    <a:lnTo>
                      <a:pt x="793" y="6117"/>
                    </a:lnTo>
                    <a:lnTo>
                      <a:pt x="529" y="6117"/>
                    </a:lnTo>
                    <a:lnTo>
                      <a:pt x="0" y="6117"/>
                    </a:lnTo>
                    <a:lnTo>
                      <a:pt x="0" y="5898"/>
                    </a:lnTo>
                    <a:lnTo>
                      <a:pt x="529" y="5898"/>
                    </a:lnTo>
                    <a:lnTo>
                      <a:pt x="529" y="5680"/>
                    </a:lnTo>
                    <a:lnTo>
                      <a:pt x="793" y="5680"/>
                    </a:lnTo>
                    <a:lnTo>
                      <a:pt x="1057" y="5680"/>
                    </a:lnTo>
                    <a:lnTo>
                      <a:pt x="1586" y="5680"/>
                    </a:lnTo>
                    <a:lnTo>
                      <a:pt x="1850" y="5680"/>
                    </a:lnTo>
                    <a:lnTo>
                      <a:pt x="2643" y="5680"/>
                    </a:lnTo>
                    <a:lnTo>
                      <a:pt x="2907" y="5680"/>
                    </a:lnTo>
                    <a:lnTo>
                      <a:pt x="3171" y="5680"/>
                    </a:lnTo>
                    <a:lnTo>
                      <a:pt x="3700" y="5243"/>
                    </a:lnTo>
                    <a:lnTo>
                      <a:pt x="3964" y="5243"/>
                    </a:lnTo>
                    <a:lnTo>
                      <a:pt x="4228" y="5243"/>
                    </a:lnTo>
                    <a:lnTo>
                      <a:pt x="4228" y="4369"/>
                    </a:lnTo>
                    <a:lnTo>
                      <a:pt x="4228" y="4151"/>
                    </a:lnTo>
                    <a:lnTo>
                      <a:pt x="4757" y="4151"/>
                    </a:lnTo>
                    <a:lnTo>
                      <a:pt x="5021" y="4151"/>
                    </a:lnTo>
                    <a:lnTo>
                      <a:pt x="5285" y="4151"/>
                    </a:lnTo>
                    <a:lnTo>
                      <a:pt x="5814" y="3932"/>
                    </a:lnTo>
                    <a:lnTo>
                      <a:pt x="5814" y="3277"/>
                    </a:lnTo>
                    <a:lnTo>
                      <a:pt x="5814" y="3058"/>
                    </a:lnTo>
                    <a:lnTo>
                      <a:pt x="5285" y="2621"/>
                    </a:lnTo>
                    <a:lnTo>
                      <a:pt x="4757" y="2403"/>
                    </a:lnTo>
                    <a:lnTo>
                      <a:pt x="4228" y="218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81" name="Drawing 12"/>
              <p:cNvSpPr>
                <a:spLocks noChangeAspect="1"/>
              </p:cNvSpPr>
              <p:nvPr/>
            </p:nvSpPr>
            <p:spPr bwMode="auto">
              <a:xfrm>
                <a:off x="6828" y="-90712"/>
                <a:ext cx="1092" cy="26"/>
              </a:xfrm>
              <a:custGeom>
                <a:avLst/>
                <a:gdLst/>
                <a:ahLst/>
                <a:cxnLst>
                  <a:cxn ang="0">
                    <a:pos x="3511" y="0"/>
                  </a:cxn>
                  <a:cxn ang="0">
                    <a:pos x="4681" y="0"/>
                  </a:cxn>
                  <a:cxn ang="0">
                    <a:pos x="7022" y="0"/>
                  </a:cxn>
                  <a:cxn ang="0">
                    <a:pos x="8192" y="1260"/>
                  </a:cxn>
                  <a:cxn ang="0">
                    <a:pos x="9362" y="2521"/>
                  </a:cxn>
                  <a:cxn ang="0">
                    <a:pos x="11703" y="2521"/>
                  </a:cxn>
                  <a:cxn ang="0">
                    <a:pos x="12873" y="3781"/>
                  </a:cxn>
                  <a:cxn ang="0">
                    <a:pos x="14043" y="3781"/>
                  </a:cxn>
                  <a:cxn ang="0">
                    <a:pos x="16384" y="3781"/>
                  </a:cxn>
                  <a:cxn ang="0">
                    <a:pos x="16384" y="4411"/>
                  </a:cxn>
                  <a:cxn ang="0">
                    <a:pos x="16384" y="6932"/>
                  </a:cxn>
                  <a:cxn ang="0">
                    <a:pos x="14043" y="7562"/>
                  </a:cxn>
                  <a:cxn ang="0">
                    <a:pos x="12873" y="8822"/>
                  </a:cxn>
                  <a:cxn ang="0">
                    <a:pos x="11703" y="9452"/>
                  </a:cxn>
                  <a:cxn ang="0">
                    <a:pos x="11703" y="10082"/>
                  </a:cxn>
                  <a:cxn ang="0">
                    <a:pos x="11703" y="11343"/>
                  </a:cxn>
                  <a:cxn ang="0">
                    <a:pos x="11703" y="12603"/>
                  </a:cxn>
                  <a:cxn ang="0">
                    <a:pos x="11703" y="13863"/>
                  </a:cxn>
                  <a:cxn ang="0">
                    <a:pos x="11703" y="14494"/>
                  </a:cxn>
                  <a:cxn ang="0">
                    <a:pos x="11703" y="16384"/>
                  </a:cxn>
                  <a:cxn ang="0">
                    <a:pos x="9362" y="16384"/>
                  </a:cxn>
                  <a:cxn ang="0">
                    <a:pos x="8192" y="15124"/>
                  </a:cxn>
                  <a:cxn ang="0">
                    <a:pos x="8192" y="14494"/>
                  </a:cxn>
                  <a:cxn ang="0">
                    <a:pos x="8192" y="13863"/>
                  </a:cxn>
                  <a:cxn ang="0">
                    <a:pos x="8192" y="11973"/>
                  </a:cxn>
                  <a:cxn ang="0">
                    <a:pos x="8192" y="11343"/>
                  </a:cxn>
                  <a:cxn ang="0">
                    <a:pos x="8192" y="10082"/>
                  </a:cxn>
                  <a:cxn ang="0">
                    <a:pos x="8192" y="9452"/>
                  </a:cxn>
                  <a:cxn ang="0">
                    <a:pos x="8192" y="8822"/>
                  </a:cxn>
                  <a:cxn ang="0">
                    <a:pos x="7022" y="8822"/>
                  </a:cxn>
                  <a:cxn ang="0">
                    <a:pos x="4681" y="7562"/>
                  </a:cxn>
                  <a:cxn ang="0">
                    <a:pos x="4681" y="6932"/>
                  </a:cxn>
                  <a:cxn ang="0">
                    <a:pos x="4681" y="6302"/>
                  </a:cxn>
                  <a:cxn ang="0">
                    <a:pos x="4681" y="4411"/>
                  </a:cxn>
                  <a:cxn ang="0">
                    <a:pos x="3511" y="4411"/>
                  </a:cxn>
                  <a:cxn ang="0">
                    <a:pos x="2341" y="2521"/>
                  </a:cxn>
                  <a:cxn ang="0">
                    <a:pos x="0" y="1260"/>
                  </a:cxn>
                  <a:cxn ang="0">
                    <a:pos x="0" y="0"/>
                  </a:cxn>
                  <a:cxn ang="0">
                    <a:pos x="2341" y="0"/>
                  </a:cxn>
                  <a:cxn ang="0">
                    <a:pos x="3511" y="0"/>
                  </a:cxn>
                </a:cxnLst>
                <a:rect l="0" t="0" r="r" b="b"/>
                <a:pathLst>
                  <a:path w="16384" h="16384">
                    <a:moveTo>
                      <a:pt x="3511" y="0"/>
                    </a:moveTo>
                    <a:lnTo>
                      <a:pt x="4681" y="0"/>
                    </a:lnTo>
                    <a:lnTo>
                      <a:pt x="7022" y="0"/>
                    </a:lnTo>
                    <a:lnTo>
                      <a:pt x="8192" y="1260"/>
                    </a:lnTo>
                    <a:lnTo>
                      <a:pt x="9362" y="2521"/>
                    </a:lnTo>
                    <a:lnTo>
                      <a:pt x="11703" y="2521"/>
                    </a:lnTo>
                    <a:lnTo>
                      <a:pt x="12873" y="3781"/>
                    </a:lnTo>
                    <a:lnTo>
                      <a:pt x="14043" y="3781"/>
                    </a:lnTo>
                    <a:lnTo>
                      <a:pt x="16384" y="3781"/>
                    </a:lnTo>
                    <a:lnTo>
                      <a:pt x="16384" y="4411"/>
                    </a:lnTo>
                    <a:lnTo>
                      <a:pt x="16384" y="6932"/>
                    </a:lnTo>
                    <a:lnTo>
                      <a:pt x="14043" y="7562"/>
                    </a:lnTo>
                    <a:lnTo>
                      <a:pt x="12873" y="8822"/>
                    </a:lnTo>
                    <a:lnTo>
                      <a:pt x="11703" y="9452"/>
                    </a:lnTo>
                    <a:lnTo>
                      <a:pt x="11703" y="10082"/>
                    </a:lnTo>
                    <a:lnTo>
                      <a:pt x="11703" y="11343"/>
                    </a:lnTo>
                    <a:lnTo>
                      <a:pt x="11703" y="12603"/>
                    </a:lnTo>
                    <a:lnTo>
                      <a:pt x="11703" y="13863"/>
                    </a:lnTo>
                    <a:lnTo>
                      <a:pt x="11703" y="14494"/>
                    </a:lnTo>
                    <a:lnTo>
                      <a:pt x="11703" y="16384"/>
                    </a:lnTo>
                    <a:lnTo>
                      <a:pt x="9362" y="16384"/>
                    </a:lnTo>
                    <a:lnTo>
                      <a:pt x="8192" y="15124"/>
                    </a:lnTo>
                    <a:lnTo>
                      <a:pt x="8192" y="14494"/>
                    </a:lnTo>
                    <a:lnTo>
                      <a:pt x="8192" y="13863"/>
                    </a:lnTo>
                    <a:lnTo>
                      <a:pt x="8192" y="11973"/>
                    </a:lnTo>
                    <a:lnTo>
                      <a:pt x="8192" y="11343"/>
                    </a:lnTo>
                    <a:lnTo>
                      <a:pt x="8192" y="10082"/>
                    </a:lnTo>
                    <a:lnTo>
                      <a:pt x="8192" y="9452"/>
                    </a:lnTo>
                    <a:lnTo>
                      <a:pt x="8192" y="8822"/>
                    </a:lnTo>
                    <a:lnTo>
                      <a:pt x="7022" y="8822"/>
                    </a:lnTo>
                    <a:lnTo>
                      <a:pt x="4681" y="7562"/>
                    </a:lnTo>
                    <a:lnTo>
                      <a:pt x="4681" y="6932"/>
                    </a:lnTo>
                    <a:lnTo>
                      <a:pt x="4681" y="6302"/>
                    </a:lnTo>
                    <a:lnTo>
                      <a:pt x="4681" y="4411"/>
                    </a:lnTo>
                    <a:lnTo>
                      <a:pt x="3511" y="4411"/>
                    </a:lnTo>
                    <a:lnTo>
                      <a:pt x="2341" y="2521"/>
                    </a:lnTo>
                    <a:lnTo>
                      <a:pt x="0" y="1260"/>
                    </a:lnTo>
                    <a:lnTo>
                      <a:pt x="0" y="0"/>
                    </a:lnTo>
                    <a:lnTo>
                      <a:pt x="2341" y="0"/>
                    </a:lnTo>
                    <a:lnTo>
                      <a:pt x="351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82" name="Drawing 13"/>
              <p:cNvSpPr>
                <a:spLocks noChangeAspect="1"/>
              </p:cNvSpPr>
              <p:nvPr/>
            </p:nvSpPr>
            <p:spPr bwMode="auto">
              <a:xfrm>
                <a:off x="4878" y="-90712"/>
                <a:ext cx="2184" cy="22"/>
              </a:xfrm>
              <a:custGeom>
                <a:avLst/>
                <a:gdLst/>
                <a:ahLst/>
                <a:cxnLst>
                  <a:cxn ang="0">
                    <a:pos x="5266" y="1489"/>
                  </a:cxn>
                  <a:cxn ang="0">
                    <a:pos x="6437" y="2979"/>
                  </a:cxn>
                  <a:cxn ang="0">
                    <a:pos x="7607" y="2979"/>
                  </a:cxn>
                  <a:cxn ang="0">
                    <a:pos x="8777" y="4468"/>
                  </a:cxn>
                  <a:cxn ang="0">
                    <a:pos x="9362" y="5213"/>
                  </a:cxn>
                  <a:cxn ang="0">
                    <a:pos x="9947" y="5213"/>
                  </a:cxn>
                  <a:cxn ang="0">
                    <a:pos x="11118" y="4468"/>
                  </a:cxn>
                  <a:cxn ang="0">
                    <a:pos x="11703" y="2979"/>
                  </a:cxn>
                  <a:cxn ang="0">
                    <a:pos x="13458" y="2979"/>
                  </a:cxn>
                  <a:cxn ang="0">
                    <a:pos x="13458" y="5213"/>
                  </a:cxn>
                  <a:cxn ang="0">
                    <a:pos x="14043" y="5958"/>
                  </a:cxn>
                  <a:cxn ang="0">
                    <a:pos x="14629" y="8192"/>
                  </a:cxn>
                  <a:cxn ang="0">
                    <a:pos x="15799" y="8937"/>
                  </a:cxn>
                  <a:cxn ang="0">
                    <a:pos x="15799" y="11171"/>
                  </a:cxn>
                  <a:cxn ang="0">
                    <a:pos x="15799" y="13405"/>
                  </a:cxn>
                  <a:cxn ang="0">
                    <a:pos x="16384" y="14150"/>
                  </a:cxn>
                  <a:cxn ang="0">
                    <a:pos x="14629" y="14895"/>
                  </a:cxn>
                  <a:cxn ang="0">
                    <a:pos x="13458" y="14895"/>
                  </a:cxn>
                  <a:cxn ang="0">
                    <a:pos x="11118" y="14150"/>
                  </a:cxn>
                  <a:cxn ang="0">
                    <a:pos x="9947" y="14895"/>
                  </a:cxn>
                  <a:cxn ang="0">
                    <a:pos x="7607" y="14895"/>
                  </a:cxn>
                  <a:cxn ang="0">
                    <a:pos x="6437" y="14150"/>
                  </a:cxn>
                  <a:cxn ang="0">
                    <a:pos x="4681" y="11171"/>
                  </a:cxn>
                  <a:cxn ang="0">
                    <a:pos x="2341" y="10426"/>
                  </a:cxn>
                  <a:cxn ang="0">
                    <a:pos x="1755" y="8937"/>
                  </a:cxn>
                  <a:cxn ang="0">
                    <a:pos x="0" y="8192"/>
                  </a:cxn>
                  <a:cxn ang="0">
                    <a:pos x="585" y="7447"/>
                  </a:cxn>
                  <a:cxn ang="0">
                    <a:pos x="2341" y="4468"/>
                  </a:cxn>
                  <a:cxn ang="0">
                    <a:pos x="585" y="4468"/>
                  </a:cxn>
                  <a:cxn ang="0">
                    <a:pos x="0" y="2234"/>
                  </a:cxn>
                  <a:cxn ang="0">
                    <a:pos x="1755" y="0"/>
                  </a:cxn>
                  <a:cxn ang="0">
                    <a:pos x="2926" y="0"/>
                  </a:cxn>
                  <a:cxn ang="0">
                    <a:pos x="4681" y="1489"/>
                  </a:cxn>
                </a:cxnLst>
                <a:rect l="0" t="0" r="r" b="b"/>
                <a:pathLst>
                  <a:path w="16384" h="16384">
                    <a:moveTo>
                      <a:pt x="5266" y="0"/>
                    </a:moveTo>
                    <a:lnTo>
                      <a:pt x="5266" y="1489"/>
                    </a:lnTo>
                    <a:lnTo>
                      <a:pt x="6437" y="1489"/>
                    </a:lnTo>
                    <a:lnTo>
                      <a:pt x="6437" y="2979"/>
                    </a:lnTo>
                    <a:lnTo>
                      <a:pt x="7022" y="2979"/>
                    </a:lnTo>
                    <a:lnTo>
                      <a:pt x="7607" y="2979"/>
                    </a:lnTo>
                    <a:lnTo>
                      <a:pt x="7607" y="4468"/>
                    </a:lnTo>
                    <a:lnTo>
                      <a:pt x="8777" y="4468"/>
                    </a:lnTo>
                    <a:lnTo>
                      <a:pt x="8777" y="5213"/>
                    </a:lnTo>
                    <a:lnTo>
                      <a:pt x="9362" y="5213"/>
                    </a:lnTo>
                    <a:lnTo>
                      <a:pt x="9947" y="5958"/>
                    </a:lnTo>
                    <a:lnTo>
                      <a:pt x="9947" y="5213"/>
                    </a:lnTo>
                    <a:lnTo>
                      <a:pt x="9947" y="4468"/>
                    </a:lnTo>
                    <a:lnTo>
                      <a:pt x="11118" y="4468"/>
                    </a:lnTo>
                    <a:lnTo>
                      <a:pt x="11703" y="4468"/>
                    </a:lnTo>
                    <a:lnTo>
                      <a:pt x="11703" y="2979"/>
                    </a:lnTo>
                    <a:lnTo>
                      <a:pt x="12288" y="2979"/>
                    </a:lnTo>
                    <a:lnTo>
                      <a:pt x="13458" y="2979"/>
                    </a:lnTo>
                    <a:lnTo>
                      <a:pt x="13458" y="4468"/>
                    </a:lnTo>
                    <a:lnTo>
                      <a:pt x="13458" y="5213"/>
                    </a:lnTo>
                    <a:lnTo>
                      <a:pt x="14043" y="5213"/>
                    </a:lnTo>
                    <a:lnTo>
                      <a:pt x="14043" y="5958"/>
                    </a:lnTo>
                    <a:lnTo>
                      <a:pt x="14629" y="7447"/>
                    </a:lnTo>
                    <a:lnTo>
                      <a:pt x="14629" y="8192"/>
                    </a:lnTo>
                    <a:lnTo>
                      <a:pt x="14629" y="8937"/>
                    </a:lnTo>
                    <a:lnTo>
                      <a:pt x="15799" y="8937"/>
                    </a:lnTo>
                    <a:lnTo>
                      <a:pt x="15799" y="10426"/>
                    </a:lnTo>
                    <a:lnTo>
                      <a:pt x="15799" y="11171"/>
                    </a:lnTo>
                    <a:lnTo>
                      <a:pt x="15799" y="11916"/>
                    </a:lnTo>
                    <a:lnTo>
                      <a:pt x="15799" y="13405"/>
                    </a:lnTo>
                    <a:lnTo>
                      <a:pt x="15799" y="14150"/>
                    </a:lnTo>
                    <a:lnTo>
                      <a:pt x="16384" y="14150"/>
                    </a:lnTo>
                    <a:lnTo>
                      <a:pt x="15799" y="14895"/>
                    </a:lnTo>
                    <a:lnTo>
                      <a:pt x="14629" y="14895"/>
                    </a:lnTo>
                    <a:lnTo>
                      <a:pt x="14043" y="14895"/>
                    </a:lnTo>
                    <a:lnTo>
                      <a:pt x="13458" y="14895"/>
                    </a:lnTo>
                    <a:lnTo>
                      <a:pt x="11703" y="14150"/>
                    </a:lnTo>
                    <a:lnTo>
                      <a:pt x="11118" y="14150"/>
                    </a:lnTo>
                    <a:lnTo>
                      <a:pt x="11118" y="14895"/>
                    </a:lnTo>
                    <a:lnTo>
                      <a:pt x="9947" y="14895"/>
                    </a:lnTo>
                    <a:lnTo>
                      <a:pt x="8777" y="16384"/>
                    </a:lnTo>
                    <a:lnTo>
                      <a:pt x="7607" y="14895"/>
                    </a:lnTo>
                    <a:lnTo>
                      <a:pt x="7022" y="14150"/>
                    </a:lnTo>
                    <a:lnTo>
                      <a:pt x="6437" y="14150"/>
                    </a:lnTo>
                    <a:lnTo>
                      <a:pt x="5266" y="11916"/>
                    </a:lnTo>
                    <a:lnTo>
                      <a:pt x="4681" y="11171"/>
                    </a:lnTo>
                    <a:lnTo>
                      <a:pt x="4096" y="11171"/>
                    </a:lnTo>
                    <a:lnTo>
                      <a:pt x="2341" y="10426"/>
                    </a:lnTo>
                    <a:lnTo>
                      <a:pt x="1755" y="10426"/>
                    </a:lnTo>
                    <a:lnTo>
                      <a:pt x="1755" y="8937"/>
                    </a:lnTo>
                    <a:lnTo>
                      <a:pt x="585" y="8937"/>
                    </a:lnTo>
                    <a:lnTo>
                      <a:pt x="0" y="8192"/>
                    </a:lnTo>
                    <a:lnTo>
                      <a:pt x="0" y="7447"/>
                    </a:lnTo>
                    <a:lnTo>
                      <a:pt x="585" y="7447"/>
                    </a:lnTo>
                    <a:lnTo>
                      <a:pt x="2341" y="5213"/>
                    </a:lnTo>
                    <a:lnTo>
                      <a:pt x="2341" y="4468"/>
                    </a:lnTo>
                    <a:lnTo>
                      <a:pt x="1755" y="4468"/>
                    </a:lnTo>
                    <a:lnTo>
                      <a:pt x="585" y="4468"/>
                    </a:lnTo>
                    <a:lnTo>
                      <a:pt x="0" y="2979"/>
                    </a:lnTo>
                    <a:lnTo>
                      <a:pt x="0" y="2234"/>
                    </a:lnTo>
                    <a:lnTo>
                      <a:pt x="585" y="1489"/>
                    </a:lnTo>
                    <a:lnTo>
                      <a:pt x="1755" y="0"/>
                    </a:lnTo>
                    <a:lnTo>
                      <a:pt x="2341" y="0"/>
                    </a:lnTo>
                    <a:lnTo>
                      <a:pt x="2926" y="0"/>
                    </a:lnTo>
                    <a:lnTo>
                      <a:pt x="4096" y="1489"/>
                    </a:lnTo>
                    <a:lnTo>
                      <a:pt x="4681" y="1489"/>
                    </a:lnTo>
                    <a:lnTo>
                      <a:pt x="526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83" name="Drawing 14"/>
              <p:cNvSpPr>
                <a:spLocks noChangeAspect="1"/>
              </p:cNvSpPr>
              <p:nvPr/>
            </p:nvSpPr>
            <p:spPr bwMode="auto">
              <a:xfrm>
                <a:off x="1446" y="-90756"/>
                <a:ext cx="3042" cy="39"/>
              </a:xfrm>
              <a:custGeom>
                <a:avLst/>
                <a:gdLst/>
                <a:ahLst/>
                <a:cxnLst>
                  <a:cxn ang="0">
                    <a:pos x="5461" y="1680"/>
                  </a:cxn>
                  <a:cxn ang="0">
                    <a:pos x="6302" y="1260"/>
                  </a:cxn>
                  <a:cxn ang="0">
                    <a:pos x="7142" y="1260"/>
                  </a:cxn>
                  <a:cxn ang="0">
                    <a:pos x="8402" y="1260"/>
                  </a:cxn>
                  <a:cxn ang="0">
                    <a:pos x="8822" y="1680"/>
                  </a:cxn>
                  <a:cxn ang="0">
                    <a:pos x="10082" y="1680"/>
                  </a:cxn>
                  <a:cxn ang="0">
                    <a:pos x="10503" y="2941"/>
                  </a:cxn>
                  <a:cxn ang="0">
                    <a:pos x="11763" y="2941"/>
                  </a:cxn>
                  <a:cxn ang="0">
                    <a:pos x="11763" y="1680"/>
                  </a:cxn>
                  <a:cxn ang="0">
                    <a:pos x="11763" y="840"/>
                  </a:cxn>
                  <a:cxn ang="0">
                    <a:pos x="12183" y="840"/>
                  </a:cxn>
                  <a:cxn ang="0">
                    <a:pos x="13023" y="1260"/>
                  </a:cxn>
                  <a:cxn ang="0">
                    <a:pos x="13443" y="2941"/>
                  </a:cxn>
                  <a:cxn ang="0">
                    <a:pos x="14704" y="4201"/>
                  </a:cxn>
                  <a:cxn ang="0">
                    <a:pos x="13863" y="4621"/>
                  </a:cxn>
                  <a:cxn ang="0">
                    <a:pos x="13863" y="5881"/>
                  </a:cxn>
                  <a:cxn ang="0">
                    <a:pos x="14704" y="7562"/>
                  </a:cxn>
                  <a:cxn ang="0">
                    <a:pos x="15124" y="8402"/>
                  </a:cxn>
                  <a:cxn ang="0">
                    <a:pos x="16384" y="9662"/>
                  </a:cxn>
                  <a:cxn ang="0">
                    <a:pos x="15544" y="10082"/>
                  </a:cxn>
                  <a:cxn ang="0">
                    <a:pos x="15544" y="11763"/>
                  </a:cxn>
                  <a:cxn ang="0">
                    <a:pos x="15124" y="15124"/>
                  </a:cxn>
                  <a:cxn ang="0">
                    <a:pos x="13443" y="15124"/>
                  </a:cxn>
                  <a:cxn ang="0">
                    <a:pos x="13023" y="15964"/>
                  </a:cxn>
                  <a:cxn ang="0">
                    <a:pos x="11763" y="16384"/>
                  </a:cxn>
                  <a:cxn ang="0">
                    <a:pos x="10503" y="16384"/>
                  </a:cxn>
                  <a:cxn ang="0">
                    <a:pos x="9662" y="15964"/>
                  </a:cxn>
                  <a:cxn ang="0">
                    <a:pos x="7982" y="14704"/>
                  </a:cxn>
                  <a:cxn ang="0">
                    <a:pos x="6722" y="14704"/>
                  </a:cxn>
                  <a:cxn ang="0">
                    <a:pos x="5461" y="15124"/>
                  </a:cxn>
                  <a:cxn ang="0">
                    <a:pos x="5041" y="14283"/>
                  </a:cxn>
                  <a:cxn ang="0">
                    <a:pos x="5461" y="13023"/>
                  </a:cxn>
                  <a:cxn ang="0">
                    <a:pos x="5461" y="13023"/>
                  </a:cxn>
                  <a:cxn ang="0">
                    <a:pos x="4621" y="12603"/>
                  </a:cxn>
                  <a:cxn ang="0">
                    <a:pos x="3361" y="11763"/>
                  </a:cxn>
                  <a:cxn ang="0">
                    <a:pos x="2101" y="10923"/>
                  </a:cxn>
                  <a:cxn ang="0">
                    <a:pos x="1680" y="9242"/>
                  </a:cxn>
                  <a:cxn ang="0">
                    <a:pos x="420" y="7982"/>
                  </a:cxn>
                  <a:cxn ang="0">
                    <a:pos x="1260" y="6722"/>
                  </a:cxn>
                  <a:cxn ang="0">
                    <a:pos x="0" y="5041"/>
                  </a:cxn>
                  <a:cxn ang="0">
                    <a:pos x="420" y="4621"/>
                  </a:cxn>
                  <a:cxn ang="0">
                    <a:pos x="0" y="3361"/>
                  </a:cxn>
                  <a:cxn ang="0">
                    <a:pos x="420" y="2941"/>
                  </a:cxn>
                  <a:cxn ang="0">
                    <a:pos x="1680" y="2941"/>
                  </a:cxn>
                  <a:cxn ang="0">
                    <a:pos x="2941" y="3361"/>
                  </a:cxn>
                  <a:cxn ang="0">
                    <a:pos x="4621" y="2521"/>
                  </a:cxn>
                </a:cxnLst>
                <a:rect l="0" t="0" r="r" b="b"/>
                <a:pathLst>
                  <a:path w="16384" h="16384">
                    <a:moveTo>
                      <a:pt x="4621" y="2521"/>
                    </a:moveTo>
                    <a:lnTo>
                      <a:pt x="5461" y="1680"/>
                    </a:lnTo>
                    <a:lnTo>
                      <a:pt x="6302" y="1680"/>
                    </a:lnTo>
                    <a:lnTo>
                      <a:pt x="6302" y="1260"/>
                    </a:lnTo>
                    <a:lnTo>
                      <a:pt x="6722" y="1260"/>
                    </a:lnTo>
                    <a:lnTo>
                      <a:pt x="7142" y="1260"/>
                    </a:lnTo>
                    <a:lnTo>
                      <a:pt x="7982" y="1260"/>
                    </a:lnTo>
                    <a:lnTo>
                      <a:pt x="8402" y="1260"/>
                    </a:lnTo>
                    <a:lnTo>
                      <a:pt x="8822" y="1260"/>
                    </a:lnTo>
                    <a:lnTo>
                      <a:pt x="8822" y="1680"/>
                    </a:lnTo>
                    <a:lnTo>
                      <a:pt x="9662" y="1680"/>
                    </a:lnTo>
                    <a:lnTo>
                      <a:pt x="10082" y="1680"/>
                    </a:lnTo>
                    <a:lnTo>
                      <a:pt x="10503" y="2521"/>
                    </a:lnTo>
                    <a:lnTo>
                      <a:pt x="10503" y="2941"/>
                    </a:lnTo>
                    <a:lnTo>
                      <a:pt x="11343" y="2941"/>
                    </a:lnTo>
                    <a:lnTo>
                      <a:pt x="11763" y="2941"/>
                    </a:lnTo>
                    <a:lnTo>
                      <a:pt x="11763" y="2521"/>
                    </a:lnTo>
                    <a:lnTo>
                      <a:pt x="11763" y="1680"/>
                    </a:lnTo>
                    <a:lnTo>
                      <a:pt x="11763" y="1260"/>
                    </a:lnTo>
                    <a:lnTo>
                      <a:pt x="11763" y="840"/>
                    </a:lnTo>
                    <a:lnTo>
                      <a:pt x="12183" y="0"/>
                    </a:lnTo>
                    <a:lnTo>
                      <a:pt x="12183" y="840"/>
                    </a:lnTo>
                    <a:lnTo>
                      <a:pt x="13023" y="840"/>
                    </a:lnTo>
                    <a:lnTo>
                      <a:pt x="13023" y="1260"/>
                    </a:lnTo>
                    <a:lnTo>
                      <a:pt x="13443" y="2521"/>
                    </a:lnTo>
                    <a:lnTo>
                      <a:pt x="13443" y="2941"/>
                    </a:lnTo>
                    <a:lnTo>
                      <a:pt x="13863" y="3361"/>
                    </a:lnTo>
                    <a:lnTo>
                      <a:pt x="14704" y="4201"/>
                    </a:lnTo>
                    <a:lnTo>
                      <a:pt x="14704" y="4621"/>
                    </a:lnTo>
                    <a:lnTo>
                      <a:pt x="13863" y="4621"/>
                    </a:lnTo>
                    <a:lnTo>
                      <a:pt x="13863" y="5041"/>
                    </a:lnTo>
                    <a:lnTo>
                      <a:pt x="13863" y="5881"/>
                    </a:lnTo>
                    <a:lnTo>
                      <a:pt x="13863" y="6302"/>
                    </a:lnTo>
                    <a:lnTo>
                      <a:pt x="14704" y="7562"/>
                    </a:lnTo>
                    <a:lnTo>
                      <a:pt x="14704" y="8402"/>
                    </a:lnTo>
                    <a:lnTo>
                      <a:pt x="15124" y="8402"/>
                    </a:lnTo>
                    <a:lnTo>
                      <a:pt x="15124" y="9242"/>
                    </a:lnTo>
                    <a:lnTo>
                      <a:pt x="16384" y="9662"/>
                    </a:lnTo>
                    <a:lnTo>
                      <a:pt x="15544" y="9662"/>
                    </a:lnTo>
                    <a:lnTo>
                      <a:pt x="15544" y="10082"/>
                    </a:lnTo>
                    <a:lnTo>
                      <a:pt x="15544" y="10923"/>
                    </a:lnTo>
                    <a:lnTo>
                      <a:pt x="15544" y="11763"/>
                    </a:lnTo>
                    <a:lnTo>
                      <a:pt x="15124" y="14704"/>
                    </a:lnTo>
                    <a:lnTo>
                      <a:pt x="15124" y="15124"/>
                    </a:lnTo>
                    <a:lnTo>
                      <a:pt x="14704" y="15124"/>
                    </a:lnTo>
                    <a:lnTo>
                      <a:pt x="13443" y="15124"/>
                    </a:lnTo>
                    <a:lnTo>
                      <a:pt x="13023" y="15124"/>
                    </a:lnTo>
                    <a:lnTo>
                      <a:pt x="13023" y="15964"/>
                    </a:lnTo>
                    <a:lnTo>
                      <a:pt x="12183" y="16384"/>
                    </a:lnTo>
                    <a:lnTo>
                      <a:pt x="11763" y="16384"/>
                    </a:lnTo>
                    <a:lnTo>
                      <a:pt x="11343" y="16384"/>
                    </a:lnTo>
                    <a:lnTo>
                      <a:pt x="10503" y="16384"/>
                    </a:lnTo>
                    <a:lnTo>
                      <a:pt x="10082" y="15964"/>
                    </a:lnTo>
                    <a:lnTo>
                      <a:pt x="9662" y="15964"/>
                    </a:lnTo>
                    <a:lnTo>
                      <a:pt x="8822" y="15964"/>
                    </a:lnTo>
                    <a:lnTo>
                      <a:pt x="7982" y="14704"/>
                    </a:lnTo>
                    <a:lnTo>
                      <a:pt x="7142" y="14704"/>
                    </a:lnTo>
                    <a:lnTo>
                      <a:pt x="6722" y="14704"/>
                    </a:lnTo>
                    <a:lnTo>
                      <a:pt x="6302" y="15124"/>
                    </a:lnTo>
                    <a:lnTo>
                      <a:pt x="5461" y="15124"/>
                    </a:lnTo>
                    <a:lnTo>
                      <a:pt x="5041" y="15124"/>
                    </a:lnTo>
                    <a:lnTo>
                      <a:pt x="5041" y="14283"/>
                    </a:lnTo>
                    <a:lnTo>
                      <a:pt x="5461" y="13443"/>
                    </a:lnTo>
                    <a:lnTo>
                      <a:pt x="5461" y="13023"/>
                    </a:lnTo>
                    <a:lnTo>
                      <a:pt x="6302" y="13023"/>
                    </a:lnTo>
                    <a:lnTo>
                      <a:pt x="5461" y="13023"/>
                    </a:lnTo>
                    <a:lnTo>
                      <a:pt x="5041" y="13023"/>
                    </a:lnTo>
                    <a:lnTo>
                      <a:pt x="4621" y="12603"/>
                    </a:lnTo>
                    <a:lnTo>
                      <a:pt x="3781" y="11763"/>
                    </a:lnTo>
                    <a:lnTo>
                      <a:pt x="3361" y="11763"/>
                    </a:lnTo>
                    <a:lnTo>
                      <a:pt x="2101" y="11343"/>
                    </a:lnTo>
                    <a:lnTo>
                      <a:pt x="2101" y="10923"/>
                    </a:lnTo>
                    <a:lnTo>
                      <a:pt x="2101" y="10082"/>
                    </a:lnTo>
                    <a:lnTo>
                      <a:pt x="1680" y="9242"/>
                    </a:lnTo>
                    <a:lnTo>
                      <a:pt x="1260" y="8402"/>
                    </a:lnTo>
                    <a:lnTo>
                      <a:pt x="420" y="7982"/>
                    </a:lnTo>
                    <a:lnTo>
                      <a:pt x="1260" y="7562"/>
                    </a:lnTo>
                    <a:lnTo>
                      <a:pt x="1260" y="6722"/>
                    </a:lnTo>
                    <a:lnTo>
                      <a:pt x="1260" y="6302"/>
                    </a:lnTo>
                    <a:lnTo>
                      <a:pt x="0" y="5041"/>
                    </a:lnTo>
                    <a:lnTo>
                      <a:pt x="420" y="5041"/>
                    </a:lnTo>
                    <a:lnTo>
                      <a:pt x="420" y="4621"/>
                    </a:lnTo>
                    <a:lnTo>
                      <a:pt x="0" y="4201"/>
                    </a:lnTo>
                    <a:lnTo>
                      <a:pt x="0" y="3361"/>
                    </a:lnTo>
                    <a:lnTo>
                      <a:pt x="0" y="2941"/>
                    </a:lnTo>
                    <a:lnTo>
                      <a:pt x="420" y="2941"/>
                    </a:lnTo>
                    <a:lnTo>
                      <a:pt x="1260" y="2941"/>
                    </a:lnTo>
                    <a:lnTo>
                      <a:pt x="1680" y="2941"/>
                    </a:lnTo>
                    <a:lnTo>
                      <a:pt x="2101" y="3361"/>
                    </a:lnTo>
                    <a:lnTo>
                      <a:pt x="2941" y="3361"/>
                    </a:lnTo>
                    <a:lnTo>
                      <a:pt x="3781" y="2941"/>
                    </a:lnTo>
                    <a:lnTo>
                      <a:pt x="4621" y="252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84" name="Drawing 15"/>
              <p:cNvSpPr>
                <a:spLocks noChangeAspect="1"/>
              </p:cNvSpPr>
              <p:nvPr/>
            </p:nvSpPr>
            <p:spPr bwMode="auto">
              <a:xfrm>
                <a:off x="3864" y="-90725"/>
                <a:ext cx="936" cy="28"/>
              </a:xfrm>
              <a:custGeom>
                <a:avLst/>
                <a:gdLst/>
                <a:ahLst/>
                <a:cxnLst>
                  <a:cxn ang="0">
                    <a:pos x="10923" y="4096"/>
                  </a:cxn>
                  <a:cxn ang="0">
                    <a:pos x="10923" y="2926"/>
                  </a:cxn>
                  <a:cxn ang="0">
                    <a:pos x="10923" y="2341"/>
                  </a:cxn>
                  <a:cxn ang="0">
                    <a:pos x="10923" y="585"/>
                  </a:cxn>
                  <a:cxn ang="0">
                    <a:pos x="12288" y="585"/>
                  </a:cxn>
                  <a:cxn ang="0">
                    <a:pos x="12288" y="0"/>
                  </a:cxn>
                  <a:cxn ang="0">
                    <a:pos x="13653" y="0"/>
                  </a:cxn>
                  <a:cxn ang="0">
                    <a:pos x="16384" y="585"/>
                  </a:cxn>
                  <a:cxn ang="0">
                    <a:pos x="16384" y="1755"/>
                  </a:cxn>
                  <a:cxn ang="0">
                    <a:pos x="16384" y="4096"/>
                  </a:cxn>
                  <a:cxn ang="0">
                    <a:pos x="16384" y="4681"/>
                  </a:cxn>
                  <a:cxn ang="0">
                    <a:pos x="16384" y="5266"/>
                  </a:cxn>
                  <a:cxn ang="0">
                    <a:pos x="13653" y="6437"/>
                  </a:cxn>
                  <a:cxn ang="0">
                    <a:pos x="12288" y="7022"/>
                  </a:cxn>
                  <a:cxn ang="0">
                    <a:pos x="12288" y="7607"/>
                  </a:cxn>
                  <a:cxn ang="0">
                    <a:pos x="10923" y="8777"/>
                  </a:cxn>
                  <a:cxn ang="0">
                    <a:pos x="10923" y="9362"/>
                  </a:cxn>
                  <a:cxn ang="0">
                    <a:pos x="10923" y="9947"/>
                  </a:cxn>
                  <a:cxn ang="0">
                    <a:pos x="10923" y="11703"/>
                  </a:cxn>
                  <a:cxn ang="0">
                    <a:pos x="8192" y="12288"/>
                  </a:cxn>
                  <a:cxn ang="0">
                    <a:pos x="8192" y="13458"/>
                  </a:cxn>
                  <a:cxn ang="0">
                    <a:pos x="6827" y="14043"/>
                  </a:cxn>
                  <a:cxn ang="0">
                    <a:pos x="5461" y="16384"/>
                  </a:cxn>
                  <a:cxn ang="0">
                    <a:pos x="2731" y="16384"/>
                  </a:cxn>
                  <a:cxn ang="0">
                    <a:pos x="2731" y="15799"/>
                  </a:cxn>
                  <a:cxn ang="0">
                    <a:pos x="2731" y="14629"/>
                  </a:cxn>
                  <a:cxn ang="0">
                    <a:pos x="2731" y="14043"/>
                  </a:cxn>
                  <a:cxn ang="0">
                    <a:pos x="2731" y="13458"/>
                  </a:cxn>
                  <a:cxn ang="0">
                    <a:pos x="1365" y="13458"/>
                  </a:cxn>
                  <a:cxn ang="0">
                    <a:pos x="1365" y="12288"/>
                  </a:cxn>
                  <a:cxn ang="0">
                    <a:pos x="0" y="11703"/>
                  </a:cxn>
                  <a:cxn ang="0">
                    <a:pos x="0" y="11118"/>
                  </a:cxn>
                  <a:cxn ang="0">
                    <a:pos x="1365" y="11118"/>
                  </a:cxn>
                  <a:cxn ang="0">
                    <a:pos x="2731" y="9947"/>
                  </a:cxn>
                  <a:cxn ang="0">
                    <a:pos x="2731" y="9362"/>
                  </a:cxn>
                  <a:cxn ang="0">
                    <a:pos x="2731" y="8777"/>
                  </a:cxn>
                  <a:cxn ang="0">
                    <a:pos x="2731" y="7607"/>
                  </a:cxn>
                  <a:cxn ang="0">
                    <a:pos x="2731" y="7022"/>
                  </a:cxn>
                  <a:cxn ang="0">
                    <a:pos x="6827" y="5266"/>
                  </a:cxn>
                  <a:cxn ang="0">
                    <a:pos x="6827" y="4681"/>
                  </a:cxn>
                  <a:cxn ang="0">
                    <a:pos x="8192" y="4096"/>
                  </a:cxn>
                  <a:cxn ang="0">
                    <a:pos x="10923" y="4096"/>
                  </a:cxn>
                </a:cxnLst>
                <a:rect l="0" t="0" r="r" b="b"/>
                <a:pathLst>
                  <a:path w="16384" h="16384">
                    <a:moveTo>
                      <a:pt x="10923" y="4096"/>
                    </a:moveTo>
                    <a:lnTo>
                      <a:pt x="10923" y="2926"/>
                    </a:lnTo>
                    <a:lnTo>
                      <a:pt x="10923" y="2341"/>
                    </a:lnTo>
                    <a:lnTo>
                      <a:pt x="10923" y="585"/>
                    </a:lnTo>
                    <a:lnTo>
                      <a:pt x="12288" y="585"/>
                    </a:lnTo>
                    <a:lnTo>
                      <a:pt x="12288" y="0"/>
                    </a:lnTo>
                    <a:lnTo>
                      <a:pt x="13653" y="0"/>
                    </a:lnTo>
                    <a:lnTo>
                      <a:pt x="16384" y="585"/>
                    </a:lnTo>
                    <a:lnTo>
                      <a:pt x="16384" y="1755"/>
                    </a:lnTo>
                    <a:lnTo>
                      <a:pt x="16384" y="4096"/>
                    </a:lnTo>
                    <a:lnTo>
                      <a:pt x="16384" y="4681"/>
                    </a:lnTo>
                    <a:lnTo>
                      <a:pt x="16384" y="5266"/>
                    </a:lnTo>
                    <a:lnTo>
                      <a:pt x="13653" y="6437"/>
                    </a:lnTo>
                    <a:lnTo>
                      <a:pt x="12288" y="7022"/>
                    </a:lnTo>
                    <a:lnTo>
                      <a:pt x="12288" y="7607"/>
                    </a:lnTo>
                    <a:lnTo>
                      <a:pt x="10923" y="8777"/>
                    </a:lnTo>
                    <a:lnTo>
                      <a:pt x="10923" y="9362"/>
                    </a:lnTo>
                    <a:lnTo>
                      <a:pt x="10923" y="9947"/>
                    </a:lnTo>
                    <a:lnTo>
                      <a:pt x="10923" y="11703"/>
                    </a:lnTo>
                    <a:lnTo>
                      <a:pt x="8192" y="12288"/>
                    </a:lnTo>
                    <a:lnTo>
                      <a:pt x="8192" y="13458"/>
                    </a:lnTo>
                    <a:lnTo>
                      <a:pt x="6827" y="14043"/>
                    </a:lnTo>
                    <a:lnTo>
                      <a:pt x="5461" y="16384"/>
                    </a:lnTo>
                    <a:lnTo>
                      <a:pt x="2731" y="16384"/>
                    </a:lnTo>
                    <a:lnTo>
                      <a:pt x="2731" y="15799"/>
                    </a:lnTo>
                    <a:lnTo>
                      <a:pt x="2731" y="14629"/>
                    </a:lnTo>
                    <a:lnTo>
                      <a:pt x="2731" y="14043"/>
                    </a:lnTo>
                    <a:lnTo>
                      <a:pt x="2731" y="13458"/>
                    </a:lnTo>
                    <a:lnTo>
                      <a:pt x="1365" y="13458"/>
                    </a:lnTo>
                    <a:lnTo>
                      <a:pt x="1365" y="12288"/>
                    </a:lnTo>
                    <a:lnTo>
                      <a:pt x="0" y="11703"/>
                    </a:lnTo>
                    <a:lnTo>
                      <a:pt x="0" y="11118"/>
                    </a:lnTo>
                    <a:lnTo>
                      <a:pt x="1365" y="11118"/>
                    </a:lnTo>
                    <a:lnTo>
                      <a:pt x="2731" y="9947"/>
                    </a:lnTo>
                    <a:lnTo>
                      <a:pt x="2731" y="9362"/>
                    </a:lnTo>
                    <a:lnTo>
                      <a:pt x="2731" y="8777"/>
                    </a:lnTo>
                    <a:lnTo>
                      <a:pt x="2731" y="7607"/>
                    </a:lnTo>
                    <a:lnTo>
                      <a:pt x="2731" y="7022"/>
                    </a:lnTo>
                    <a:lnTo>
                      <a:pt x="6827" y="5266"/>
                    </a:lnTo>
                    <a:lnTo>
                      <a:pt x="6827" y="4681"/>
                    </a:lnTo>
                    <a:lnTo>
                      <a:pt x="8192" y="4096"/>
                    </a:lnTo>
                    <a:lnTo>
                      <a:pt x="10923" y="409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85" name="Drawing 16"/>
              <p:cNvSpPr>
                <a:spLocks noChangeAspect="1"/>
              </p:cNvSpPr>
              <p:nvPr/>
            </p:nvSpPr>
            <p:spPr bwMode="auto">
              <a:xfrm>
                <a:off x="-3000" y="-90890"/>
                <a:ext cx="7488" cy="184"/>
              </a:xfrm>
              <a:custGeom>
                <a:avLst/>
                <a:gdLst/>
                <a:ahLst/>
                <a:cxnLst>
                  <a:cxn ang="0">
                    <a:pos x="2901" y="15405"/>
                  </a:cxn>
                  <a:cxn ang="0">
                    <a:pos x="2901" y="14069"/>
                  </a:cxn>
                  <a:cxn ang="0">
                    <a:pos x="2389" y="12822"/>
                  </a:cxn>
                  <a:cxn ang="0">
                    <a:pos x="853" y="11932"/>
                  </a:cxn>
                  <a:cxn ang="0">
                    <a:pos x="0" y="12110"/>
                  </a:cxn>
                  <a:cxn ang="0">
                    <a:pos x="341" y="11130"/>
                  </a:cxn>
                  <a:cxn ang="0">
                    <a:pos x="171" y="9706"/>
                  </a:cxn>
                  <a:cxn ang="0">
                    <a:pos x="0" y="8014"/>
                  </a:cxn>
                  <a:cxn ang="0">
                    <a:pos x="853" y="6500"/>
                  </a:cxn>
                  <a:cxn ang="0">
                    <a:pos x="2048" y="4363"/>
                  </a:cxn>
                  <a:cxn ang="0">
                    <a:pos x="3584" y="3295"/>
                  </a:cxn>
                  <a:cxn ang="0">
                    <a:pos x="6827" y="3027"/>
                  </a:cxn>
                  <a:cxn ang="0">
                    <a:pos x="9045" y="2493"/>
                  </a:cxn>
                  <a:cxn ang="0">
                    <a:pos x="10240" y="1247"/>
                  </a:cxn>
                  <a:cxn ang="0">
                    <a:pos x="12288" y="534"/>
                  </a:cxn>
                  <a:cxn ang="0">
                    <a:pos x="13995" y="0"/>
                  </a:cxn>
                  <a:cxn ang="0">
                    <a:pos x="13824" y="445"/>
                  </a:cxn>
                  <a:cxn ang="0">
                    <a:pos x="13824" y="1514"/>
                  </a:cxn>
                  <a:cxn ang="0">
                    <a:pos x="13995" y="2671"/>
                  </a:cxn>
                  <a:cxn ang="0">
                    <a:pos x="13141" y="3651"/>
                  </a:cxn>
                  <a:cxn ang="0">
                    <a:pos x="12629" y="4452"/>
                  </a:cxn>
                  <a:cxn ang="0">
                    <a:pos x="12629" y="5165"/>
                  </a:cxn>
                  <a:cxn ang="0">
                    <a:pos x="12629" y="5165"/>
                  </a:cxn>
                  <a:cxn ang="0">
                    <a:pos x="11605" y="5877"/>
                  </a:cxn>
                  <a:cxn ang="0">
                    <a:pos x="12459" y="6055"/>
                  </a:cxn>
                  <a:cxn ang="0">
                    <a:pos x="11947" y="6589"/>
                  </a:cxn>
                  <a:cxn ang="0">
                    <a:pos x="12288" y="7213"/>
                  </a:cxn>
                  <a:cxn ang="0">
                    <a:pos x="13312" y="6856"/>
                  </a:cxn>
                  <a:cxn ang="0">
                    <a:pos x="14507" y="6945"/>
                  </a:cxn>
                  <a:cxn ang="0">
                    <a:pos x="16043" y="7123"/>
                  </a:cxn>
                  <a:cxn ang="0">
                    <a:pos x="16043" y="8192"/>
                  </a:cxn>
                  <a:cxn ang="0">
                    <a:pos x="14507" y="8904"/>
                  </a:cxn>
                  <a:cxn ang="0">
                    <a:pos x="13824" y="9082"/>
                  </a:cxn>
                  <a:cxn ang="0">
                    <a:pos x="13312" y="8548"/>
                  </a:cxn>
                  <a:cxn ang="0">
                    <a:pos x="12459" y="9261"/>
                  </a:cxn>
                  <a:cxn ang="0">
                    <a:pos x="11947" y="10418"/>
                  </a:cxn>
                  <a:cxn ang="0">
                    <a:pos x="10240" y="10507"/>
                  </a:cxn>
                  <a:cxn ang="0">
                    <a:pos x="10581" y="11398"/>
                  </a:cxn>
                  <a:cxn ang="0">
                    <a:pos x="8533" y="11398"/>
                  </a:cxn>
                  <a:cxn ang="0">
                    <a:pos x="9216" y="12110"/>
                  </a:cxn>
                  <a:cxn ang="0">
                    <a:pos x="8363" y="12644"/>
                  </a:cxn>
                  <a:cxn ang="0">
                    <a:pos x="8363" y="13000"/>
                  </a:cxn>
                  <a:cxn ang="0">
                    <a:pos x="8363" y="13980"/>
                  </a:cxn>
                  <a:cxn ang="0">
                    <a:pos x="8533" y="14247"/>
                  </a:cxn>
                  <a:cxn ang="0">
                    <a:pos x="7509" y="14603"/>
                  </a:cxn>
                  <a:cxn ang="0">
                    <a:pos x="7509" y="15405"/>
                  </a:cxn>
                  <a:cxn ang="0">
                    <a:pos x="8533" y="15672"/>
                  </a:cxn>
                  <a:cxn ang="0">
                    <a:pos x="8875" y="16117"/>
                  </a:cxn>
                  <a:cxn ang="0">
                    <a:pos x="8192" y="16028"/>
                  </a:cxn>
                  <a:cxn ang="0">
                    <a:pos x="7680" y="16117"/>
                  </a:cxn>
                  <a:cxn ang="0">
                    <a:pos x="6315" y="16384"/>
                  </a:cxn>
                  <a:cxn ang="0">
                    <a:pos x="3755" y="16028"/>
                  </a:cxn>
                </a:cxnLst>
                <a:rect l="0" t="0" r="r" b="b"/>
                <a:pathLst>
                  <a:path w="16384" h="16384">
                    <a:moveTo>
                      <a:pt x="2901" y="16028"/>
                    </a:moveTo>
                    <a:lnTo>
                      <a:pt x="2901" y="15405"/>
                    </a:lnTo>
                    <a:lnTo>
                      <a:pt x="2901" y="14692"/>
                    </a:lnTo>
                    <a:lnTo>
                      <a:pt x="2901" y="14069"/>
                    </a:lnTo>
                    <a:lnTo>
                      <a:pt x="2901" y="13357"/>
                    </a:lnTo>
                    <a:lnTo>
                      <a:pt x="2389" y="12822"/>
                    </a:lnTo>
                    <a:lnTo>
                      <a:pt x="1707" y="12466"/>
                    </a:lnTo>
                    <a:lnTo>
                      <a:pt x="853" y="11932"/>
                    </a:lnTo>
                    <a:lnTo>
                      <a:pt x="341" y="12199"/>
                    </a:lnTo>
                    <a:lnTo>
                      <a:pt x="0" y="12110"/>
                    </a:lnTo>
                    <a:lnTo>
                      <a:pt x="0" y="11843"/>
                    </a:lnTo>
                    <a:lnTo>
                      <a:pt x="341" y="11130"/>
                    </a:lnTo>
                    <a:lnTo>
                      <a:pt x="341" y="10329"/>
                    </a:lnTo>
                    <a:lnTo>
                      <a:pt x="171" y="9706"/>
                    </a:lnTo>
                    <a:lnTo>
                      <a:pt x="0" y="8904"/>
                    </a:lnTo>
                    <a:lnTo>
                      <a:pt x="0" y="8014"/>
                    </a:lnTo>
                    <a:lnTo>
                      <a:pt x="171" y="7302"/>
                    </a:lnTo>
                    <a:lnTo>
                      <a:pt x="853" y="6500"/>
                    </a:lnTo>
                    <a:lnTo>
                      <a:pt x="1024" y="5788"/>
                    </a:lnTo>
                    <a:lnTo>
                      <a:pt x="2048" y="4363"/>
                    </a:lnTo>
                    <a:lnTo>
                      <a:pt x="2389" y="3740"/>
                    </a:lnTo>
                    <a:lnTo>
                      <a:pt x="3584" y="3295"/>
                    </a:lnTo>
                    <a:lnTo>
                      <a:pt x="5120" y="3027"/>
                    </a:lnTo>
                    <a:lnTo>
                      <a:pt x="6827" y="3027"/>
                    </a:lnTo>
                    <a:lnTo>
                      <a:pt x="7851" y="2938"/>
                    </a:lnTo>
                    <a:lnTo>
                      <a:pt x="9045" y="2493"/>
                    </a:lnTo>
                    <a:lnTo>
                      <a:pt x="9557" y="1870"/>
                    </a:lnTo>
                    <a:lnTo>
                      <a:pt x="10240" y="1247"/>
                    </a:lnTo>
                    <a:lnTo>
                      <a:pt x="11093" y="801"/>
                    </a:lnTo>
                    <a:lnTo>
                      <a:pt x="12288" y="534"/>
                    </a:lnTo>
                    <a:lnTo>
                      <a:pt x="13312" y="356"/>
                    </a:lnTo>
                    <a:lnTo>
                      <a:pt x="13995" y="0"/>
                    </a:lnTo>
                    <a:lnTo>
                      <a:pt x="14336" y="89"/>
                    </a:lnTo>
                    <a:lnTo>
                      <a:pt x="13824" y="445"/>
                    </a:lnTo>
                    <a:lnTo>
                      <a:pt x="13653" y="1069"/>
                    </a:lnTo>
                    <a:lnTo>
                      <a:pt x="13824" y="1514"/>
                    </a:lnTo>
                    <a:lnTo>
                      <a:pt x="14336" y="2226"/>
                    </a:lnTo>
                    <a:lnTo>
                      <a:pt x="13995" y="2671"/>
                    </a:lnTo>
                    <a:lnTo>
                      <a:pt x="13312" y="3295"/>
                    </a:lnTo>
                    <a:lnTo>
                      <a:pt x="13141" y="3651"/>
                    </a:lnTo>
                    <a:lnTo>
                      <a:pt x="12971" y="4096"/>
                    </a:lnTo>
                    <a:lnTo>
                      <a:pt x="12629" y="4452"/>
                    </a:lnTo>
                    <a:lnTo>
                      <a:pt x="12629" y="4986"/>
                    </a:lnTo>
                    <a:lnTo>
                      <a:pt x="12629" y="5165"/>
                    </a:lnTo>
                    <a:lnTo>
                      <a:pt x="12459" y="5165"/>
                    </a:lnTo>
                    <a:lnTo>
                      <a:pt x="12629" y="5165"/>
                    </a:lnTo>
                    <a:lnTo>
                      <a:pt x="12459" y="5788"/>
                    </a:lnTo>
                    <a:lnTo>
                      <a:pt x="11605" y="5877"/>
                    </a:lnTo>
                    <a:lnTo>
                      <a:pt x="11605" y="6144"/>
                    </a:lnTo>
                    <a:lnTo>
                      <a:pt x="12459" y="6055"/>
                    </a:lnTo>
                    <a:lnTo>
                      <a:pt x="12629" y="6144"/>
                    </a:lnTo>
                    <a:lnTo>
                      <a:pt x="11947" y="6589"/>
                    </a:lnTo>
                    <a:lnTo>
                      <a:pt x="11947" y="6945"/>
                    </a:lnTo>
                    <a:lnTo>
                      <a:pt x="12288" y="7213"/>
                    </a:lnTo>
                    <a:lnTo>
                      <a:pt x="12629" y="6856"/>
                    </a:lnTo>
                    <a:lnTo>
                      <a:pt x="13312" y="6856"/>
                    </a:lnTo>
                    <a:lnTo>
                      <a:pt x="13824" y="7213"/>
                    </a:lnTo>
                    <a:lnTo>
                      <a:pt x="14507" y="6945"/>
                    </a:lnTo>
                    <a:lnTo>
                      <a:pt x="15701" y="6945"/>
                    </a:lnTo>
                    <a:lnTo>
                      <a:pt x="16043" y="7123"/>
                    </a:lnTo>
                    <a:lnTo>
                      <a:pt x="16384" y="7569"/>
                    </a:lnTo>
                    <a:lnTo>
                      <a:pt x="16043" y="8192"/>
                    </a:lnTo>
                    <a:lnTo>
                      <a:pt x="15189" y="8726"/>
                    </a:lnTo>
                    <a:lnTo>
                      <a:pt x="14507" y="8904"/>
                    </a:lnTo>
                    <a:lnTo>
                      <a:pt x="14507" y="8726"/>
                    </a:lnTo>
                    <a:lnTo>
                      <a:pt x="13824" y="9082"/>
                    </a:lnTo>
                    <a:lnTo>
                      <a:pt x="13312" y="8726"/>
                    </a:lnTo>
                    <a:lnTo>
                      <a:pt x="13312" y="8548"/>
                    </a:lnTo>
                    <a:lnTo>
                      <a:pt x="12971" y="8637"/>
                    </a:lnTo>
                    <a:lnTo>
                      <a:pt x="12459" y="9261"/>
                    </a:lnTo>
                    <a:lnTo>
                      <a:pt x="12629" y="10062"/>
                    </a:lnTo>
                    <a:lnTo>
                      <a:pt x="11947" y="10418"/>
                    </a:lnTo>
                    <a:lnTo>
                      <a:pt x="10581" y="10329"/>
                    </a:lnTo>
                    <a:lnTo>
                      <a:pt x="10240" y="10507"/>
                    </a:lnTo>
                    <a:lnTo>
                      <a:pt x="10581" y="11041"/>
                    </a:lnTo>
                    <a:lnTo>
                      <a:pt x="10581" y="11398"/>
                    </a:lnTo>
                    <a:lnTo>
                      <a:pt x="9216" y="11219"/>
                    </a:lnTo>
                    <a:lnTo>
                      <a:pt x="8533" y="11398"/>
                    </a:lnTo>
                    <a:lnTo>
                      <a:pt x="9216" y="11843"/>
                    </a:lnTo>
                    <a:lnTo>
                      <a:pt x="9216" y="12110"/>
                    </a:lnTo>
                    <a:lnTo>
                      <a:pt x="8875" y="12288"/>
                    </a:lnTo>
                    <a:lnTo>
                      <a:pt x="8363" y="12644"/>
                    </a:lnTo>
                    <a:lnTo>
                      <a:pt x="8533" y="12822"/>
                    </a:lnTo>
                    <a:lnTo>
                      <a:pt x="8363" y="13000"/>
                    </a:lnTo>
                    <a:lnTo>
                      <a:pt x="8192" y="13535"/>
                    </a:lnTo>
                    <a:lnTo>
                      <a:pt x="8363" y="13980"/>
                    </a:lnTo>
                    <a:lnTo>
                      <a:pt x="8533" y="13980"/>
                    </a:lnTo>
                    <a:lnTo>
                      <a:pt x="8533" y="14247"/>
                    </a:lnTo>
                    <a:lnTo>
                      <a:pt x="7851" y="14336"/>
                    </a:lnTo>
                    <a:lnTo>
                      <a:pt x="7509" y="14603"/>
                    </a:lnTo>
                    <a:lnTo>
                      <a:pt x="7509" y="15048"/>
                    </a:lnTo>
                    <a:lnTo>
                      <a:pt x="7509" y="15405"/>
                    </a:lnTo>
                    <a:lnTo>
                      <a:pt x="8192" y="15405"/>
                    </a:lnTo>
                    <a:lnTo>
                      <a:pt x="8533" y="15672"/>
                    </a:lnTo>
                    <a:lnTo>
                      <a:pt x="8875" y="15850"/>
                    </a:lnTo>
                    <a:lnTo>
                      <a:pt x="8875" y="16117"/>
                    </a:lnTo>
                    <a:lnTo>
                      <a:pt x="8363" y="16117"/>
                    </a:lnTo>
                    <a:lnTo>
                      <a:pt x="8192" y="16028"/>
                    </a:lnTo>
                    <a:lnTo>
                      <a:pt x="7851" y="16028"/>
                    </a:lnTo>
                    <a:lnTo>
                      <a:pt x="7680" y="16117"/>
                    </a:lnTo>
                    <a:lnTo>
                      <a:pt x="7168" y="16206"/>
                    </a:lnTo>
                    <a:lnTo>
                      <a:pt x="6315" y="16384"/>
                    </a:lnTo>
                    <a:lnTo>
                      <a:pt x="5120" y="16206"/>
                    </a:lnTo>
                    <a:lnTo>
                      <a:pt x="3755" y="16028"/>
                    </a:lnTo>
                    <a:lnTo>
                      <a:pt x="2901" y="1602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9" name="Finland"/>
            <p:cNvGrpSpPr>
              <a:grpSpLocks noChangeAspect="1"/>
            </p:cNvGrpSpPr>
            <p:nvPr/>
          </p:nvGrpSpPr>
          <p:grpSpPr bwMode="auto">
            <a:xfrm>
              <a:off x="2291" y="168"/>
              <a:ext cx="432" cy="853"/>
              <a:chOff x="-974" y="-3504"/>
              <a:chExt cx="19665" cy="659"/>
            </a:xfrm>
            <a:grpFill/>
          </p:grpSpPr>
          <p:sp>
            <p:nvSpPr>
              <p:cNvPr id="375" name="Drawing 18"/>
              <p:cNvSpPr>
                <a:spLocks noChangeAspect="1"/>
              </p:cNvSpPr>
              <p:nvPr/>
            </p:nvSpPr>
            <p:spPr bwMode="auto">
              <a:xfrm>
                <a:off x="-974" y="-3504"/>
                <a:ext cx="19665" cy="657"/>
              </a:xfrm>
              <a:custGeom>
                <a:avLst/>
                <a:gdLst/>
                <a:ahLst/>
                <a:cxnLst>
                  <a:cxn ang="0">
                    <a:pos x="12157" y="14763"/>
                  </a:cxn>
                  <a:cxn ang="0">
                    <a:pos x="10828" y="15062"/>
                  </a:cxn>
                  <a:cxn ang="0">
                    <a:pos x="10210" y="15287"/>
                  </a:cxn>
                  <a:cxn ang="0">
                    <a:pos x="9356" y="15536"/>
                  </a:cxn>
                  <a:cxn ang="0">
                    <a:pos x="8406" y="15935"/>
                  </a:cxn>
                  <a:cxn ang="0">
                    <a:pos x="7218" y="16184"/>
                  </a:cxn>
                  <a:cxn ang="0">
                    <a:pos x="6506" y="16384"/>
                  </a:cxn>
                  <a:cxn ang="0">
                    <a:pos x="6459" y="16035"/>
                  </a:cxn>
                  <a:cxn ang="0">
                    <a:pos x="5699" y="15761"/>
                  </a:cxn>
                  <a:cxn ang="0">
                    <a:pos x="4701" y="15436"/>
                  </a:cxn>
                  <a:cxn ang="0">
                    <a:pos x="3942" y="15162"/>
                  </a:cxn>
                  <a:cxn ang="0">
                    <a:pos x="3657" y="14838"/>
                  </a:cxn>
                  <a:cxn ang="0">
                    <a:pos x="3752" y="14264"/>
                  </a:cxn>
                  <a:cxn ang="0">
                    <a:pos x="3847" y="13840"/>
                  </a:cxn>
                  <a:cxn ang="0">
                    <a:pos x="3562" y="13466"/>
                  </a:cxn>
                  <a:cxn ang="0">
                    <a:pos x="2992" y="12569"/>
                  </a:cxn>
                  <a:cxn ang="0">
                    <a:pos x="2707" y="11870"/>
                  </a:cxn>
                  <a:cxn ang="0">
                    <a:pos x="3467" y="11471"/>
                  </a:cxn>
                  <a:cxn ang="0">
                    <a:pos x="3847" y="11147"/>
                  </a:cxn>
                  <a:cxn ang="0">
                    <a:pos x="4749" y="10499"/>
                  </a:cxn>
                  <a:cxn ang="0">
                    <a:pos x="5841" y="9401"/>
                  </a:cxn>
                  <a:cxn ang="0">
                    <a:pos x="6649" y="8354"/>
                  </a:cxn>
                  <a:cxn ang="0">
                    <a:pos x="7456" y="8080"/>
                  </a:cxn>
                  <a:cxn ang="0">
                    <a:pos x="7076" y="7506"/>
                  </a:cxn>
                  <a:cxn ang="0">
                    <a:pos x="6269" y="7082"/>
                  </a:cxn>
                  <a:cxn ang="0">
                    <a:pos x="5509" y="6783"/>
                  </a:cxn>
                  <a:cxn ang="0">
                    <a:pos x="4986" y="6584"/>
                  </a:cxn>
                  <a:cxn ang="0">
                    <a:pos x="4701" y="5486"/>
                  </a:cxn>
                  <a:cxn ang="0">
                    <a:pos x="4037" y="4613"/>
                  </a:cxn>
                  <a:cxn ang="0">
                    <a:pos x="3752" y="3691"/>
                  </a:cxn>
                  <a:cxn ang="0">
                    <a:pos x="2090" y="2918"/>
                  </a:cxn>
                  <a:cxn ang="0">
                    <a:pos x="237" y="2294"/>
                  </a:cxn>
                  <a:cxn ang="0">
                    <a:pos x="380" y="2095"/>
                  </a:cxn>
                  <a:cxn ang="0">
                    <a:pos x="1187" y="1870"/>
                  </a:cxn>
                  <a:cxn ang="0">
                    <a:pos x="2327" y="2494"/>
                  </a:cxn>
                  <a:cxn ang="0">
                    <a:pos x="3609" y="2319"/>
                  </a:cxn>
                  <a:cxn ang="0">
                    <a:pos x="4796" y="2369"/>
                  </a:cxn>
                  <a:cxn ang="0">
                    <a:pos x="5509" y="1621"/>
                  </a:cxn>
                  <a:cxn ang="0">
                    <a:pos x="5366" y="798"/>
                  </a:cxn>
                  <a:cxn ang="0">
                    <a:pos x="6411" y="299"/>
                  </a:cxn>
                  <a:cxn ang="0">
                    <a:pos x="7456" y="25"/>
                  </a:cxn>
                  <a:cxn ang="0">
                    <a:pos x="8548" y="324"/>
                  </a:cxn>
                  <a:cxn ang="0">
                    <a:pos x="9118" y="798"/>
                  </a:cxn>
                  <a:cxn ang="0">
                    <a:pos x="9118" y="1372"/>
                  </a:cxn>
                  <a:cxn ang="0">
                    <a:pos x="8786" y="1721"/>
                  </a:cxn>
                  <a:cxn ang="0">
                    <a:pos x="8928" y="2419"/>
                  </a:cxn>
                  <a:cxn ang="0">
                    <a:pos x="10400" y="2918"/>
                  </a:cxn>
                  <a:cxn ang="0">
                    <a:pos x="10875" y="3890"/>
                  </a:cxn>
                  <a:cxn ang="0">
                    <a:pos x="11350" y="5162"/>
                  </a:cxn>
                  <a:cxn ang="0">
                    <a:pos x="12537" y="6160"/>
                  </a:cxn>
                  <a:cxn ang="0">
                    <a:pos x="12490" y="6958"/>
                  </a:cxn>
                  <a:cxn ang="0">
                    <a:pos x="13440" y="7855"/>
                  </a:cxn>
                  <a:cxn ang="0">
                    <a:pos x="14199" y="9102"/>
                  </a:cxn>
                  <a:cxn ang="0">
                    <a:pos x="15529" y="9875"/>
                  </a:cxn>
                  <a:cxn ang="0">
                    <a:pos x="16147" y="10175"/>
                  </a:cxn>
                  <a:cxn ang="0">
                    <a:pos x="16099" y="11496"/>
                  </a:cxn>
                  <a:cxn ang="0">
                    <a:pos x="14057" y="13741"/>
                  </a:cxn>
                </a:cxnLst>
                <a:rect l="0" t="0" r="r" b="b"/>
                <a:pathLst>
                  <a:path w="16384" h="16384">
                    <a:moveTo>
                      <a:pt x="12870" y="14638"/>
                    </a:moveTo>
                    <a:lnTo>
                      <a:pt x="12775" y="14588"/>
                    </a:lnTo>
                    <a:lnTo>
                      <a:pt x="12727" y="14688"/>
                    </a:lnTo>
                    <a:lnTo>
                      <a:pt x="12680" y="14763"/>
                    </a:lnTo>
                    <a:lnTo>
                      <a:pt x="12490" y="14738"/>
                    </a:lnTo>
                    <a:lnTo>
                      <a:pt x="12157" y="14763"/>
                    </a:lnTo>
                    <a:lnTo>
                      <a:pt x="11920" y="14738"/>
                    </a:lnTo>
                    <a:lnTo>
                      <a:pt x="11635" y="14838"/>
                    </a:lnTo>
                    <a:lnTo>
                      <a:pt x="11398" y="14938"/>
                    </a:lnTo>
                    <a:lnTo>
                      <a:pt x="11160" y="14963"/>
                    </a:lnTo>
                    <a:lnTo>
                      <a:pt x="10970" y="14987"/>
                    </a:lnTo>
                    <a:lnTo>
                      <a:pt x="10828" y="15062"/>
                    </a:lnTo>
                    <a:lnTo>
                      <a:pt x="10685" y="15087"/>
                    </a:lnTo>
                    <a:lnTo>
                      <a:pt x="10448" y="15062"/>
                    </a:lnTo>
                    <a:lnTo>
                      <a:pt x="10400" y="15037"/>
                    </a:lnTo>
                    <a:lnTo>
                      <a:pt x="10495" y="15162"/>
                    </a:lnTo>
                    <a:lnTo>
                      <a:pt x="10400" y="15237"/>
                    </a:lnTo>
                    <a:lnTo>
                      <a:pt x="10210" y="15287"/>
                    </a:lnTo>
                    <a:lnTo>
                      <a:pt x="10068" y="15337"/>
                    </a:lnTo>
                    <a:lnTo>
                      <a:pt x="9878" y="15187"/>
                    </a:lnTo>
                    <a:lnTo>
                      <a:pt x="9830" y="15337"/>
                    </a:lnTo>
                    <a:lnTo>
                      <a:pt x="9735" y="15436"/>
                    </a:lnTo>
                    <a:lnTo>
                      <a:pt x="9498" y="15461"/>
                    </a:lnTo>
                    <a:lnTo>
                      <a:pt x="9356" y="15536"/>
                    </a:lnTo>
                    <a:lnTo>
                      <a:pt x="9166" y="15636"/>
                    </a:lnTo>
                    <a:lnTo>
                      <a:pt x="8976" y="15586"/>
                    </a:lnTo>
                    <a:lnTo>
                      <a:pt x="8786" y="15636"/>
                    </a:lnTo>
                    <a:lnTo>
                      <a:pt x="8596" y="15736"/>
                    </a:lnTo>
                    <a:lnTo>
                      <a:pt x="8501" y="15835"/>
                    </a:lnTo>
                    <a:lnTo>
                      <a:pt x="8406" y="15935"/>
                    </a:lnTo>
                    <a:lnTo>
                      <a:pt x="8311" y="15935"/>
                    </a:lnTo>
                    <a:lnTo>
                      <a:pt x="8168" y="15860"/>
                    </a:lnTo>
                    <a:lnTo>
                      <a:pt x="7978" y="15935"/>
                    </a:lnTo>
                    <a:lnTo>
                      <a:pt x="7788" y="15935"/>
                    </a:lnTo>
                    <a:lnTo>
                      <a:pt x="7408" y="16085"/>
                    </a:lnTo>
                    <a:lnTo>
                      <a:pt x="7218" y="16184"/>
                    </a:lnTo>
                    <a:lnTo>
                      <a:pt x="7076" y="16160"/>
                    </a:lnTo>
                    <a:lnTo>
                      <a:pt x="7028" y="16035"/>
                    </a:lnTo>
                    <a:lnTo>
                      <a:pt x="6981" y="15985"/>
                    </a:lnTo>
                    <a:lnTo>
                      <a:pt x="6886" y="16160"/>
                    </a:lnTo>
                    <a:lnTo>
                      <a:pt x="6791" y="16284"/>
                    </a:lnTo>
                    <a:lnTo>
                      <a:pt x="6506" y="16384"/>
                    </a:lnTo>
                    <a:lnTo>
                      <a:pt x="6411" y="16384"/>
                    </a:lnTo>
                    <a:lnTo>
                      <a:pt x="6649" y="16259"/>
                    </a:lnTo>
                    <a:lnTo>
                      <a:pt x="6696" y="16160"/>
                    </a:lnTo>
                    <a:lnTo>
                      <a:pt x="6601" y="16160"/>
                    </a:lnTo>
                    <a:lnTo>
                      <a:pt x="6459" y="16135"/>
                    </a:lnTo>
                    <a:lnTo>
                      <a:pt x="6459" y="16035"/>
                    </a:lnTo>
                    <a:lnTo>
                      <a:pt x="6411" y="15985"/>
                    </a:lnTo>
                    <a:lnTo>
                      <a:pt x="6316" y="15935"/>
                    </a:lnTo>
                    <a:lnTo>
                      <a:pt x="6126" y="15860"/>
                    </a:lnTo>
                    <a:lnTo>
                      <a:pt x="6126" y="15661"/>
                    </a:lnTo>
                    <a:lnTo>
                      <a:pt x="6079" y="15586"/>
                    </a:lnTo>
                    <a:lnTo>
                      <a:pt x="5699" y="15761"/>
                    </a:lnTo>
                    <a:lnTo>
                      <a:pt x="5651" y="15736"/>
                    </a:lnTo>
                    <a:lnTo>
                      <a:pt x="5509" y="15686"/>
                    </a:lnTo>
                    <a:lnTo>
                      <a:pt x="5509" y="15586"/>
                    </a:lnTo>
                    <a:lnTo>
                      <a:pt x="5461" y="15536"/>
                    </a:lnTo>
                    <a:lnTo>
                      <a:pt x="4986" y="15486"/>
                    </a:lnTo>
                    <a:lnTo>
                      <a:pt x="4701" y="15436"/>
                    </a:lnTo>
                    <a:lnTo>
                      <a:pt x="4512" y="15362"/>
                    </a:lnTo>
                    <a:lnTo>
                      <a:pt x="4369" y="15287"/>
                    </a:lnTo>
                    <a:lnTo>
                      <a:pt x="4227" y="15262"/>
                    </a:lnTo>
                    <a:lnTo>
                      <a:pt x="3847" y="15287"/>
                    </a:lnTo>
                    <a:lnTo>
                      <a:pt x="3799" y="15187"/>
                    </a:lnTo>
                    <a:lnTo>
                      <a:pt x="3942" y="15162"/>
                    </a:lnTo>
                    <a:lnTo>
                      <a:pt x="3942" y="15087"/>
                    </a:lnTo>
                    <a:lnTo>
                      <a:pt x="3847" y="15087"/>
                    </a:lnTo>
                    <a:lnTo>
                      <a:pt x="3752" y="15062"/>
                    </a:lnTo>
                    <a:lnTo>
                      <a:pt x="3657" y="14987"/>
                    </a:lnTo>
                    <a:lnTo>
                      <a:pt x="3752" y="14938"/>
                    </a:lnTo>
                    <a:lnTo>
                      <a:pt x="3657" y="14838"/>
                    </a:lnTo>
                    <a:lnTo>
                      <a:pt x="3562" y="14763"/>
                    </a:lnTo>
                    <a:lnTo>
                      <a:pt x="3609" y="14588"/>
                    </a:lnTo>
                    <a:lnTo>
                      <a:pt x="3657" y="14588"/>
                    </a:lnTo>
                    <a:lnTo>
                      <a:pt x="3752" y="14539"/>
                    </a:lnTo>
                    <a:lnTo>
                      <a:pt x="3799" y="14389"/>
                    </a:lnTo>
                    <a:lnTo>
                      <a:pt x="3752" y="14264"/>
                    </a:lnTo>
                    <a:lnTo>
                      <a:pt x="3752" y="14189"/>
                    </a:lnTo>
                    <a:lnTo>
                      <a:pt x="3657" y="14090"/>
                    </a:lnTo>
                    <a:lnTo>
                      <a:pt x="3657" y="13990"/>
                    </a:lnTo>
                    <a:lnTo>
                      <a:pt x="3609" y="13890"/>
                    </a:lnTo>
                    <a:lnTo>
                      <a:pt x="3657" y="13840"/>
                    </a:lnTo>
                    <a:lnTo>
                      <a:pt x="3847" y="13840"/>
                    </a:lnTo>
                    <a:lnTo>
                      <a:pt x="3989" y="13890"/>
                    </a:lnTo>
                    <a:lnTo>
                      <a:pt x="3942" y="13865"/>
                    </a:lnTo>
                    <a:lnTo>
                      <a:pt x="3799" y="13790"/>
                    </a:lnTo>
                    <a:lnTo>
                      <a:pt x="3657" y="13666"/>
                    </a:lnTo>
                    <a:lnTo>
                      <a:pt x="3609" y="13541"/>
                    </a:lnTo>
                    <a:lnTo>
                      <a:pt x="3562" y="13466"/>
                    </a:lnTo>
                    <a:lnTo>
                      <a:pt x="3467" y="13342"/>
                    </a:lnTo>
                    <a:lnTo>
                      <a:pt x="3229" y="13242"/>
                    </a:lnTo>
                    <a:lnTo>
                      <a:pt x="3087" y="13092"/>
                    </a:lnTo>
                    <a:lnTo>
                      <a:pt x="3087" y="12893"/>
                    </a:lnTo>
                    <a:lnTo>
                      <a:pt x="3087" y="12743"/>
                    </a:lnTo>
                    <a:lnTo>
                      <a:pt x="2992" y="12569"/>
                    </a:lnTo>
                    <a:lnTo>
                      <a:pt x="2849" y="12494"/>
                    </a:lnTo>
                    <a:lnTo>
                      <a:pt x="2802" y="12394"/>
                    </a:lnTo>
                    <a:lnTo>
                      <a:pt x="2707" y="12269"/>
                    </a:lnTo>
                    <a:lnTo>
                      <a:pt x="2659" y="12145"/>
                    </a:lnTo>
                    <a:lnTo>
                      <a:pt x="2707" y="11970"/>
                    </a:lnTo>
                    <a:lnTo>
                      <a:pt x="2707" y="11870"/>
                    </a:lnTo>
                    <a:lnTo>
                      <a:pt x="2802" y="11771"/>
                    </a:lnTo>
                    <a:lnTo>
                      <a:pt x="2849" y="11746"/>
                    </a:lnTo>
                    <a:lnTo>
                      <a:pt x="3039" y="11746"/>
                    </a:lnTo>
                    <a:lnTo>
                      <a:pt x="3087" y="11596"/>
                    </a:lnTo>
                    <a:lnTo>
                      <a:pt x="3039" y="11546"/>
                    </a:lnTo>
                    <a:lnTo>
                      <a:pt x="3467" y="11471"/>
                    </a:lnTo>
                    <a:lnTo>
                      <a:pt x="3562" y="11446"/>
                    </a:lnTo>
                    <a:lnTo>
                      <a:pt x="3277" y="11347"/>
                    </a:lnTo>
                    <a:lnTo>
                      <a:pt x="3372" y="11272"/>
                    </a:lnTo>
                    <a:lnTo>
                      <a:pt x="3419" y="11147"/>
                    </a:lnTo>
                    <a:lnTo>
                      <a:pt x="3657" y="11172"/>
                    </a:lnTo>
                    <a:lnTo>
                      <a:pt x="3847" y="11147"/>
                    </a:lnTo>
                    <a:lnTo>
                      <a:pt x="4132" y="11097"/>
                    </a:lnTo>
                    <a:lnTo>
                      <a:pt x="4227" y="10973"/>
                    </a:lnTo>
                    <a:lnTo>
                      <a:pt x="4369" y="10898"/>
                    </a:lnTo>
                    <a:lnTo>
                      <a:pt x="4417" y="10773"/>
                    </a:lnTo>
                    <a:lnTo>
                      <a:pt x="4701" y="10648"/>
                    </a:lnTo>
                    <a:lnTo>
                      <a:pt x="4749" y="10499"/>
                    </a:lnTo>
                    <a:lnTo>
                      <a:pt x="4939" y="10299"/>
                    </a:lnTo>
                    <a:lnTo>
                      <a:pt x="5081" y="10100"/>
                    </a:lnTo>
                    <a:lnTo>
                      <a:pt x="5176" y="9975"/>
                    </a:lnTo>
                    <a:lnTo>
                      <a:pt x="5319" y="9776"/>
                    </a:lnTo>
                    <a:lnTo>
                      <a:pt x="5556" y="9651"/>
                    </a:lnTo>
                    <a:lnTo>
                      <a:pt x="5841" y="9401"/>
                    </a:lnTo>
                    <a:lnTo>
                      <a:pt x="5936" y="9202"/>
                    </a:lnTo>
                    <a:lnTo>
                      <a:pt x="6126" y="9052"/>
                    </a:lnTo>
                    <a:lnTo>
                      <a:pt x="6411" y="8853"/>
                    </a:lnTo>
                    <a:lnTo>
                      <a:pt x="6459" y="8579"/>
                    </a:lnTo>
                    <a:lnTo>
                      <a:pt x="6459" y="8379"/>
                    </a:lnTo>
                    <a:lnTo>
                      <a:pt x="6649" y="8354"/>
                    </a:lnTo>
                    <a:lnTo>
                      <a:pt x="6839" y="8279"/>
                    </a:lnTo>
                    <a:lnTo>
                      <a:pt x="7076" y="8204"/>
                    </a:lnTo>
                    <a:lnTo>
                      <a:pt x="7361" y="8279"/>
                    </a:lnTo>
                    <a:lnTo>
                      <a:pt x="7218" y="8180"/>
                    </a:lnTo>
                    <a:lnTo>
                      <a:pt x="7266" y="8080"/>
                    </a:lnTo>
                    <a:lnTo>
                      <a:pt x="7456" y="8080"/>
                    </a:lnTo>
                    <a:lnTo>
                      <a:pt x="7266" y="7955"/>
                    </a:lnTo>
                    <a:lnTo>
                      <a:pt x="7171" y="7855"/>
                    </a:lnTo>
                    <a:lnTo>
                      <a:pt x="7171" y="7781"/>
                    </a:lnTo>
                    <a:lnTo>
                      <a:pt x="7076" y="7681"/>
                    </a:lnTo>
                    <a:lnTo>
                      <a:pt x="7076" y="7606"/>
                    </a:lnTo>
                    <a:lnTo>
                      <a:pt x="7076" y="7506"/>
                    </a:lnTo>
                    <a:lnTo>
                      <a:pt x="7028" y="7456"/>
                    </a:lnTo>
                    <a:lnTo>
                      <a:pt x="6886" y="7357"/>
                    </a:lnTo>
                    <a:lnTo>
                      <a:pt x="6791" y="7257"/>
                    </a:lnTo>
                    <a:lnTo>
                      <a:pt x="6649" y="7182"/>
                    </a:lnTo>
                    <a:lnTo>
                      <a:pt x="6459" y="7107"/>
                    </a:lnTo>
                    <a:lnTo>
                      <a:pt x="6269" y="7082"/>
                    </a:lnTo>
                    <a:lnTo>
                      <a:pt x="6079" y="7007"/>
                    </a:lnTo>
                    <a:lnTo>
                      <a:pt x="5889" y="6883"/>
                    </a:lnTo>
                    <a:lnTo>
                      <a:pt x="5841" y="6808"/>
                    </a:lnTo>
                    <a:lnTo>
                      <a:pt x="5746" y="6908"/>
                    </a:lnTo>
                    <a:lnTo>
                      <a:pt x="5556" y="6883"/>
                    </a:lnTo>
                    <a:lnTo>
                      <a:pt x="5509" y="6783"/>
                    </a:lnTo>
                    <a:lnTo>
                      <a:pt x="5366" y="6783"/>
                    </a:lnTo>
                    <a:lnTo>
                      <a:pt x="5319" y="6783"/>
                    </a:lnTo>
                    <a:lnTo>
                      <a:pt x="5319" y="6758"/>
                    </a:lnTo>
                    <a:lnTo>
                      <a:pt x="5271" y="6758"/>
                    </a:lnTo>
                    <a:lnTo>
                      <a:pt x="5176" y="6708"/>
                    </a:lnTo>
                    <a:lnTo>
                      <a:pt x="4986" y="6584"/>
                    </a:lnTo>
                    <a:lnTo>
                      <a:pt x="4749" y="6359"/>
                    </a:lnTo>
                    <a:lnTo>
                      <a:pt x="4559" y="6110"/>
                    </a:lnTo>
                    <a:lnTo>
                      <a:pt x="4607" y="5910"/>
                    </a:lnTo>
                    <a:lnTo>
                      <a:pt x="4749" y="5761"/>
                    </a:lnTo>
                    <a:lnTo>
                      <a:pt x="4749" y="5661"/>
                    </a:lnTo>
                    <a:lnTo>
                      <a:pt x="4701" y="5486"/>
                    </a:lnTo>
                    <a:lnTo>
                      <a:pt x="4559" y="5362"/>
                    </a:lnTo>
                    <a:lnTo>
                      <a:pt x="4322" y="5212"/>
                    </a:lnTo>
                    <a:lnTo>
                      <a:pt x="4132" y="5012"/>
                    </a:lnTo>
                    <a:lnTo>
                      <a:pt x="3989" y="4863"/>
                    </a:lnTo>
                    <a:lnTo>
                      <a:pt x="4037" y="4713"/>
                    </a:lnTo>
                    <a:lnTo>
                      <a:pt x="4037" y="4613"/>
                    </a:lnTo>
                    <a:lnTo>
                      <a:pt x="3989" y="4464"/>
                    </a:lnTo>
                    <a:lnTo>
                      <a:pt x="3847" y="4389"/>
                    </a:lnTo>
                    <a:lnTo>
                      <a:pt x="3799" y="4264"/>
                    </a:lnTo>
                    <a:lnTo>
                      <a:pt x="3752" y="4015"/>
                    </a:lnTo>
                    <a:lnTo>
                      <a:pt x="3657" y="3865"/>
                    </a:lnTo>
                    <a:lnTo>
                      <a:pt x="3752" y="3691"/>
                    </a:lnTo>
                    <a:lnTo>
                      <a:pt x="3657" y="3616"/>
                    </a:lnTo>
                    <a:lnTo>
                      <a:pt x="3419" y="3466"/>
                    </a:lnTo>
                    <a:lnTo>
                      <a:pt x="3182" y="3292"/>
                    </a:lnTo>
                    <a:lnTo>
                      <a:pt x="2849" y="3092"/>
                    </a:lnTo>
                    <a:lnTo>
                      <a:pt x="2469" y="2968"/>
                    </a:lnTo>
                    <a:lnTo>
                      <a:pt x="2090" y="2918"/>
                    </a:lnTo>
                    <a:lnTo>
                      <a:pt x="1710" y="2893"/>
                    </a:lnTo>
                    <a:lnTo>
                      <a:pt x="1330" y="2718"/>
                    </a:lnTo>
                    <a:lnTo>
                      <a:pt x="997" y="2618"/>
                    </a:lnTo>
                    <a:lnTo>
                      <a:pt x="760" y="2494"/>
                    </a:lnTo>
                    <a:lnTo>
                      <a:pt x="427" y="2369"/>
                    </a:lnTo>
                    <a:lnTo>
                      <a:pt x="237" y="2294"/>
                    </a:lnTo>
                    <a:lnTo>
                      <a:pt x="142" y="2219"/>
                    </a:lnTo>
                    <a:lnTo>
                      <a:pt x="47" y="2170"/>
                    </a:lnTo>
                    <a:lnTo>
                      <a:pt x="0" y="2170"/>
                    </a:lnTo>
                    <a:lnTo>
                      <a:pt x="47" y="2095"/>
                    </a:lnTo>
                    <a:lnTo>
                      <a:pt x="190" y="2070"/>
                    </a:lnTo>
                    <a:lnTo>
                      <a:pt x="380" y="2095"/>
                    </a:lnTo>
                    <a:lnTo>
                      <a:pt x="570" y="2020"/>
                    </a:lnTo>
                    <a:lnTo>
                      <a:pt x="427" y="1920"/>
                    </a:lnTo>
                    <a:lnTo>
                      <a:pt x="380" y="1796"/>
                    </a:lnTo>
                    <a:lnTo>
                      <a:pt x="617" y="1721"/>
                    </a:lnTo>
                    <a:lnTo>
                      <a:pt x="950" y="1771"/>
                    </a:lnTo>
                    <a:lnTo>
                      <a:pt x="1187" y="1870"/>
                    </a:lnTo>
                    <a:lnTo>
                      <a:pt x="1330" y="1970"/>
                    </a:lnTo>
                    <a:lnTo>
                      <a:pt x="1662" y="2120"/>
                    </a:lnTo>
                    <a:lnTo>
                      <a:pt x="1900" y="2269"/>
                    </a:lnTo>
                    <a:lnTo>
                      <a:pt x="2042" y="2419"/>
                    </a:lnTo>
                    <a:lnTo>
                      <a:pt x="2137" y="2494"/>
                    </a:lnTo>
                    <a:lnTo>
                      <a:pt x="2327" y="2494"/>
                    </a:lnTo>
                    <a:lnTo>
                      <a:pt x="2659" y="2519"/>
                    </a:lnTo>
                    <a:lnTo>
                      <a:pt x="2992" y="2569"/>
                    </a:lnTo>
                    <a:lnTo>
                      <a:pt x="3229" y="2519"/>
                    </a:lnTo>
                    <a:lnTo>
                      <a:pt x="3372" y="2494"/>
                    </a:lnTo>
                    <a:lnTo>
                      <a:pt x="3467" y="2419"/>
                    </a:lnTo>
                    <a:lnTo>
                      <a:pt x="3609" y="2319"/>
                    </a:lnTo>
                    <a:lnTo>
                      <a:pt x="3799" y="2195"/>
                    </a:lnTo>
                    <a:lnTo>
                      <a:pt x="3989" y="2269"/>
                    </a:lnTo>
                    <a:lnTo>
                      <a:pt x="4179" y="2369"/>
                    </a:lnTo>
                    <a:lnTo>
                      <a:pt x="4322" y="2419"/>
                    </a:lnTo>
                    <a:lnTo>
                      <a:pt x="4512" y="2469"/>
                    </a:lnTo>
                    <a:lnTo>
                      <a:pt x="4796" y="2369"/>
                    </a:lnTo>
                    <a:lnTo>
                      <a:pt x="4986" y="2219"/>
                    </a:lnTo>
                    <a:lnTo>
                      <a:pt x="5129" y="2095"/>
                    </a:lnTo>
                    <a:lnTo>
                      <a:pt x="5319" y="1970"/>
                    </a:lnTo>
                    <a:lnTo>
                      <a:pt x="5556" y="1870"/>
                    </a:lnTo>
                    <a:lnTo>
                      <a:pt x="5556" y="1721"/>
                    </a:lnTo>
                    <a:lnTo>
                      <a:pt x="5509" y="1621"/>
                    </a:lnTo>
                    <a:lnTo>
                      <a:pt x="5461" y="1496"/>
                    </a:lnTo>
                    <a:lnTo>
                      <a:pt x="5366" y="1372"/>
                    </a:lnTo>
                    <a:lnTo>
                      <a:pt x="5366" y="1222"/>
                    </a:lnTo>
                    <a:lnTo>
                      <a:pt x="5366" y="1097"/>
                    </a:lnTo>
                    <a:lnTo>
                      <a:pt x="5319" y="973"/>
                    </a:lnTo>
                    <a:lnTo>
                      <a:pt x="5366" y="798"/>
                    </a:lnTo>
                    <a:lnTo>
                      <a:pt x="5461" y="623"/>
                    </a:lnTo>
                    <a:lnTo>
                      <a:pt x="5651" y="499"/>
                    </a:lnTo>
                    <a:lnTo>
                      <a:pt x="5841" y="399"/>
                    </a:lnTo>
                    <a:lnTo>
                      <a:pt x="6079" y="374"/>
                    </a:lnTo>
                    <a:lnTo>
                      <a:pt x="6316" y="324"/>
                    </a:lnTo>
                    <a:lnTo>
                      <a:pt x="6411" y="299"/>
                    </a:lnTo>
                    <a:lnTo>
                      <a:pt x="6506" y="274"/>
                    </a:lnTo>
                    <a:lnTo>
                      <a:pt x="6696" y="175"/>
                    </a:lnTo>
                    <a:lnTo>
                      <a:pt x="6981" y="75"/>
                    </a:lnTo>
                    <a:lnTo>
                      <a:pt x="7171" y="25"/>
                    </a:lnTo>
                    <a:lnTo>
                      <a:pt x="7408" y="0"/>
                    </a:lnTo>
                    <a:lnTo>
                      <a:pt x="7456" y="25"/>
                    </a:lnTo>
                    <a:lnTo>
                      <a:pt x="7598" y="75"/>
                    </a:lnTo>
                    <a:lnTo>
                      <a:pt x="7788" y="200"/>
                    </a:lnTo>
                    <a:lnTo>
                      <a:pt x="7978" y="274"/>
                    </a:lnTo>
                    <a:lnTo>
                      <a:pt x="8216" y="274"/>
                    </a:lnTo>
                    <a:lnTo>
                      <a:pt x="8358" y="274"/>
                    </a:lnTo>
                    <a:lnTo>
                      <a:pt x="8548" y="324"/>
                    </a:lnTo>
                    <a:lnTo>
                      <a:pt x="8596" y="324"/>
                    </a:lnTo>
                    <a:lnTo>
                      <a:pt x="8738" y="399"/>
                    </a:lnTo>
                    <a:lnTo>
                      <a:pt x="8928" y="499"/>
                    </a:lnTo>
                    <a:lnTo>
                      <a:pt x="9071" y="623"/>
                    </a:lnTo>
                    <a:lnTo>
                      <a:pt x="9071" y="698"/>
                    </a:lnTo>
                    <a:lnTo>
                      <a:pt x="9118" y="798"/>
                    </a:lnTo>
                    <a:lnTo>
                      <a:pt x="9071" y="823"/>
                    </a:lnTo>
                    <a:lnTo>
                      <a:pt x="8928" y="973"/>
                    </a:lnTo>
                    <a:lnTo>
                      <a:pt x="8881" y="1072"/>
                    </a:lnTo>
                    <a:lnTo>
                      <a:pt x="8786" y="1197"/>
                    </a:lnTo>
                    <a:lnTo>
                      <a:pt x="8881" y="1297"/>
                    </a:lnTo>
                    <a:lnTo>
                      <a:pt x="9118" y="1372"/>
                    </a:lnTo>
                    <a:lnTo>
                      <a:pt x="8976" y="1397"/>
                    </a:lnTo>
                    <a:lnTo>
                      <a:pt x="8881" y="1496"/>
                    </a:lnTo>
                    <a:lnTo>
                      <a:pt x="8738" y="1621"/>
                    </a:lnTo>
                    <a:lnTo>
                      <a:pt x="8596" y="1696"/>
                    </a:lnTo>
                    <a:lnTo>
                      <a:pt x="8691" y="1696"/>
                    </a:lnTo>
                    <a:lnTo>
                      <a:pt x="8786" y="1721"/>
                    </a:lnTo>
                    <a:lnTo>
                      <a:pt x="8881" y="1721"/>
                    </a:lnTo>
                    <a:lnTo>
                      <a:pt x="8881" y="1771"/>
                    </a:lnTo>
                    <a:lnTo>
                      <a:pt x="8786" y="1920"/>
                    </a:lnTo>
                    <a:lnTo>
                      <a:pt x="8738" y="2095"/>
                    </a:lnTo>
                    <a:lnTo>
                      <a:pt x="8786" y="2195"/>
                    </a:lnTo>
                    <a:lnTo>
                      <a:pt x="8928" y="2419"/>
                    </a:lnTo>
                    <a:lnTo>
                      <a:pt x="9118" y="2618"/>
                    </a:lnTo>
                    <a:lnTo>
                      <a:pt x="9261" y="2668"/>
                    </a:lnTo>
                    <a:lnTo>
                      <a:pt x="9498" y="2718"/>
                    </a:lnTo>
                    <a:lnTo>
                      <a:pt x="9735" y="2718"/>
                    </a:lnTo>
                    <a:lnTo>
                      <a:pt x="10068" y="2768"/>
                    </a:lnTo>
                    <a:lnTo>
                      <a:pt x="10400" y="2918"/>
                    </a:lnTo>
                    <a:lnTo>
                      <a:pt x="10638" y="3092"/>
                    </a:lnTo>
                    <a:lnTo>
                      <a:pt x="10970" y="3217"/>
                    </a:lnTo>
                    <a:lnTo>
                      <a:pt x="11065" y="3392"/>
                    </a:lnTo>
                    <a:lnTo>
                      <a:pt x="11065" y="3466"/>
                    </a:lnTo>
                    <a:lnTo>
                      <a:pt x="11018" y="3616"/>
                    </a:lnTo>
                    <a:lnTo>
                      <a:pt x="10875" y="3890"/>
                    </a:lnTo>
                    <a:lnTo>
                      <a:pt x="10828" y="4165"/>
                    </a:lnTo>
                    <a:lnTo>
                      <a:pt x="10780" y="4389"/>
                    </a:lnTo>
                    <a:lnTo>
                      <a:pt x="10685" y="4564"/>
                    </a:lnTo>
                    <a:lnTo>
                      <a:pt x="10828" y="4788"/>
                    </a:lnTo>
                    <a:lnTo>
                      <a:pt x="11160" y="4988"/>
                    </a:lnTo>
                    <a:lnTo>
                      <a:pt x="11350" y="5162"/>
                    </a:lnTo>
                    <a:lnTo>
                      <a:pt x="11540" y="5362"/>
                    </a:lnTo>
                    <a:lnTo>
                      <a:pt x="11730" y="5461"/>
                    </a:lnTo>
                    <a:lnTo>
                      <a:pt x="11967" y="5586"/>
                    </a:lnTo>
                    <a:lnTo>
                      <a:pt x="12205" y="5786"/>
                    </a:lnTo>
                    <a:lnTo>
                      <a:pt x="12395" y="5960"/>
                    </a:lnTo>
                    <a:lnTo>
                      <a:pt x="12537" y="6160"/>
                    </a:lnTo>
                    <a:lnTo>
                      <a:pt x="12585" y="6284"/>
                    </a:lnTo>
                    <a:lnTo>
                      <a:pt x="12680" y="6309"/>
                    </a:lnTo>
                    <a:lnTo>
                      <a:pt x="12585" y="6359"/>
                    </a:lnTo>
                    <a:lnTo>
                      <a:pt x="12395" y="6484"/>
                    </a:lnTo>
                    <a:lnTo>
                      <a:pt x="12490" y="6783"/>
                    </a:lnTo>
                    <a:lnTo>
                      <a:pt x="12490" y="6958"/>
                    </a:lnTo>
                    <a:lnTo>
                      <a:pt x="12585" y="7082"/>
                    </a:lnTo>
                    <a:lnTo>
                      <a:pt x="12727" y="7282"/>
                    </a:lnTo>
                    <a:lnTo>
                      <a:pt x="12680" y="7406"/>
                    </a:lnTo>
                    <a:lnTo>
                      <a:pt x="12775" y="7681"/>
                    </a:lnTo>
                    <a:lnTo>
                      <a:pt x="13155" y="7681"/>
                    </a:lnTo>
                    <a:lnTo>
                      <a:pt x="13440" y="7855"/>
                    </a:lnTo>
                    <a:lnTo>
                      <a:pt x="13487" y="8105"/>
                    </a:lnTo>
                    <a:lnTo>
                      <a:pt x="13725" y="8279"/>
                    </a:lnTo>
                    <a:lnTo>
                      <a:pt x="14247" y="8404"/>
                    </a:lnTo>
                    <a:lnTo>
                      <a:pt x="14389" y="8653"/>
                    </a:lnTo>
                    <a:lnTo>
                      <a:pt x="14294" y="8878"/>
                    </a:lnTo>
                    <a:lnTo>
                      <a:pt x="14199" y="9102"/>
                    </a:lnTo>
                    <a:lnTo>
                      <a:pt x="14199" y="9302"/>
                    </a:lnTo>
                    <a:lnTo>
                      <a:pt x="14437" y="9551"/>
                    </a:lnTo>
                    <a:lnTo>
                      <a:pt x="14674" y="9676"/>
                    </a:lnTo>
                    <a:lnTo>
                      <a:pt x="15007" y="9751"/>
                    </a:lnTo>
                    <a:lnTo>
                      <a:pt x="15244" y="9776"/>
                    </a:lnTo>
                    <a:lnTo>
                      <a:pt x="15529" y="9875"/>
                    </a:lnTo>
                    <a:lnTo>
                      <a:pt x="15719" y="10000"/>
                    </a:lnTo>
                    <a:lnTo>
                      <a:pt x="15767" y="10075"/>
                    </a:lnTo>
                    <a:lnTo>
                      <a:pt x="15909" y="10100"/>
                    </a:lnTo>
                    <a:lnTo>
                      <a:pt x="15957" y="10199"/>
                    </a:lnTo>
                    <a:lnTo>
                      <a:pt x="16099" y="10249"/>
                    </a:lnTo>
                    <a:lnTo>
                      <a:pt x="16147" y="10175"/>
                    </a:lnTo>
                    <a:lnTo>
                      <a:pt x="16194" y="10249"/>
                    </a:lnTo>
                    <a:lnTo>
                      <a:pt x="16289" y="10449"/>
                    </a:lnTo>
                    <a:lnTo>
                      <a:pt x="16384" y="10673"/>
                    </a:lnTo>
                    <a:lnTo>
                      <a:pt x="16337" y="10898"/>
                    </a:lnTo>
                    <a:lnTo>
                      <a:pt x="16194" y="11197"/>
                    </a:lnTo>
                    <a:lnTo>
                      <a:pt x="16099" y="11496"/>
                    </a:lnTo>
                    <a:lnTo>
                      <a:pt x="15814" y="11870"/>
                    </a:lnTo>
                    <a:lnTo>
                      <a:pt x="15529" y="12194"/>
                    </a:lnTo>
                    <a:lnTo>
                      <a:pt x="15244" y="12593"/>
                    </a:lnTo>
                    <a:lnTo>
                      <a:pt x="14864" y="12968"/>
                    </a:lnTo>
                    <a:lnTo>
                      <a:pt x="14579" y="13292"/>
                    </a:lnTo>
                    <a:lnTo>
                      <a:pt x="14057" y="13741"/>
                    </a:lnTo>
                    <a:lnTo>
                      <a:pt x="13630" y="14140"/>
                    </a:lnTo>
                    <a:lnTo>
                      <a:pt x="13155" y="14389"/>
                    </a:lnTo>
                    <a:lnTo>
                      <a:pt x="12870" y="1463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76" name="Drawing 19"/>
              <p:cNvSpPr>
                <a:spLocks noChangeAspect="1"/>
              </p:cNvSpPr>
              <p:nvPr/>
            </p:nvSpPr>
            <p:spPr bwMode="auto">
              <a:xfrm>
                <a:off x="907" y="-2871"/>
                <a:ext cx="855" cy="26"/>
              </a:xfrm>
              <a:custGeom>
                <a:avLst/>
                <a:gdLst/>
                <a:ahLst/>
                <a:cxnLst>
                  <a:cxn ang="0">
                    <a:pos x="12015" y="1260"/>
                  </a:cxn>
                  <a:cxn ang="0">
                    <a:pos x="7646" y="1260"/>
                  </a:cxn>
                  <a:cxn ang="0">
                    <a:pos x="4369" y="0"/>
                  </a:cxn>
                  <a:cxn ang="0">
                    <a:pos x="2185" y="1890"/>
                  </a:cxn>
                  <a:cxn ang="0">
                    <a:pos x="4369" y="3781"/>
                  </a:cxn>
                  <a:cxn ang="0">
                    <a:pos x="4369" y="6302"/>
                  </a:cxn>
                  <a:cxn ang="0">
                    <a:pos x="0" y="5041"/>
                  </a:cxn>
                  <a:cxn ang="0">
                    <a:pos x="0" y="8822"/>
                  </a:cxn>
                  <a:cxn ang="0">
                    <a:pos x="2185" y="11973"/>
                  </a:cxn>
                  <a:cxn ang="0">
                    <a:pos x="4369" y="11973"/>
                  </a:cxn>
                  <a:cxn ang="0">
                    <a:pos x="10923" y="12603"/>
                  </a:cxn>
                  <a:cxn ang="0">
                    <a:pos x="15292" y="16384"/>
                  </a:cxn>
                  <a:cxn ang="0">
                    <a:pos x="16384" y="12603"/>
                  </a:cxn>
                  <a:cxn ang="0">
                    <a:pos x="12015" y="11973"/>
                  </a:cxn>
                  <a:cxn ang="0">
                    <a:pos x="10923" y="9452"/>
                  </a:cxn>
                  <a:cxn ang="0">
                    <a:pos x="13107" y="7562"/>
                  </a:cxn>
                  <a:cxn ang="0">
                    <a:pos x="15292" y="5041"/>
                  </a:cxn>
                  <a:cxn ang="0">
                    <a:pos x="15292" y="3781"/>
                  </a:cxn>
                  <a:cxn ang="0">
                    <a:pos x="13107" y="2521"/>
                  </a:cxn>
                  <a:cxn ang="0">
                    <a:pos x="12015" y="1890"/>
                  </a:cxn>
                  <a:cxn ang="0">
                    <a:pos x="12015" y="1260"/>
                  </a:cxn>
                </a:cxnLst>
                <a:rect l="0" t="0" r="r" b="b"/>
                <a:pathLst>
                  <a:path w="16384" h="16384">
                    <a:moveTo>
                      <a:pt x="12015" y="1260"/>
                    </a:moveTo>
                    <a:lnTo>
                      <a:pt x="7646" y="1260"/>
                    </a:lnTo>
                    <a:lnTo>
                      <a:pt x="4369" y="0"/>
                    </a:lnTo>
                    <a:lnTo>
                      <a:pt x="2185" y="1890"/>
                    </a:lnTo>
                    <a:lnTo>
                      <a:pt x="4369" y="3781"/>
                    </a:lnTo>
                    <a:lnTo>
                      <a:pt x="4369" y="6302"/>
                    </a:lnTo>
                    <a:lnTo>
                      <a:pt x="0" y="5041"/>
                    </a:lnTo>
                    <a:lnTo>
                      <a:pt x="0" y="8822"/>
                    </a:lnTo>
                    <a:lnTo>
                      <a:pt x="2185" y="11973"/>
                    </a:lnTo>
                    <a:lnTo>
                      <a:pt x="4369" y="11973"/>
                    </a:lnTo>
                    <a:lnTo>
                      <a:pt x="10923" y="12603"/>
                    </a:lnTo>
                    <a:lnTo>
                      <a:pt x="15292" y="16384"/>
                    </a:lnTo>
                    <a:lnTo>
                      <a:pt x="16384" y="12603"/>
                    </a:lnTo>
                    <a:lnTo>
                      <a:pt x="12015" y="11973"/>
                    </a:lnTo>
                    <a:lnTo>
                      <a:pt x="10923" y="9452"/>
                    </a:lnTo>
                    <a:lnTo>
                      <a:pt x="13107" y="7562"/>
                    </a:lnTo>
                    <a:lnTo>
                      <a:pt x="15292" y="5041"/>
                    </a:lnTo>
                    <a:lnTo>
                      <a:pt x="15292" y="3781"/>
                    </a:lnTo>
                    <a:lnTo>
                      <a:pt x="13107" y="2521"/>
                    </a:lnTo>
                    <a:lnTo>
                      <a:pt x="12015" y="1890"/>
                    </a:lnTo>
                    <a:lnTo>
                      <a:pt x="12015" y="126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77" name="Drawing 20"/>
              <p:cNvSpPr>
                <a:spLocks noChangeAspect="1"/>
              </p:cNvSpPr>
              <p:nvPr/>
            </p:nvSpPr>
            <p:spPr bwMode="auto">
              <a:xfrm>
                <a:off x="4327" y="-2867"/>
                <a:ext cx="399" cy="8"/>
              </a:xfrm>
              <a:custGeom>
                <a:avLst/>
                <a:gdLst/>
                <a:ahLst/>
                <a:cxnLst>
                  <a:cxn ang="0">
                    <a:pos x="16384" y="6144"/>
                  </a:cxn>
                  <a:cxn ang="0">
                    <a:pos x="9362" y="0"/>
                  </a:cxn>
                  <a:cxn ang="0">
                    <a:pos x="7022" y="0"/>
                  </a:cxn>
                  <a:cxn ang="0">
                    <a:pos x="4681" y="4096"/>
                  </a:cxn>
                  <a:cxn ang="0">
                    <a:pos x="0" y="12288"/>
                  </a:cxn>
                  <a:cxn ang="0">
                    <a:pos x="7022" y="16384"/>
                  </a:cxn>
                  <a:cxn ang="0">
                    <a:pos x="16384" y="16384"/>
                  </a:cxn>
                  <a:cxn ang="0">
                    <a:pos x="16384" y="6144"/>
                  </a:cxn>
                </a:cxnLst>
                <a:rect l="0" t="0" r="r" b="b"/>
                <a:pathLst>
                  <a:path w="16384" h="16384">
                    <a:moveTo>
                      <a:pt x="16384" y="6144"/>
                    </a:moveTo>
                    <a:lnTo>
                      <a:pt x="9362" y="0"/>
                    </a:lnTo>
                    <a:lnTo>
                      <a:pt x="7022" y="0"/>
                    </a:lnTo>
                    <a:lnTo>
                      <a:pt x="4681" y="4096"/>
                    </a:lnTo>
                    <a:lnTo>
                      <a:pt x="0" y="12288"/>
                    </a:lnTo>
                    <a:lnTo>
                      <a:pt x="7022" y="16384"/>
                    </a:lnTo>
                    <a:lnTo>
                      <a:pt x="16384" y="16384"/>
                    </a:lnTo>
                    <a:lnTo>
                      <a:pt x="16384" y="614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78" name="Drawing 21"/>
              <p:cNvSpPr>
                <a:spLocks noChangeAspect="1"/>
              </p:cNvSpPr>
              <p:nvPr/>
            </p:nvSpPr>
            <p:spPr bwMode="auto">
              <a:xfrm>
                <a:off x="5581" y="-2873"/>
                <a:ext cx="684" cy="16"/>
              </a:xfrm>
              <a:custGeom>
                <a:avLst/>
                <a:gdLst/>
                <a:ahLst/>
                <a:cxnLst>
                  <a:cxn ang="0">
                    <a:pos x="12288" y="16384"/>
                  </a:cxn>
                  <a:cxn ang="0">
                    <a:pos x="16384" y="13312"/>
                  </a:cxn>
                  <a:cxn ang="0">
                    <a:pos x="16384" y="8192"/>
                  </a:cxn>
                  <a:cxn ang="0">
                    <a:pos x="16384" y="2048"/>
                  </a:cxn>
                  <a:cxn ang="0">
                    <a:pos x="16384" y="0"/>
                  </a:cxn>
                  <a:cxn ang="0">
                    <a:pos x="13653" y="1024"/>
                  </a:cxn>
                  <a:cxn ang="0">
                    <a:pos x="10923" y="4096"/>
                  </a:cxn>
                  <a:cxn ang="0">
                    <a:pos x="2731" y="6144"/>
                  </a:cxn>
                  <a:cxn ang="0">
                    <a:pos x="5461" y="10240"/>
                  </a:cxn>
                  <a:cxn ang="0">
                    <a:pos x="1365" y="13312"/>
                  </a:cxn>
                  <a:cxn ang="0">
                    <a:pos x="0" y="16384"/>
                  </a:cxn>
                  <a:cxn ang="0">
                    <a:pos x="2731" y="16384"/>
                  </a:cxn>
                  <a:cxn ang="0">
                    <a:pos x="6827" y="14336"/>
                  </a:cxn>
                  <a:cxn ang="0">
                    <a:pos x="10923" y="16384"/>
                  </a:cxn>
                  <a:cxn ang="0">
                    <a:pos x="12288" y="16384"/>
                  </a:cxn>
                </a:cxnLst>
                <a:rect l="0" t="0" r="r" b="b"/>
                <a:pathLst>
                  <a:path w="16384" h="16384">
                    <a:moveTo>
                      <a:pt x="12288" y="16384"/>
                    </a:moveTo>
                    <a:lnTo>
                      <a:pt x="16384" y="13312"/>
                    </a:lnTo>
                    <a:lnTo>
                      <a:pt x="16384" y="8192"/>
                    </a:lnTo>
                    <a:lnTo>
                      <a:pt x="16384" y="2048"/>
                    </a:lnTo>
                    <a:lnTo>
                      <a:pt x="16384" y="0"/>
                    </a:lnTo>
                    <a:lnTo>
                      <a:pt x="13653" y="1024"/>
                    </a:lnTo>
                    <a:lnTo>
                      <a:pt x="10923" y="4096"/>
                    </a:lnTo>
                    <a:lnTo>
                      <a:pt x="2731" y="6144"/>
                    </a:lnTo>
                    <a:lnTo>
                      <a:pt x="5461" y="10240"/>
                    </a:lnTo>
                    <a:lnTo>
                      <a:pt x="1365" y="13312"/>
                    </a:lnTo>
                    <a:lnTo>
                      <a:pt x="0" y="16384"/>
                    </a:lnTo>
                    <a:lnTo>
                      <a:pt x="2731" y="16384"/>
                    </a:lnTo>
                    <a:lnTo>
                      <a:pt x="6827" y="14336"/>
                    </a:lnTo>
                    <a:lnTo>
                      <a:pt x="10923" y="16384"/>
                    </a:lnTo>
                    <a:lnTo>
                      <a:pt x="12288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80" name="France"/>
            <p:cNvGrpSpPr>
              <a:grpSpLocks noChangeAspect="1"/>
            </p:cNvGrpSpPr>
            <p:nvPr/>
          </p:nvGrpSpPr>
          <p:grpSpPr bwMode="auto">
            <a:xfrm>
              <a:off x="1200" y="1754"/>
              <a:ext cx="700" cy="830"/>
              <a:chOff x="-693" y="-40304"/>
              <a:chExt cx="19040" cy="642"/>
            </a:xfrm>
            <a:grpFill/>
          </p:grpSpPr>
          <p:sp>
            <p:nvSpPr>
              <p:cNvPr id="373" name="Drawing 23"/>
              <p:cNvSpPr>
                <a:spLocks noChangeAspect="1"/>
              </p:cNvSpPr>
              <p:nvPr/>
            </p:nvSpPr>
            <p:spPr bwMode="auto">
              <a:xfrm>
                <a:off x="-693" y="-40304"/>
                <a:ext cx="17476" cy="555"/>
              </a:xfrm>
              <a:custGeom>
                <a:avLst/>
                <a:gdLst/>
                <a:ahLst/>
                <a:cxnLst>
                  <a:cxn ang="0">
                    <a:pos x="14535" y="14613"/>
                  </a:cxn>
                  <a:cxn ang="0">
                    <a:pos x="13770" y="15233"/>
                  </a:cxn>
                  <a:cxn ang="0">
                    <a:pos x="13037" y="15469"/>
                  </a:cxn>
                  <a:cxn ang="0">
                    <a:pos x="12240" y="15203"/>
                  </a:cxn>
                  <a:cxn ang="0">
                    <a:pos x="11539" y="14819"/>
                  </a:cxn>
                  <a:cxn ang="0">
                    <a:pos x="11284" y="14878"/>
                  </a:cxn>
                  <a:cxn ang="0">
                    <a:pos x="10328" y="14524"/>
                  </a:cxn>
                  <a:cxn ang="0">
                    <a:pos x="9371" y="14760"/>
                  </a:cxn>
                  <a:cxn ang="0">
                    <a:pos x="8670" y="15676"/>
                  </a:cxn>
                  <a:cxn ang="0">
                    <a:pos x="6949" y="16295"/>
                  </a:cxn>
                  <a:cxn ang="0">
                    <a:pos x="6024" y="15705"/>
                  </a:cxn>
                  <a:cxn ang="0">
                    <a:pos x="4781" y="15469"/>
                  </a:cxn>
                  <a:cxn ang="0">
                    <a:pos x="2837" y="14495"/>
                  </a:cxn>
                  <a:cxn ang="0">
                    <a:pos x="1849" y="13580"/>
                  </a:cxn>
                  <a:cxn ang="0">
                    <a:pos x="3124" y="11867"/>
                  </a:cxn>
                  <a:cxn ang="0">
                    <a:pos x="3570" y="10362"/>
                  </a:cxn>
                  <a:cxn ang="0">
                    <a:pos x="4112" y="10037"/>
                  </a:cxn>
                  <a:cxn ang="0">
                    <a:pos x="3857" y="8561"/>
                  </a:cxn>
                  <a:cxn ang="0">
                    <a:pos x="2964" y="7439"/>
                  </a:cxn>
                  <a:cxn ang="0">
                    <a:pos x="3443" y="6436"/>
                  </a:cxn>
                  <a:cxn ang="0">
                    <a:pos x="2582" y="5727"/>
                  </a:cxn>
                  <a:cxn ang="0">
                    <a:pos x="1689" y="5402"/>
                  </a:cxn>
                  <a:cxn ang="0">
                    <a:pos x="574" y="4694"/>
                  </a:cxn>
                  <a:cxn ang="0">
                    <a:pos x="383" y="4133"/>
                  </a:cxn>
                  <a:cxn ang="0">
                    <a:pos x="510" y="3720"/>
                  </a:cxn>
                  <a:cxn ang="0">
                    <a:pos x="765" y="3188"/>
                  </a:cxn>
                  <a:cxn ang="0">
                    <a:pos x="1721" y="3129"/>
                  </a:cxn>
                  <a:cxn ang="0">
                    <a:pos x="2678" y="3542"/>
                  </a:cxn>
                  <a:cxn ang="0">
                    <a:pos x="3634" y="3720"/>
                  </a:cxn>
                  <a:cxn ang="0">
                    <a:pos x="4271" y="3720"/>
                  </a:cxn>
                  <a:cxn ang="0">
                    <a:pos x="4112" y="2244"/>
                  </a:cxn>
                  <a:cxn ang="0">
                    <a:pos x="4973" y="2007"/>
                  </a:cxn>
                  <a:cxn ang="0">
                    <a:pos x="5546" y="2716"/>
                  </a:cxn>
                  <a:cxn ang="0">
                    <a:pos x="7044" y="2775"/>
                  </a:cxn>
                  <a:cxn ang="0">
                    <a:pos x="7268" y="2066"/>
                  </a:cxn>
                  <a:cxn ang="0">
                    <a:pos x="8606" y="1269"/>
                  </a:cxn>
                  <a:cxn ang="0">
                    <a:pos x="9850" y="89"/>
                  </a:cxn>
                  <a:cxn ang="0">
                    <a:pos x="10232" y="561"/>
                  </a:cxn>
                  <a:cxn ang="0">
                    <a:pos x="11220" y="1299"/>
                  </a:cxn>
                  <a:cxn ang="0">
                    <a:pos x="11794" y="2244"/>
                  </a:cxn>
                  <a:cxn ang="0">
                    <a:pos x="12655" y="2214"/>
                  </a:cxn>
                  <a:cxn ang="0">
                    <a:pos x="12910" y="2952"/>
                  </a:cxn>
                  <a:cxn ang="0">
                    <a:pos x="14153" y="3306"/>
                  </a:cxn>
                  <a:cxn ang="0">
                    <a:pos x="15173" y="4074"/>
                  </a:cxn>
                  <a:cxn ang="0">
                    <a:pos x="16097" y="5048"/>
                  </a:cxn>
                  <a:cxn ang="0">
                    <a:pos x="15491" y="6790"/>
                  </a:cxn>
                  <a:cxn ang="0">
                    <a:pos x="14790" y="7203"/>
                  </a:cxn>
                  <a:cxn ang="0">
                    <a:pos x="14153" y="8030"/>
                  </a:cxn>
                  <a:cxn ang="0">
                    <a:pos x="13579" y="8797"/>
                  </a:cxn>
                  <a:cxn ang="0">
                    <a:pos x="13388" y="9742"/>
                  </a:cxn>
                  <a:cxn ang="0">
                    <a:pos x="14344" y="9329"/>
                  </a:cxn>
                  <a:cxn ang="0">
                    <a:pos x="14567" y="10155"/>
                  </a:cxn>
                  <a:cxn ang="0">
                    <a:pos x="14312" y="10568"/>
                  </a:cxn>
                  <a:cxn ang="0">
                    <a:pos x="14312" y="11631"/>
                  </a:cxn>
                  <a:cxn ang="0">
                    <a:pos x="14344" y="12281"/>
                  </a:cxn>
                  <a:cxn ang="0">
                    <a:pos x="14695" y="13520"/>
                  </a:cxn>
                  <a:cxn ang="0">
                    <a:pos x="15077" y="14140"/>
                  </a:cxn>
                </a:cxnLst>
                <a:rect l="0" t="0" r="r" b="b"/>
                <a:pathLst>
                  <a:path w="16384" h="16384">
                    <a:moveTo>
                      <a:pt x="15077" y="14229"/>
                    </a:moveTo>
                    <a:lnTo>
                      <a:pt x="15077" y="14288"/>
                    </a:lnTo>
                    <a:lnTo>
                      <a:pt x="14918" y="14347"/>
                    </a:lnTo>
                    <a:lnTo>
                      <a:pt x="14726" y="14406"/>
                    </a:lnTo>
                    <a:lnTo>
                      <a:pt x="14567" y="14495"/>
                    </a:lnTo>
                    <a:lnTo>
                      <a:pt x="14535" y="14613"/>
                    </a:lnTo>
                    <a:lnTo>
                      <a:pt x="14344" y="14701"/>
                    </a:lnTo>
                    <a:lnTo>
                      <a:pt x="14185" y="14819"/>
                    </a:lnTo>
                    <a:lnTo>
                      <a:pt x="14025" y="14937"/>
                    </a:lnTo>
                    <a:lnTo>
                      <a:pt x="13898" y="15056"/>
                    </a:lnTo>
                    <a:lnTo>
                      <a:pt x="13802" y="15085"/>
                    </a:lnTo>
                    <a:lnTo>
                      <a:pt x="13770" y="15233"/>
                    </a:lnTo>
                    <a:lnTo>
                      <a:pt x="13675" y="15292"/>
                    </a:lnTo>
                    <a:lnTo>
                      <a:pt x="13515" y="15351"/>
                    </a:lnTo>
                    <a:lnTo>
                      <a:pt x="13292" y="15410"/>
                    </a:lnTo>
                    <a:lnTo>
                      <a:pt x="13165" y="15439"/>
                    </a:lnTo>
                    <a:lnTo>
                      <a:pt x="13037" y="15528"/>
                    </a:lnTo>
                    <a:lnTo>
                      <a:pt x="13037" y="15469"/>
                    </a:lnTo>
                    <a:lnTo>
                      <a:pt x="12814" y="15439"/>
                    </a:lnTo>
                    <a:lnTo>
                      <a:pt x="12655" y="15439"/>
                    </a:lnTo>
                    <a:lnTo>
                      <a:pt x="12559" y="15351"/>
                    </a:lnTo>
                    <a:lnTo>
                      <a:pt x="12495" y="15321"/>
                    </a:lnTo>
                    <a:lnTo>
                      <a:pt x="12400" y="15203"/>
                    </a:lnTo>
                    <a:lnTo>
                      <a:pt x="12240" y="15203"/>
                    </a:lnTo>
                    <a:lnTo>
                      <a:pt x="12113" y="15174"/>
                    </a:lnTo>
                    <a:lnTo>
                      <a:pt x="12017" y="15115"/>
                    </a:lnTo>
                    <a:lnTo>
                      <a:pt x="11985" y="14997"/>
                    </a:lnTo>
                    <a:lnTo>
                      <a:pt x="11858" y="14937"/>
                    </a:lnTo>
                    <a:lnTo>
                      <a:pt x="11635" y="14878"/>
                    </a:lnTo>
                    <a:lnTo>
                      <a:pt x="11539" y="14819"/>
                    </a:lnTo>
                    <a:lnTo>
                      <a:pt x="11475" y="14760"/>
                    </a:lnTo>
                    <a:lnTo>
                      <a:pt x="11603" y="14849"/>
                    </a:lnTo>
                    <a:lnTo>
                      <a:pt x="11539" y="14849"/>
                    </a:lnTo>
                    <a:lnTo>
                      <a:pt x="11507" y="14819"/>
                    </a:lnTo>
                    <a:lnTo>
                      <a:pt x="11348" y="14819"/>
                    </a:lnTo>
                    <a:lnTo>
                      <a:pt x="11284" y="14878"/>
                    </a:lnTo>
                    <a:lnTo>
                      <a:pt x="11093" y="14878"/>
                    </a:lnTo>
                    <a:lnTo>
                      <a:pt x="10870" y="14760"/>
                    </a:lnTo>
                    <a:lnTo>
                      <a:pt x="10774" y="14701"/>
                    </a:lnTo>
                    <a:lnTo>
                      <a:pt x="10742" y="14642"/>
                    </a:lnTo>
                    <a:lnTo>
                      <a:pt x="10519" y="14583"/>
                    </a:lnTo>
                    <a:lnTo>
                      <a:pt x="10328" y="14524"/>
                    </a:lnTo>
                    <a:lnTo>
                      <a:pt x="10264" y="14406"/>
                    </a:lnTo>
                    <a:lnTo>
                      <a:pt x="10105" y="14406"/>
                    </a:lnTo>
                    <a:lnTo>
                      <a:pt x="9850" y="14524"/>
                    </a:lnTo>
                    <a:lnTo>
                      <a:pt x="9722" y="14642"/>
                    </a:lnTo>
                    <a:lnTo>
                      <a:pt x="9626" y="14701"/>
                    </a:lnTo>
                    <a:lnTo>
                      <a:pt x="9371" y="14760"/>
                    </a:lnTo>
                    <a:lnTo>
                      <a:pt x="9212" y="14849"/>
                    </a:lnTo>
                    <a:lnTo>
                      <a:pt x="8861" y="14937"/>
                    </a:lnTo>
                    <a:lnTo>
                      <a:pt x="8670" y="15203"/>
                    </a:lnTo>
                    <a:lnTo>
                      <a:pt x="8575" y="15557"/>
                    </a:lnTo>
                    <a:lnTo>
                      <a:pt x="8575" y="15587"/>
                    </a:lnTo>
                    <a:lnTo>
                      <a:pt x="8670" y="15676"/>
                    </a:lnTo>
                    <a:lnTo>
                      <a:pt x="8606" y="16384"/>
                    </a:lnTo>
                    <a:lnTo>
                      <a:pt x="8447" y="16354"/>
                    </a:lnTo>
                    <a:lnTo>
                      <a:pt x="8064" y="16295"/>
                    </a:lnTo>
                    <a:lnTo>
                      <a:pt x="7714" y="16354"/>
                    </a:lnTo>
                    <a:lnTo>
                      <a:pt x="7331" y="16295"/>
                    </a:lnTo>
                    <a:lnTo>
                      <a:pt x="6949" y="16295"/>
                    </a:lnTo>
                    <a:lnTo>
                      <a:pt x="6758" y="16177"/>
                    </a:lnTo>
                    <a:lnTo>
                      <a:pt x="6662" y="16148"/>
                    </a:lnTo>
                    <a:lnTo>
                      <a:pt x="6503" y="15941"/>
                    </a:lnTo>
                    <a:lnTo>
                      <a:pt x="6407" y="15794"/>
                    </a:lnTo>
                    <a:lnTo>
                      <a:pt x="6184" y="15764"/>
                    </a:lnTo>
                    <a:lnTo>
                      <a:pt x="6024" y="15705"/>
                    </a:lnTo>
                    <a:lnTo>
                      <a:pt x="5897" y="15587"/>
                    </a:lnTo>
                    <a:lnTo>
                      <a:pt x="5674" y="15410"/>
                    </a:lnTo>
                    <a:lnTo>
                      <a:pt x="5483" y="15321"/>
                    </a:lnTo>
                    <a:lnTo>
                      <a:pt x="5259" y="15321"/>
                    </a:lnTo>
                    <a:lnTo>
                      <a:pt x="4973" y="15469"/>
                    </a:lnTo>
                    <a:lnTo>
                      <a:pt x="4781" y="15469"/>
                    </a:lnTo>
                    <a:lnTo>
                      <a:pt x="4399" y="15351"/>
                    </a:lnTo>
                    <a:lnTo>
                      <a:pt x="3984" y="15174"/>
                    </a:lnTo>
                    <a:lnTo>
                      <a:pt x="3602" y="14997"/>
                    </a:lnTo>
                    <a:lnTo>
                      <a:pt x="3251" y="14878"/>
                    </a:lnTo>
                    <a:lnTo>
                      <a:pt x="3092" y="14701"/>
                    </a:lnTo>
                    <a:lnTo>
                      <a:pt x="2837" y="14495"/>
                    </a:lnTo>
                    <a:lnTo>
                      <a:pt x="2550" y="14377"/>
                    </a:lnTo>
                    <a:lnTo>
                      <a:pt x="2327" y="14229"/>
                    </a:lnTo>
                    <a:lnTo>
                      <a:pt x="2199" y="14052"/>
                    </a:lnTo>
                    <a:lnTo>
                      <a:pt x="2040" y="13875"/>
                    </a:lnTo>
                    <a:lnTo>
                      <a:pt x="1849" y="13698"/>
                    </a:lnTo>
                    <a:lnTo>
                      <a:pt x="1849" y="13580"/>
                    </a:lnTo>
                    <a:lnTo>
                      <a:pt x="2104" y="13639"/>
                    </a:lnTo>
                    <a:lnTo>
                      <a:pt x="2423" y="13520"/>
                    </a:lnTo>
                    <a:lnTo>
                      <a:pt x="2582" y="13284"/>
                    </a:lnTo>
                    <a:lnTo>
                      <a:pt x="2709" y="12871"/>
                    </a:lnTo>
                    <a:lnTo>
                      <a:pt x="2933" y="12399"/>
                    </a:lnTo>
                    <a:lnTo>
                      <a:pt x="3124" y="11867"/>
                    </a:lnTo>
                    <a:lnTo>
                      <a:pt x="3379" y="11454"/>
                    </a:lnTo>
                    <a:lnTo>
                      <a:pt x="3474" y="11395"/>
                    </a:lnTo>
                    <a:lnTo>
                      <a:pt x="3315" y="11188"/>
                    </a:lnTo>
                    <a:lnTo>
                      <a:pt x="3315" y="11159"/>
                    </a:lnTo>
                    <a:lnTo>
                      <a:pt x="3443" y="10805"/>
                    </a:lnTo>
                    <a:lnTo>
                      <a:pt x="3570" y="10362"/>
                    </a:lnTo>
                    <a:lnTo>
                      <a:pt x="3698" y="9978"/>
                    </a:lnTo>
                    <a:lnTo>
                      <a:pt x="3761" y="9771"/>
                    </a:lnTo>
                    <a:lnTo>
                      <a:pt x="3953" y="10037"/>
                    </a:lnTo>
                    <a:lnTo>
                      <a:pt x="4080" y="10244"/>
                    </a:lnTo>
                    <a:lnTo>
                      <a:pt x="4112" y="10362"/>
                    </a:lnTo>
                    <a:lnTo>
                      <a:pt x="4112" y="10037"/>
                    </a:lnTo>
                    <a:lnTo>
                      <a:pt x="3953" y="9771"/>
                    </a:lnTo>
                    <a:lnTo>
                      <a:pt x="3729" y="9565"/>
                    </a:lnTo>
                    <a:lnTo>
                      <a:pt x="3698" y="9299"/>
                    </a:lnTo>
                    <a:lnTo>
                      <a:pt x="3857" y="9063"/>
                    </a:lnTo>
                    <a:lnTo>
                      <a:pt x="3953" y="8738"/>
                    </a:lnTo>
                    <a:lnTo>
                      <a:pt x="3857" y="8561"/>
                    </a:lnTo>
                    <a:lnTo>
                      <a:pt x="3889" y="8325"/>
                    </a:lnTo>
                    <a:lnTo>
                      <a:pt x="3857" y="8325"/>
                    </a:lnTo>
                    <a:lnTo>
                      <a:pt x="3634" y="8236"/>
                    </a:lnTo>
                    <a:lnTo>
                      <a:pt x="3347" y="8000"/>
                    </a:lnTo>
                    <a:lnTo>
                      <a:pt x="3092" y="7764"/>
                    </a:lnTo>
                    <a:lnTo>
                      <a:pt x="2964" y="7439"/>
                    </a:lnTo>
                    <a:lnTo>
                      <a:pt x="2837" y="7144"/>
                    </a:lnTo>
                    <a:lnTo>
                      <a:pt x="2933" y="6849"/>
                    </a:lnTo>
                    <a:lnTo>
                      <a:pt x="2964" y="6613"/>
                    </a:lnTo>
                    <a:lnTo>
                      <a:pt x="2933" y="6436"/>
                    </a:lnTo>
                    <a:lnTo>
                      <a:pt x="3219" y="6436"/>
                    </a:lnTo>
                    <a:lnTo>
                      <a:pt x="3443" y="6436"/>
                    </a:lnTo>
                    <a:lnTo>
                      <a:pt x="3188" y="6258"/>
                    </a:lnTo>
                    <a:lnTo>
                      <a:pt x="2805" y="6229"/>
                    </a:lnTo>
                    <a:lnTo>
                      <a:pt x="2486" y="6140"/>
                    </a:lnTo>
                    <a:lnTo>
                      <a:pt x="2582" y="5963"/>
                    </a:lnTo>
                    <a:lnTo>
                      <a:pt x="2614" y="5786"/>
                    </a:lnTo>
                    <a:lnTo>
                      <a:pt x="2582" y="5727"/>
                    </a:lnTo>
                    <a:lnTo>
                      <a:pt x="2168" y="5638"/>
                    </a:lnTo>
                    <a:lnTo>
                      <a:pt x="2295" y="5609"/>
                    </a:lnTo>
                    <a:lnTo>
                      <a:pt x="2104" y="5491"/>
                    </a:lnTo>
                    <a:lnTo>
                      <a:pt x="1817" y="5520"/>
                    </a:lnTo>
                    <a:lnTo>
                      <a:pt x="1689" y="5491"/>
                    </a:lnTo>
                    <a:lnTo>
                      <a:pt x="1689" y="5402"/>
                    </a:lnTo>
                    <a:lnTo>
                      <a:pt x="1658" y="5314"/>
                    </a:lnTo>
                    <a:lnTo>
                      <a:pt x="1466" y="5137"/>
                    </a:lnTo>
                    <a:lnTo>
                      <a:pt x="1275" y="5019"/>
                    </a:lnTo>
                    <a:lnTo>
                      <a:pt x="924" y="4812"/>
                    </a:lnTo>
                    <a:lnTo>
                      <a:pt x="797" y="4723"/>
                    </a:lnTo>
                    <a:lnTo>
                      <a:pt x="574" y="4694"/>
                    </a:lnTo>
                    <a:lnTo>
                      <a:pt x="287" y="4782"/>
                    </a:lnTo>
                    <a:lnTo>
                      <a:pt x="191" y="4546"/>
                    </a:lnTo>
                    <a:lnTo>
                      <a:pt x="64" y="4340"/>
                    </a:lnTo>
                    <a:lnTo>
                      <a:pt x="0" y="4221"/>
                    </a:lnTo>
                    <a:lnTo>
                      <a:pt x="159" y="4192"/>
                    </a:lnTo>
                    <a:lnTo>
                      <a:pt x="383" y="4133"/>
                    </a:lnTo>
                    <a:lnTo>
                      <a:pt x="383" y="4015"/>
                    </a:lnTo>
                    <a:lnTo>
                      <a:pt x="159" y="4015"/>
                    </a:lnTo>
                    <a:lnTo>
                      <a:pt x="159" y="3897"/>
                    </a:lnTo>
                    <a:lnTo>
                      <a:pt x="287" y="3779"/>
                    </a:lnTo>
                    <a:lnTo>
                      <a:pt x="414" y="3779"/>
                    </a:lnTo>
                    <a:lnTo>
                      <a:pt x="510" y="3720"/>
                    </a:lnTo>
                    <a:lnTo>
                      <a:pt x="255" y="3661"/>
                    </a:lnTo>
                    <a:lnTo>
                      <a:pt x="0" y="3631"/>
                    </a:lnTo>
                    <a:lnTo>
                      <a:pt x="32" y="3513"/>
                    </a:lnTo>
                    <a:lnTo>
                      <a:pt x="159" y="3306"/>
                    </a:lnTo>
                    <a:lnTo>
                      <a:pt x="446" y="3247"/>
                    </a:lnTo>
                    <a:lnTo>
                      <a:pt x="765" y="3188"/>
                    </a:lnTo>
                    <a:lnTo>
                      <a:pt x="893" y="3188"/>
                    </a:lnTo>
                    <a:lnTo>
                      <a:pt x="1148" y="3188"/>
                    </a:lnTo>
                    <a:lnTo>
                      <a:pt x="1307" y="3247"/>
                    </a:lnTo>
                    <a:lnTo>
                      <a:pt x="1466" y="3247"/>
                    </a:lnTo>
                    <a:lnTo>
                      <a:pt x="1689" y="3247"/>
                    </a:lnTo>
                    <a:lnTo>
                      <a:pt x="1721" y="3129"/>
                    </a:lnTo>
                    <a:lnTo>
                      <a:pt x="1849" y="3070"/>
                    </a:lnTo>
                    <a:lnTo>
                      <a:pt x="1976" y="3129"/>
                    </a:lnTo>
                    <a:lnTo>
                      <a:pt x="2104" y="3129"/>
                    </a:lnTo>
                    <a:lnTo>
                      <a:pt x="2359" y="3159"/>
                    </a:lnTo>
                    <a:lnTo>
                      <a:pt x="2486" y="3306"/>
                    </a:lnTo>
                    <a:lnTo>
                      <a:pt x="2678" y="3542"/>
                    </a:lnTo>
                    <a:lnTo>
                      <a:pt x="2837" y="3749"/>
                    </a:lnTo>
                    <a:lnTo>
                      <a:pt x="3092" y="3720"/>
                    </a:lnTo>
                    <a:lnTo>
                      <a:pt x="3315" y="3720"/>
                    </a:lnTo>
                    <a:lnTo>
                      <a:pt x="3347" y="3749"/>
                    </a:lnTo>
                    <a:lnTo>
                      <a:pt x="3474" y="3779"/>
                    </a:lnTo>
                    <a:lnTo>
                      <a:pt x="3634" y="3720"/>
                    </a:lnTo>
                    <a:lnTo>
                      <a:pt x="3857" y="3720"/>
                    </a:lnTo>
                    <a:lnTo>
                      <a:pt x="3953" y="3779"/>
                    </a:lnTo>
                    <a:lnTo>
                      <a:pt x="4016" y="3867"/>
                    </a:lnTo>
                    <a:lnTo>
                      <a:pt x="4271" y="3897"/>
                    </a:lnTo>
                    <a:lnTo>
                      <a:pt x="4399" y="3838"/>
                    </a:lnTo>
                    <a:lnTo>
                      <a:pt x="4271" y="3720"/>
                    </a:lnTo>
                    <a:lnTo>
                      <a:pt x="4239" y="3424"/>
                    </a:lnTo>
                    <a:lnTo>
                      <a:pt x="4271" y="3159"/>
                    </a:lnTo>
                    <a:lnTo>
                      <a:pt x="4271" y="2923"/>
                    </a:lnTo>
                    <a:lnTo>
                      <a:pt x="4271" y="2598"/>
                    </a:lnTo>
                    <a:lnTo>
                      <a:pt x="4144" y="2450"/>
                    </a:lnTo>
                    <a:lnTo>
                      <a:pt x="4112" y="2244"/>
                    </a:lnTo>
                    <a:lnTo>
                      <a:pt x="4144" y="1978"/>
                    </a:lnTo>
                    <a:lnTo>
                      <a:pt x="4208" y="1830"/>
                    </a:lnTo>
                    <a:lnTo>
                      <a:pt x="4367" y="1889"/>
                    </a:lnTo>
                    <a:lnTo>
                      <a:pt x="4718" y="1948"/>
                    </a:lnTo>
                    <a:lnTo>
                      <a:pt x="4877" y="1978"/>
                    </a:lnTo>
                    <a:lnTo>
                      <a:pt x="4973" y="2007"/>
                    </a:lnTo>
                    <a:lnTo>
                      <a:pt x="4909" y="2096"/>
                    </a:lnTo>
                    <a:lnTo>
                      <a:pt x="4877" y="2214"/>
                    </a:lnTo>
                    <a:lnTo>
                      <a:pt x="4973" y="2362"/>
                    </a:lnTo>
                    <a:lnTo>
                      <a:pt x="5100" y="2598"/>
                    </a:lnTo>
                    <a:lnTo>
                      <a:pt x="5228" y="2598"/>
                    </a:lnTo>
                    <a:lnTo>
                      <a:pt x="5546" y="2716"/>
                    </a:lnTo>
                    <a:lnTo>
                      <a:pt x="5865" y="2893"/>
                    </a:lnTo>
                    <a:lnTo>
                      <a:pt x="6120" y="2923"/>
                    </a:lnTo>
                    <a:lnTo>
                      <a:pt x="6311" y="2893"/>
                    </a:lnTo>
                    <a:lnTo>
                      <a:pt x="6566" y="2775"/>
                    </a:lnTo>
                    <a:lnTo>
                      <a:pt x="6885" y="2775"/>
                    </a:lnTo>
                    <a:lnTo>
                      <a:pt x="7044" y="2775"/>
                    </a:lnTo>
                    <a:lnTo>
                      <a:pt x="7140" y="2716"/>
                    </a:lnTo>
                    <a:lnTo>
                      <a:pt x="6949" y="2657"/>
                    </a:lnTo>
                    <a:lnTo>
                      <a:pt x="6662" y="2598"/>
                    </a:lnTo>
                    <a:lnTo>
                      <a:pt x="6662" y="2480"/>
                    </a:lnTo>
                    <a:lnTo>
                      <a:pt x="6885" y="2214"/>
                    </a:lnTo>
                    <a:lnTo>
                      <a:pt x="7268" y="2066"/>
                    </a:lnTo>
                    <a:lnTo>
                      <a:pt x="7586" y="2007"/>
                    </a:lnTo>
                    <a:lnTo>
                      <a:pt x="8033" y="1948"/>
                    </a:lnTo>
                    <a:lnTo>
                      <a:pt x="8320" y="1742"/>
                    </a:lnTo>
                    <a:lnTo>
                      <a:pt x="8670" y="1506"/>
                    </a:lnTo>
                    <a:lnTo>
                      <a:pt x="8702" y="1387"/>
                    </a:lnTo>
                    <a:lnTo>
                      <a:pt x="8606" y="1269"/>
                    </a:lnTo>
                    <a:lnTo>
                      <a:pt x="8734" y="945"/>
                    </a:lnTo>
                    <a:lnTo>
                      <a:pt x="8830" y="590"/>
                    </a:lnTo>
                    <a:lnTo>
                      <a:pt x="9053" y="207"/>
                    </a:lnTo>
                    <a:lnTo>
                      <a:pt x="9340" y="118"/>
                    </a:lnTo>
                    <a:lnTo>
                      <a:pt x="9626" y="89"/>
                    </a:lnTo>
                    <a:lnTo>
                      <a:pt x="9850" y="89"/>
                    </a:lnTo>
                    <a:lnTo>
                      <a:pt x="10073" y="59"/>
                    </a:lnTo>
                    <a:lnTo>
                      <a:pt x="10136" y="59"/>
                    </a:lnTo>
                    <a:lnTo>
                      <a:pt x="10232" y="0"/>
                    </a:lnTo>
                    <a:lnTo>
                      <a:pt x="10232" y="118"/>
                    </a:lnTo>
                    <a:lnTo>
                      <a:pt x="10200" y="354"/>
                    </a:lnTo>
                    <a:lnTo>
                      <a:pt x="10232" y="561"/>
                    </a:lnTo>
                    <a:lnTo>
                      <a:pt x="10487" y="708"/>
                    </a:lnTo>
                    <a:lnTo>
                      <a:pt x="10710" y="708"/>
                    </a:lnTo>
                    <a:lnTo>
                      <a:pt x="10774" y="945"/>
                    </a:lnTo>
                    <a:lnTo>
                      <a:pt x="10870" y="1151"/>
                    </a:lnTo>
                    <a:lnTo>
                      <a:pt x="11093" y="1240"/>
                    </a:lnTo>
                    <a:lnTo>
                      <a:pt x="11220" y="1299"/>
                    </a:lnTo>
                    <a:lnTo>
                      <a:pt x="11252" y="1358"/>
                    </a:lnTo>
                    <a:lnTo>
                      <a:pt x="11380" y="1476"/>
                    </a:lnTo>
                    <a:lnTo>
                      <a:pt x="11635" y="1594"/>
                    </a:lnTo>
                    <a:lnTo>
                      <a:pt x="11762" y="1712"/>
                    </a:lnTo>
                    <a:lnTo>
                      <a:pt x="11794" y="1889"/>
                    </a:lnTo>
                    <a:lnTo>
                      <a:pt x="11794" y="2244"/>
                    </a:lnTo>
                    <a:lnTo>
                      <a:pt x="12017" y="2362"/>
                    </a:lnTo>
                    <a:lnTo>
                      <a:pt x="12272" y="2362"/>
                    </a:lnTo>
                    <a:lnTo>
                      <a:pt x="12368" y="2214"/>
                    </a:lnTo>
                    <a:lnTo>
                      <a:pt x="12527" y="2066"/>
                    </a:lnTo>
                    <a:lnTo>
                      <a:pt x="12686" y="2096"/>
                    </a:lnTo>
                    <a:lnTo>
                      <a:pt x="12655" y="2214"/>
                    </a:lnTo>
                    <a:lnTo>
                      <a:pt x="12655" y="2480"/>
                    </a:lnTo>
                    <a:lnTo>
                      <a:pt x="12623" y="2598"/>
                    </a:lnTo>
                    <a:lnTo>
                      <a:pt x="12686" y="2686"/>
                    </a:lnTo>
                    <a:lnTo>
                      <a:pt x="12750" y="2686"/>
                    </a:lnTo>
                    <a:lnTo>
                      <a:pt x="12655" y="2804"/>
                    </a:lnTo>
                    <a:lnTo>
                      <a:pt x="12910" y="2952"/>
                    </a:lnTo>
                    <a:lnTo>
                      <a:pt x="13069" y="3129"/>
                    </a:lnTo>
                    <a:lnTo>
                      <a:pt x="13324" y="3188"/>
                    </a:lnTo>
                    <a:lnTo>
                      <a:pt x="13515" y="3188"/>
                    </a:lnTo>
                    <a:lnTo>
                      <a:pt x="13898" y="3306"/>
                    </a:lnTo>
                    <a:lnTo>
                      <a:pt x="14025" y="3306"/>
                    </a:lnTo>
                    <a:lnTo>
                      <a:pt x="14153" y="3306"/>
                    </a:lnTo>
                    <a:lnTo>
                      <a:pt x="14312" y="3424"/>
                    </a:lnTo>
                    <a:lnTo>
                      <a:pt x="14440" y="3602"/>
                    </a:lnTo>
                    <a:lnTo>
                      <a:pt x="14567" y="3749"/>
                    </a:lnTo>
                    <a:lnTo>
                      <a:pt x="14695" y="3985"/>
                    </a:lnTo>
                    <a:lnTo>
                      <a:pt x="14950" y="4015"/>
                    </a:lnTo>
                    <a:lnTo>
                      <a:pt x="15173" y="4074"/>
                    </a:lnTo>
                    <a:lnTo>
                      <a:pt x="15460" y="4192"/>
                    </a:lnTo>
                    <a:lnTo>
                      <a:pt x="15715" y="4251"/>
                    </a:lnTo>
                    <a:lnTo>
                      <a:pt x="16065" y="4369"/>
                    </a:lnTo>
                    <a:lnTo>
                      <a:pt x="16384" y="4546"/>
                    </a:lnTo>
                    <a:lnTo>
                      <a:pt x="16320" y="4812"/>
                    </a:lnTo>
                    <a:lnTo>
                      <a:pt x="16097" y="5048"/>
                    </a:lnTo>
                    <a:lnTo>
                      <a:pt x="15842" y="5314"/>
                    </a:lnTo>
                    <a:lnTo>
                      <a:pt x="15810" y="5609"/>
                    </a:lnTo>
                    <a:lnTo>
                      <a:pt x="15683" y="5904"/>
                    </a:lnTo>
                    <a:lnTo>
                      <a:pt x="15555" y="6140"/>
                    </a:lnTo>
                    <a:lnTo>
                      <a:pt x="15491" y="6495"/>
                    </a:lnTo>
                    <a:lnTo>
                      <a:pt x="15491" y="6790"/>
                    </a:lnTo>
                    <a:lnTo>
                      <a:pt x="15491" y="7026"/>
                    </a:lnTo>
                    <a:lnTo>
                      <a:pt x="15555" y="7085"/>
                    </a:lnTo>
                    <a:lnTo>
                      <a:pt x="15364" y="7203"/>
                    </a:lnTo>
                    <a:lnTo>
                      <a:pt x="15205" y="7292"/>
                    </a:lnTo>
                    <a:lnTo>
                      <a:pt x="14950" y="7262"/>
                    </a:lnTo>
                    <a:lnTo>
                      <a:pt x="14790" y="7203"/>
                    </a:lnTo>
                    <a:lnTo>
                      <a:pt x="14663" y="7380"/>
                    </a:lnTo>
                    <a:lnTo>
                      <a:pt x="14726" y="7498"/>
                    </a:lnTo>
                    <a:lnTo>
                      <a:pt x="14726" y="7557"/>
                    </a:lnTo>
                    <a:lnTo>
                      <a:pt x="14535" y="7675"/>
                    </a:lnTo>
                    <a:lnTo>
                      <a:pt x="14280" y="7971"/>
                    </a:lnTo>
                    <a:lnTo>
                      <a:pt x="14153" y="8030"/>
                    </a:lnTo>
                    <a:lnTo>
                      <a:pt x="13961" y="8236"/>
                    </a:lnTo>
                    <a:lnTo>
                      <a:pt x="13930" y="8354"/>
                    </a:lnTo>
                    <a:lnTo>
                      <a:pt x="13898" y="8472"/>
                    </a:lnTo>
                    <a:lnTo>
                      <a:pt x="13834" y="8561"/>
                    </a:lnTo>
                    <a:lnTo>
                      <a:pt x="13675" y="8620"/>
                    </a:lnTo>
                    <a:lnTo>
                      <a:pt x="13579" y="8797"/>
                    </a:lnTo>
                    <a:lnTo>
                      <a:pt x="13451" y="8856"/>
                    </a:lnTo>
                    <a:lnTo>
                      <a:pt x="13420" y="8974"/>
                    </a:lnTo>
                    <a:lnTo>
                      <a:pt x="13324" y="9151"/>
                    </a:lnTo>
                    <a:lnTo>
                      <a:pt x="13324" y="9388"/>
                    </a:lnTo>
                    <a:lnTo>
                      <a:pt x="13292" y="9653"/>
                    </a:lnTo>
                    <a:lnTo>
                      <a:pt x="13388" y="9742"/>
                    </a:lnTo>
                    <a:lnTo>
                      <a:pt x="13547" y="9653"/>
                    </a:lnTo>
                    <a:lnTo>
                      <a:pt x="13675" y="9447"/>
                    </a:lnTo>
                    <a:lnTo>
                      <a:pt x="13834" y="9270"/>
                    </a:lnTo>
                    <a:lnTo>
                      <a:pt x="14025" y="9270"/>
                    </a:lnTo>
                    <a:lnTo>
                      <a:pt x="14280" y="9299"/>
                    </a:lnTo>
                    <a:lnTo>
                      <a:pt x="14344" y="9329"/>
                    </a:lnTo>
                    <a:lnTo>
                      <a:pt x="14312" y="9506"/>
                    </a:lnTo>
                    <a:lnTo>
                      <a:pt x="14312" y="9742"/>
                    </a:lnTo>
                    <a:lnTo>
                      <a:pt x="14344" y="9889"/>
                    </a:lnTo>
                    <a:lnTo>
                      <a:pt x="14344" y="10008"/>
                    </a:lnTo>
                    <a:lnTo>
                      <a:pt x="14535" y="10037"/>
                    </a:lnTo>
                    <a:lnTo>
                      <a:pt x="14567" y="10155"/>
                    </a:lnTo>
                    <a:lnTo>
                      <a:pt x="14567" y="10332"/>
                    </a:lnTo>
                    <a:lnTo>
                      <a:pt x="14535" y="10332"/>
                    </a:lnTo>
                    <a:lnTo>
                      <a:pt x="14440" y="10332"/>
                    </a:lnTo>
                    <a:lnTo>
                      <a:pt x="14312" y="10332"/>
                    </a:lnTo>
                    <a:lnTo>
                      <a:pt x="14312" y="10450"/>
                    </a:lnTo>
                    <a:lnTo>
                      <a:pt x="14312" y="10568"/>
                    </a:lnTo>
                    <a:lnTo>
                      <a:pt x="14408" y="10746"/>
                    </a:lnTo>
                    <a:lnTo>
                      <a:pt x="14471" y="11041"/>
                    </a:lnTo>
                    <a:lnTo>
                      <a:pt x="14535" y="11218"/>
                    </a:lnTo>
                    <a:lnTo>
                      <a:pt x="14567" y="11425"/>
                    </a:lnTo>
                    <a:lnTo>
                      <a:pt x="14440" y="11513"/>
                    </a:lnTo>
                    <a:lnTo>
                      <a:pt x="14312" y="11631"/>
                    </a:lnTo>
                    <a:lnTo>
                      <a:pt x="14153" y="11779"/>
                    </a:lnTo>
                    <a:lnTo>
                      <a:pt x="14089" y="11985"/>
                    </a:lnTo>
                    <a:lnTo>
                      <a:pt x="14089" y="12103"/>
                    </a:lnTo>
                    <a:lnTo>
                      <a:pt x="14153" y="12222"/>
                    </a:lnTo>
                    <a:lnTo>
                      <a:pt x="14216" y="12222"/>
                    </a:lnTo>
                    <a:lnTo>
                      <a:pt x="14344" y="12281"/>
                    </a:lnTo>
                    <a:lnTo>
                      <a:pt x="14344" y="12487"/>
                    </a:lnTo>
                    <a:lnTo>
                      <a:pt x="14280" y="12723"/>
                    </a:lnTo>
                    <a:lnTo>
                      <a:pt x="14280" y="12960"/>
                    </a:lnTo>
                    <a:lnTo>
                      <a:pt x="14312" y="13225"/>
                    </a:lnTo>
                    <a:lnTo>
                      <a:pt x="14471" y="13461"/>
                    </a:lnTo>
                    <a:lnTo>
                      <a:pt x="14695" y="13520"/>
                    </a:lnTo>
                    <a:lnTo>
                      <a:pt x="14918" y="13550"/>
                    </a:lnTo>
                    <a:lnTo>
                      <a:pt x="15077" y="13580"/>
                    </a:lnTo>
                    <a:lnTo>
                      <a:pt x="15109" y="13698"/>
                    </a:lnTo>
                    <a:lnTo>
                      <a:pt x="15173" y="13786"/>
                    </a:lnTo>
                    <a:lnTo>
                      <a:pt x="15173" y="13993"/>
                    </a:lnTo>
                    <a:lnTo>
                      <a:pt x="15077" y="14140"/>
                    </a:lnTo>
                    <a:lnTo>
                      <a:pt x="15077" y="1422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74" name="Drawing 24"/>
              <p:cNvSpPr>
                <a:spLocks noChangeAspect="1"/>
              </p:cNvSpPr>
              <p:nvPr/>
            </p:nvSpPr>
            <p:spPr bwMode="auto">
              <a:xfrm>
                <a:off x="16851" y="-39766"/>
                <a:ext cx="1496" cy="104"/>
              </a:xfrm>
              <a:custGeom>
                <a:avLst/>
                <a:gdLst/>
                <a:ahLst/>
                <a:cxnLst>
                  <a:cxn ang="0">
                    <a:pos x="13405" y="0"/>
                  </a:cxn>
                  <a:cxn ang="0">
                    <a:pos x="14895" y="158"/>
                  </a:cxn>
                  <a:cxn ang="0">
                    <a:pos x="14895" y="1575"/>
                  </a:cxn>
                  <a:cxn ang="0">
                    <a:pos x="14895" y="3151"/>
                  </a:cxn>
                  <a:cxn ang="0">
                    <a:pos x="14895" y="4096"/>
                  </a:cxn>
                  <a:cxn ang="0">
                    <a:pos x="15267" y="5829"/>
                  </a:cxn>
                  <a:cxn ang="0">
                    <a:pos x="16384" y="7877"/>
                  </a:cxn>
                  <a:cxn ang="0">
                    <a:pos x="15639" y="9452"/>
                  </a:cxn>
                  <a:cxn ang="0">
                    <a:pos x="14150" y="10713"/>
                  </a:cxn>
                  <a:cxn ang="0">
                    <a:pos x="13777" y="11973"/>
                  </a:cxn>
                  <a:cxn ang="0">
                    <a:pos x="12660" y="12761"/>
                  </a:cxn>
                  <a:cxn ang="0">
                    <a:pos x="12288" y="13863"/>
                  </a:cxn>
                  <a:cxn ang="0">
                    <a:pos x="11171" y="14494"/>
                  </a:cxn>
                  <a:cxn ang="0">
                    <a:pos x="10799" y="14651"/>
                  </a:cxn>
                  <a:cxn ang="0">
                    <a:pos x="9681" y="15439"/>
                  </a:cxn>
                  <a:cxn ang="0">
                    <a:pos x="9681" y="16384"/>
                  </a:cxn>
                  <a:cxn ang="0">
                    <a:pos x="8192" y="15281"/>
                  </a:cxn>
                  <a:cxn ang="0">
                    <a:pos x="6330" y="15124"/>
                  </a:cxn>
                  <a:cxn ang="0">
                    <a:pos x="4468" y="14494"/>
                  </a:cxn>
                  <a:cxn ang="0">
                    <a:pos x="3351" y="13548"/>
                  </a:cxn>
                  <a:cxn ang="0">
                    <a:pos x="3724" y="12603"/>
                  </a:cxn>
                  <a:cxn ang="0">
                    <a:pos x="1862" y="12130"/>
                  </a:cxn>
                  <a:cxn ang="0">
                    <a:pos x="1489" y="11343"/>
                  </a:cxn>
                  <a:cxn ang="0">
                    <a:pos x="1489" y="10240"/>
                  </a:cxn>
                  <a:cxn ang="0">
                    <a:pos x="1489" y="9137"/>
                  </a:cxn>
                  <a:cxn ang="0">
                    <a:pos x="1489" y="8507"/>
                  </a:cxn>
                  <a:cxn ang="0">
                    <a:pos x="372" y="7719"/>
                  </a:cxn>
                  <a:cxn ang="0">
                    <a:pos x="0" y="7089"/>
                  </a:cxn>
                  <a:cxn ang="0">
                    <a:pos x="372" y="6459"/>
                  </a:cxn>
                  <a:cxn ang="0">
                    <a:pos x="372" y="5829"/>
                  </a:cxn>
                  <a:cxn ang="0">
                    <a:pos x="372" y="5671"/>
                  </a:cxn>
                  <a:cxn ang="0">
                    <a:pos x="745" y="5356"/>
                  </a:cxn>
                  <a:cxn ang="0">
                    <a:pos x="745" y="5199"/>
                  </a:cxn>
                  <a:cxn ang="0">
                    <a:pos x="1489" y="4569"/>
                  </a:cxn>
                  <a:cxn ang="0">
                    <a:pos x="2234" y="3938"/>
                  </a:cxn>
                  <a:cxn ang="0">
                    <a:pos x="3351" y="3938"/>
                  </a:cxn>
                  <a:cxn ang="0">
                    <a:pos x="5213" y="3781"/>
                  </a:cxn>
                  <a:cxn ang="0">
                    <a:pos x="7447" y="3308"/>
                  </a:cxn>
                  <a:cxn ang="0">
                    <a:pos x="8937" y="2678"/>
                  </a:cxn>
                  <a:cxn ang="0">
                    <a:pos x="11916" y="2521"/>
                  </a:cxn>
                  <a:cxn ang="0">
                    <a:pos x="12660" y="1890"/>
                  </a:cxn>
                  <a:cxn ang="0">
                    <a:pos x="12660" y="945"/>
                  </a:cxn>
                  <a:cxn ang="0">
                    <a:pos x="13405" y="315"/>
                  </a:cxn>
                  <a:cxn ang="0">
                    <a:pos x="13405" y="0"/>
                  </a:cxn>
                </a:cxnLst>
                <a:rect l="0" t="0" r="r" b="b"/>
                <a:pathLst>
                  <a:path w="16384" h="16384">
                    <a:moveTo>
                      <a:pt x="13405" y="0"/>
                    </a:moveTo>
                    <a:lnTo>
                      <a:pt x="14895" y="158"/>
                    </a:lnTo>
                    <a:lnTo>
                      <a:pt x="14895" y="1575"/>
                    </a:lnTo>
                    <a:lnTo>
                      <a:pt x="14895" y="3151"/>
                    </a:lnTo>
                    <a:lnTo>
                      <a:pt x="14895" y="4096"/>
                    </a:lnTo>
                    <a:lnTo>
                      <a:pt x="15267" y="5829"/>
                    </a:lnTo>
                    <a:lnTo>
                      <a:pt x="16384" y="7877"/>
                    </a:lnTo>
                    <a:lnTo>
                      <a:pt x="15639" y="9452"/>
                    </a:lnTo>
                    <a:lnTo>
                      <a:pt x="14150" y="10713"/>
                    </a:lnTo>
                    <a:lnTo>
                      <a:pt x="13777" y="11973"/>
                    </a:lnTo>
                    <a:lnTo>
                      <a:pt x="12660" y="12761"/>
                    </a:lnTo>
                    <a:lnTo>
                      <a:pt x="12288" y="13863"/>
                    </a:lnTo>
                    <a:lnTo>
                      <a:pt x="11171" y="14494"/>
                    </a:lnTo>
                    <a:lnTo>
                      <a:pt x="10799" y="14651"/>
                    </a:lnTo>
                    <a:lnTo>
                      <a:pt x="9681" y="15439"/>
                    </a:lnTo>
                    <a:lnTo>
                      <a:pt x="9681" y="16384"/>
                    </a:lnTo>
                    <a:lnTo>
                      <a:pt x="8192" y="15281"/>
                    </a:lnTo>
                    <a:lnTo>
                      <a:pt x="6330" y="15124"/>
                    </a:lnTo>
                    <a:lnTo>
                      <a:pt x="4468" y="14494"/>
                    </a:lnTo>
                    <a:lnTo>
                      <a:pt x="3351" y="13548"/>
                    </a:lnTo>
                    <a:lnTo>
                      <a:pt x="3724" y="12603"/>
                    </a:lnTo>
                    <a:lnTo>
                      <a:pt x="1862" y="12130"/>
                    </a:lnTo>
                    <a:lnTo>
                      <a:pt x="1489" y="11343"/>
                    </a:lnTo>
                    <a:lnTo>
                      <a:pt x="1489" y="10240"/>
                    </a:lnTo>
                    <a:lnTo>
                      <a:pt x="1489" y="9137"/>
                    </a:lnTo>
                    <a:lnTo>
                      <a:pt x="1489" y="8507"/>
                    </a:lnTo>
                    <a:lnTo>
                      <a:pt x="372" y="7719"/>
                    </a:lnTo>
                    <a:lnTo>
                      <a:pt x="0" y="7089"/>
                    </a:lnTo>
                    <a:lnTo>
                      <a:pt x="372" y="6459"/>
                    </a:lnTo>
                    <a:lnTo>
                      <a:pt x="372" y="5829"/>
                    </a:lnTo>
                    <a:lnTo>
                      <a:pt x="372" y="5671"/>
                    </a:lnTo>
                    <a:lnTo>
                      <a:pt x="745" y="5356"/>
                    </a:lnTo>
                    <a:lnTo>
                      <a:pt x="745" y="5199"/>
                    </a:lnTo>
                    <a:lnTo>
                      <a:pt x="1489" y="4569"/>
                    </a:lnTo>
                    <a:lnTo>
                      <a:pt x="2234" y="3938"/>
                    </a:lnTo>
                    <a:lnTo>
                      <a:pt x="3351" y="3938"/>
                    </a:lnTo>
                    <a:lnTo>
                      <a:pt x="5213" y="3781"/>
                    </a:lnTo>
                    <a:lnTo>
                      <a:pt x="7447" y="3308"/>
                    </a:lnTo>
                    <a:lnTo>
                      <a:pt x="8937" y="2678"/>
                    </a:lnTo>
                    <a:lnTo>
                      <a:pt x="11916" y="2521"/>
                    </a:lnTo>
                    <a:lnTo>
                      <a:pt x="12660" y="1890"/>
                    </a:lnTo>
                    <a:lnTo>
                      <a:pt x="12660" y="945"/>
                    </a:lnTo>
                    <a:lnTo>
                      <a:pt x="13405" y="315"/>
                    </a:lnTo>
                    <a:lnTo>
                      <a:pt x="1340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81" name="Germany"/>
            <p:cNvGrpSpPr>
              <a:grpSpLocks noChangeAspect="1"/>
            </p:cNvGrpSpPr>
            <p:nvPr/>
          </p:nvGrpSpPr>
          <p:grpSpPr bwMode="auto">
            <a:xfrm>
              <a:off x="1748" y="1458"/>
              <a:ext cx="430" cy="635"/>
              <a:chOff x="-637" y="-44450"/>
              <a:chExt cx="17888" cy="490"/>
            </a:xfrm>
            <a:grpFill/>
          </p:grpSpPr>
          <p:sp>
            <p:nvSpPr>
              <p:cNvPr id="371" name="Drawing 26"/>
              <p:cNvSpPr>
                <a:spLocks noChangeAspect="1"/>
              </p:cNvSpPr>
              <p:nvPr/>
            </p:nvSpPr>
            <p:spPr bwMode="auto">
              <a:xfrm>
                <a:off x="-637" y="-44450"/>
                <a:ext cx="17888" cy="490"/>
              </a:xfrm>
              <a:custGeom>
                <a:avLst/>
                <a:gdLst/>
                <a:ahLst/>
                <a:cxnLst>
                  <a:cxn ang="0">
                    <a:pos x="524" y="9463"/>
                  </a:cxn>
                  <a:cxn ang="0">
                    <a:pos x="333" y="10165"/>
                  </a:cxn>
                  <a:cxn ang="0">
                    <a:pos x="476" y="11235"/>
                  </a:cxn>
                  <a:cxn ang="0">
                    <a:pos x="1095" y="12138"/>
                  </a:cxn>
                  <a:cxn ang="0">
                    <a:pos x="3143" y="12572"/>
                  </a:cxn>
                  <a:cxn ang="0">
                    <a:pos x="2762" y="13977"/>
                  </a:cxn>
                  <a:cxn ang="0">
                    <a:pos x="2286" y="15582"/>
                  </a:cxn>
                  <a:cxn ang="0">
                    <a:pos x="3429" y="15749"/>
                  </a:cxn>
                  <a:cxn ang="0">
                    <a:pos x="5525" y="15849"/>
                  </a:cxn>
                  <a:cxn ang="0">
                    <a:pos x="7192" y="16016"/>
                  </a:cxn>
                  <a:cxn ang="0">
                    <a:pos x="8287" y="15983"/>
                  </a:cxn>
                  <a:cxn ang="0">
                    <a:pos x="10383" y="15882"/>
                  </a:cxn>
                  <a:cxn ang="0">
                    <a:pos x="12097" y="15749"/>
                  </a:cxn>
                  <a:cxn ang="0">
                    <a:pos x="13050" y="15648"/>
                  </a:cxn>
                  <a:cxn ang="0">
                    <a:pos x="13717" y="14277"/>
                  </a:cxn>
                  <a:cxn ang="0">
                    <a:pos x="14622" y="13375"/>
                  </a:cxn>
                  <a:cxn ang="0">
                    <a:pos x="12669" y="12104"/>
                  </a:cxn>
                  <a:cxn ang="0">
                    <a:pos x="11383" y="10566"/>
                  </a:cxn>
                  <a:cxn ang="0">
                    <a:pos x="11716" y="10365"/>
                  </a:cxn>
                  <a:cxn ang="0">
                    <a:pos x="12383" y="9830"/>
                  </a:cxn>
                  <a:cxn ang="0">
                    <a:pos x="13812" y="9195"/>
                  </a:cxn>
                  <a:cxn ang="0">
                    <a:pos x="15193" y="8259"/>
                  </a:cxn>
                  <a:cxn ang="0">
                    <a:pos x="16193" y="8827"/>
                  </a:cxn>
                  <a:cxn ang="0">
                    <a:pos x="16384" y="7690"/>
                  </a:cxn>
                  <a:cxn ang="0">
                    <a:pos x="15765" y="6788"/>
                  </a:cxn>
                  <a:cxn ang="0">
                    <a:pos x="15527" y="5350"/>
                  </a:cxn>
                  <a:cxn ang="0">
                    <a:pos x="14955" y="4481"/>
                  </a:cxn>
                  <a:cxn ang="0">
                    <a:pos x="15241" y="3176"/>
                  </a:cxn>
                  <a:cxn ang="0">
                    <a:pos x="14622" y="2541"/>
                  </a:cxn>
                  <a:cxn ang="0">
                    <a:pos x="14003" y="1939"/>
                  </a:cxn>
                  <a:cxn ang="0">
                    <a:pos x="13241" y="1672"/>
                  </a:cxn>
                  <a:cxn ang="0">
                    <a:pos x="12288" y="1304"/>
                  </a:cxn>
                  <a:cxn ang="0">
                    <a:pos x="12336" y="1137"/>
                  </a:cxn>
                  <a:cxn ang="0">
                    <a:pos x="11335" y="1739"/>
                  </a:cxn>
                  <a:cxn ang="0">
                    <a:pos x="10288" y="1939"/>
                  </a:cxn>
                  <a:cxn ang="0">
                    <a:pos x="9716" y="2140"/>
                  </a:cxn>
                  <a:cxn ang="0">
                    <a:pos x="9097" y="1839"/>
                  </a:cxn>
                  <a:cxn ang="0">
                    <a:pos x="9240" y="1304"/>
                  </a:cxn>
                  <a:cxn ang="0">
                    <a:pos x="8001" y="1271"/>
                  </a:cxn>
                  <a:cxn ang="0">
                    <a:pos x="7716" y="802"/>
                  </a:cxn>
                  <a:cxn ang="0">
                    <a:pos x="7144" y="234"/>
                  </a:cxn>
                  <a:cxn ang="0">
                    <a:pos x="6858" y="134"/>
                  </a:cxn>
                  <a:cxn ang="0">
                    <a:pos x="5668" y="0"/>
                  </a:cxn>
                  <a:cxn ang="0">
                    <a:pos x="6049" y="769"/>
                  </a:cxn>
                  <a:cxn ang="0">
                    <a:pos x="5525" y="1304"/>
                  </a:cxn>
                  <a:cxn ang="0">
                    <a:pos x="6049" y="1739"/>
                  </a:cxn>
                  <a:cxn ang="0">
                    <a:pos x="6239" y="2274"/>
                  </a:cxn>
                  <a:cxn ang="0">
                    <a:pos x="5334" y="2474"/>
                  </a:cxn>
                  <a:cxn ang="0">
                    <a:pos x="5430" y="3477"/>
                  </a:cxn>
                  <a:cxn ang="0">
                    <a:pos x="4572" y="3176"/>
                  </a:cxn>
                  <a:cxn ang="0">
                    <a:pos x="3048" y="2675"/>
                  </a:cxn>
                  <a:cxn ang="0">
                    <a:pos x="2810" y="3210"/>
                  </a:cxn>
                  <a:cxn ang="0">
                    <a:pos x="3334" y="3678"/>
                  </a:cxn>
                  <a:cxn ang="0">
                    <a:pos x="2429" y="4079"/>
                  </a:cxn>
                  <a:cxn ang="0">
                    <a:pos x="1810" y="5049"/>
                  </a:cxn>
                  <a:cxn ang="0">
                    <a:pos x="1715" y="5885"/>
                  </a:cxn>
                  <a:cxn ang="0">
                    <a:pos x="476" y="6253"/>
                  </a:cxn>
                  <a:cxn ang="0">
                    <a:pos x="381" y="7624"/>
                  </a:cxn>
                  <a:cxn ang="0">
                    <a:pos x="191" y="8660"/>
                  </a:cxn>
                </a:cxnLst>
                <a:rect l="0" t="0" r="r" b="b"/>
                <a:pathLst>
                  <a:path w="16384" h="16384">
                    <a:moveTo>
                      <a:pt x="191" y="8794"/>
                    </a:moveTo>
                    <a:lnTo>
                      <a:pt x="333" y="8961"/>
                    </a:lnTo>
                    <a:lnTo>
                      <a:pt x="333" y="9028"/>
                    </a:lnTo>
                    <a:lnTo>
                      <a:pt x="333" y="9229"/>
                    </a:lnTo>
                    <a:lnTo>
                      <a:pt x="524" y="9463"/>
                    </a:lnTo>
                    <a:lnTo>
                      <a:pt x="524" y="9630"/>
                    </a:lnTo>
                    <a:lnTo>
                      <a:pt x="143" y="10031"/>
                    </a:lnTo>
                    <a:lnTo>
                      <a:pt x="95" y="10031"/>
                    </a:lnTo>
                    <a:lnTo>
                      <a:pt x="0" y="9998"/>
                    </a:lnTo>
                    <a:lnTo>
                      <a:pt x="333" y="10165"/>
                    </a:lnTo>
                    <a:lnTo>
                      <a:pt x="286" y="10365"/>
                    </a:lnTo>
                    <a:lnTo>
                      <a:pt x="286" y="10533"/>
                    </a:lnTo>
                    <a:lnTo>
                      <a:pt x="381" y="10700"/>
                    </a:lnTo>
                    <a:lnTo>
                      <a:pt x="476" y="10934"/>
                    </a:lnTo>
                    <a:lnTo>
                      <a:pt x="476" y="11235"/>
                    </a:lnTo>
                    <a:lnTo>
                      <a:pt x="286" y="11368"/>
                    </a:lnTo>
                    <a:lnTo>
                      <a:pt x="524" y="11502"/>
                    </a:lnTo>
                    <a:lnTo>
                      <a:pt x="714" y="11703"/>
                    </a:lnTo>
                    <a:lnTo>
                      <a:pt x="905" y="11870"/>
                    </a:lnTo>
                    <a:lnTo>
                      <a:pt x="1095" y="12138"/>
                    </a:lnTo>
                    <a:lnTo>
                      <a:pt x="1476" y="12171"/>
                    </a:lnTo>
                    <a:lnTo>
                      <a:pt x="1810" y="12238"/>
                    </a:lnTo>
                    <a:lnTo>
                      <a:pt x="2239" y="12372"/>
                    </a:lnTo>
                    <a:lnTo>
                      <a:pt x="2620" y="12438"/>
                    </a:lnTo>
                    <a:lnTo>
                      <a:pt x="3143" y="12572"/>
                    </a:lnTo>
                    <a:lnTo>
                      <a:pt x="3620" y="12773"/>
                    </a:lnTo>
                    <a:lnTo>
                      <a:pt x="3524" y="13074"/>
                    </a:lnTo>
                    <a:lnTo>
                      <a:pt x="3191" y="13341"/>
                    </a:lnTo>
                    <a:lnTo>
                      <a:pt x="2810" y="13642"/>
                    </a:lnTo>
                    <a:lnTo>
                      <a:pt x="2762" y="13977"/>
                    </a:lnTo>
                    <a:lnTo>
                      <a:pt x="2572" y="14311"/>
                    </a:lnTo>
                    <a:lnTo>
                      <a:pt x="2381" y="14578"/>
                    </a:lnTo>
                    <a:lnTo>
                      <a:pt x="2286" y="14980"/>
                    </a:lnTo>
                    <a:lnTo>
                      <a:pt x="2286" y="15314"/>
                    </a:lnTo>
                    <a:lnTo>
                      <a:pt x="2286" y="15582"/>
                    </a:lnTo>
                    <a:lnTo>
                      <a:pt x="2381" y="15648"/>
                    </a:lnTo>
                    <a:lnTo>
                      <a:pt x="2429" y="15648"/>
                    </a:lnTo>
                    <a:lnTo>
                      <a:pt x="2620" y="15849"/>
                    </a:lnTo>
                    <a:lnTo>
                      <a:pt x="2953" y="15782"/>
                    </a:lnTo>
                    <a:lnTo>
                      <a:pt x="3429" y="15749"/>
                    </a:lnTo>
                    <a:lnTo>
                      <a:pt x="3905" y="15749"/>
                    </a:lnTo>
                    <a:lnTo>
                      <a:pt x="4477" y="15715"/>
                    </a:lnTo>
                    <a:lnTo>
                      <a:pt x="4858" y="15648"/>
                    </a:lnTo>
                    <a:lnTo>
                      <a:pt x="5144" y="15715"/>
                    </a:lnTo>
                    <a:lnTo>
                      <a:pt x="5525" y="15849"/>
                    </a:lnTo>
                    <a:lnTo>
                      <a:pt x="6001" y="15983"/>
                    </a:lnTo>
                    <a:lnTo>
                      <a:pt x="6192" y="16050"/>
                    </a:lnTo>
                    <a:lnTo>
                      <a:pt x="6477" y="15983"/>
                    </a:lnTo>
                    <a:lnTo>
                      <a:pt x="6858" y="15916"/>
                    </a:lnTo>
                    <a:lnTo>
                      <a:pt x="7192" y="16016"/>
                    </a:lnTo>
                    <a:lnTo>
                      <a:pt x="7382" y="16250"/>
                    </a:lnTo>
                    <a:lnTo>
                      <a:pt x="7716" y="16384"/>
                    </a:lnTo>
                    <a:lnTo>
                      <a:pt x="7906" y="16317"/>
                    </a:lnTo>
                    <a:lnTo>
                      <a:pt x="8001" y="16150"/>
                    </a:lnTo>
                    <a:lnTo>
                      <a:pt x="8287" y="15983"/>
                    </a:lnTo>
                    <a:lnTo>
                      <a:pt x="8668" y="16016"/>
                    </a:lnTo>
                    <a:lnTo>
                      <a:pt x="9145" y="16183"/>
                    </a:lnTo>
                    <a:lnTo>
                      <a:pt x="9668" y="16250"/>
                    </a:lnTo>
                    <a:lnTo>
                      <a:pt x="10002" y="16050"/>
                    </a:lnTo>
                    <a:lnTo>
                      <a:pt x="10383" y="15882"/>
                    </a:lnTo>
                    <a:lnTo>
                      <a:pt x="10764" y="15849"/>
                    </a:lnTo>
                    <a:lnTo>
                      <a:pt x="11193" y="15849"/>
                    </a:lnTo>
                    <a:lnTo>
                      <a:pt x="11526" y="15782"/>
                    </a:lnTo>
                    <a:lnTo>
                      <a:pt x="11716" y="15648"/>
                    </a:lnTo>
                    <a:lnTo>
                      <a:pt x="12097" y="15749"/>
                    </a:lnTo>
                    <a:lnTo>
                      <a:pt x="12336" y="15749"/>
                    </a:lnTo>
                    <a:lnTo>
                      <a:pt x="12669" y="15749"/>
                    </a:lnTo>
                    <a:lnTo>
                      <a:pt x="12764" y="15983"/>
                    </a:lnTo>
                    <a:lnTo>
                      <a:pt x="13050" y="15849"/>
                    </a:lnTo>
                    <a:lnTo>
                      <a:pt x="13050" y="15648"/>
                    </a:lnTo>
                    <a:lnTo>
                      <a:pt x="12764" y="15214"/>
                    </a:lnTo>
                    <a:lnTo>
                      <a:pt x="12717" y="14812"/>
                    </a:lnTo>
                    <a:lnTo>
                      <a:pt x="12907" y="14512"/>
                    </a:lnTo>
                    <a:lnTo>
                      <a:pt x="13336" y="14378"/>
                    </a:lnTo>
                    <a:lnTo>
                      <a:pt x="13717" y="14277"/>
                    </a:lnTo>
                    <a:lnTo>
                      <a:pt x="13812" y="14010"/>
                    </a:lnTo>
                    <a:lnTo>
                      <a:pt x="13907" y="13776"/>
                    </a:lnTo>
                    <a:lnTo>
                      <a:pt x="14288" y="13709"/>
                    </a:lnTo>
                    <a:lnTo>
                      <a:pt x="14574" y="13609"/>
                    </a:lnTo>
                    <a:lnTo>
                      <a:pt x="14622" y="13375"/>
                    </a:lnTo>
                    <a:lnTo>
                      <a:pt x="14431" y="13208"/>
                    </a:lnTo>
                    <a:lnTo>
                      <a:pt x="13860" y="12940"/>
                    </a:lnTo>
                    <a:lnTo>
                      <a:pt x="13526" y="12706"/>
                    </a:lnTo>
                    <a:lnTo>
                      <a:pt x="13145" y="12405"/>
                    </a:lnTo>
                    <a:lnTo>
                      <a:pt x="12669" y="12104"/>
                    </a:lnTo>
                    <a:lnTo>
                      <a:pt x="12193" y="11837"/>
                    </a:lnTo>
                    <a:lnTo>
                      <a:pt x="11812" y="11502"/>
                    </a:lnTo>
                    <a:lnTo>
                      <a:pt x="11812" y="11034"/>
                    </a:lnTo>
                    <a:lnTo>
                      <a:pt x="11764" y="10700"/>
                    </a:lnTo>
                    <a:lnTo>
                      <a:pt x="11383" y="10566"/>
                    </a:lnTo>
                    <a:lnTo>
                      <a:pt x="11050" y="10299"/>
                    </a:lnTo>
                    <a:lnTo>
                      <a:pt x="11050" y="10098"/>
                    </a:lnTo>
                    <a:lnTo>
                      <a:pt x="11526" y="10232"/>
                    </a:lnTo>
                    <a:lnTo>
                      <a:pt x="11621" y="10365"/>
                    </a:lnTo>
                    <a:lnTo>
                      <a:pt x="11716" y="10365"/>
                    </a:lnTo>
                    <a:lnTo>
                      <a:pt x="11812" y="10165"/>
                    </a:lnTo>
                    <a:lnTo>
                      <a:pt x="11907" y="9998"/>
                    </a:lnTo>
                    <a:lnTo>
                      <a:pt x="12002" y="9964"/>
                    </a:lnTo>
                    <a:lnTo>
                      <a:pt x="12145" y="9897"/>
                    </a:lnTo>
                    <a:lnTo>
                      <a:pt x="12383" y="9830"/>
                    </a:lnTo>
                    <a:lnTo>
                      <a:pt x="12717" y="9764"/>
                    </a:lnTo>
                    <a:lnTo>
                      <a:pt x="13050" y="9697"/>
                    </a:lnTo>
                    <a:lnTo>
                      <a:pt x="13288" y="9596"/>
                    </a:lnTo>
                    <a:lnTo>
                      <a:pt x="13622" y="9463"/>
                    </a:lnTo>
                    <a:lnTo>
                      <a:pt x="13812" y="9195"/>
                    </a:lnTo>
                    <a:lnTo>
                      <a:pt x="14193" y="9061"/>
                    </a:lnTo>
                    <a:lnTo>
                      <a:pt x="14669" y="8928"/>
                    </a:lnTo>
                    <a:lnTo>
                      <a:pt x="15050" y="8827"/>
                    </a:lnTo>
                    <a:lnTo>
                      <a:pt x="15146" y="8526"/>
                    </a:lnTo>
                    <a:lnTo>
                      <a:pt x="15193" y="8259"/>
                    </a:lnTo>
                    <a:lnTo>
                      <a:pt x="15527" y="8292"/>
                    </a:lnTo>
                    <a:lnTo>
                      <a:pt x="15717" y="8627"/>
                    </a:lnTo>
                    <a:lnTo>
                      <a:pt x="15955" y="8827"/>
                    </a:lnTo>
                    <a:lnTo>
                      <a:pt x="16193" y="8794"/>
                    </a:lnTo>
                    <a:lnTo>
                      <a:pt x="16193" y="8827"/>
                    </a:lnTo>
                    <a:lnTo>
                      <a:pt x="16193" y="8794"/>
                    </a:lnTo>
                    <a:lnTo>
                      <a:pt x="16336" y="8627"/>
                    </a:lnTo>
                    <a:lnTo>
                      <a:pt x="16384" y="8159"/>
                    </a:lnTo>
                    <a:lnTo>
                      <a:pt x="16384" y="7858"/>
                    </a:lnTo>
                    <a:lnTo>
                      <a:pt x="16384" y="7690"/>
                    </a:lnTo>
                    <a:lnTo>
                      <a:pt x="16384" y="7557"/>
                    </a:lnTo>
                    <a:lnTo>
                      <a:pt x="16289" y="7490"/>
                    </a:lnTo>
                    <a:lnTo>
                      <a:pt x="16098" y="7323"/>
                    </a:lnTo>
                    <a:lnTo>
                      <a:pt x="15812" y="7089"/>
                    </a:lnTo>
                    <a:lnTo>
                      <a:pt x="15765" y="6788"/>
                    </a:lnTo>
                    <a:lnTo>
                      <a:pt x="15765" y="6520"/>
                    </a:lnTo>
                    <a:lnTo>
                      <a:pt x="15765" y="6286"/>
                    </a:lnTo>
                    <a:lnTo>
                      <a:pt x="15717" y="5885"/>
                    </a:lnTo>
                    <a:lnTo>
                      <a:pt x="15574" y="5684"/>
                    </a:lnTo>
                    <a:lnTo>
                      <a:pt x="15527" y="5350"/>
                    </a:lnTo>
                    <a:lnTo>
                      <a:pt x="15527" y="5082"/>
                    </a:lnTo>
                    <a:lnTo>
                      <a:pt x="15384" y="4882"/>
                    </a:lnTo>
                    <a:lnTo>
                      <a:pt x="15146" y="4748"/>
                    </a:lnTo>
                    <a:lnTo>
                      <a:pt x="14955" y="4614"/>
                    </a:lnTo>
                    <a:lnTo>
                      <a:pt x="14955" y="4481"/>
                    </a:lnTo>
                    <a:lnTo>
                      <a:pt x="15050" y="4146"/>
                    </a:lnTo>
                    <a:lnTo>
                      <a:pt x="15193" y="3845"/>
                    </a:lnTo>
                    <a:lnTo>
                      <a:pt x="15241" y="3578"/>
                    </a:lnTo>
                    <a:lnTo>
                      <a:pt x="15241" y="3344"/>
                    </a:lnTo>
                    <a:lnTo>
                      <a:pt x="15241" y="3176"/>
                    </a:lnTo>
                    <a:lnTo>
                      <a:pt x="15146" y="3009"/>
                    </a:lnTo>
                    <a:lnTo>
                      <a:pt x="14955" y="2775"/>
                    </a:lnTo>
                    <a:lnTo>
                      <a:pt x="14860" y="2508"/>
                    </a:lnTo>
                    <a:lnTo>
                      <a:pt x="14860" y="2541"/>
                    </a:lnTo>
                    <a:lnTo>
                      <a:pt x="14622" y="2541"/>
                    </a:lnTo>
                    <a:lnTo>
                      <a:pt x="14431" y="2474"/>
                    </a:lnTo>
                    <a:lnTo>
                      <a:pt x="14193" y="2407"/>
                    </a:lnTo>
                    <a:lnTo>
                      <a:pt x="14098" y="2240"/>
                    </a:lnTo>
                    <a:lnTo>
                      <a:pt x="14098" y="2107"/>
                    </a:lnTo>
                    <a:lnTo>
                      <a:pt x="14003" y="1939"/>
                    </a:lnTo>
                    <a:lnTo>
                      <a:pt x="13812" y="1806"/>
                    </a:lnTo>
                    <a:lnTo>
                      <a:pt x="13717" y="1806"/>
                    </a:lnTo>
                    <a:lnTo>
                      <a:pt x="13526" y="1806"/>
                    </a:lnTo>
                    <a:lnTo>
                      <a:pt x="13336" y="1705"/>
                    </a:lnTo>
                    <a:lnTo>
                      <a:pt x="13241" y="1672"/>
                    </a:lnTo>
                    <a:lnTo>
                      <a:pt x="13145" y="1538"/>
                    </a:lnTo>
                    <a:lnTo>
                      <a:pt x="12907" y="1404"/>
                    </a:lnTo>
                    <a:lnTo>
                      <a:pt x="12717" y="1271"/>
                    </a:lnTo>
                    <a:lnTo>
                      <a:pt x="12526" y="1271"/>
                    </a:lnTo>
                    <a:lnTo>
                      <a:pt x="12288" y="1304"/>
                    </a:lnTo>
                    <a:lnTo>
                      <a:pt x="12002" y="1404"/>
                    </a:lnTo>
                    <a:lnTo>
                      <a:pt x="11812" y="1538"/>
                    </a:lnTo>
                    <a:lnTo>
                      <a:pt x="11907" y="1404"/>
                    </a:lnTo>
                    <a:lnTo>
                      <a:pt x="12097" y="1271"/>
                    </a:lnTo>
                    <a:lnTo>
                      <a:pt x="12336" y="1137"/>
                    </a:lnTo>
                    <a:lnTo>
                      <a:pt x="12145" y="1070"/>
                    </a:lnTo>
                    <a:lnTo>
                      <a:pt x="11907" y="1137"/>
                    </a:lnTo>
                    <a:lnTo>
                      <a:pt x="11621" y="1337"/>
                    </a:lnTo>
                    <a:lnTo>
                      <a:pt x="11431" y="1538"/>
                    </a:lnTo>
                    <a:lnTo>
                      <a:pt x="11335" y="1739"/>
                    </a:lnTo>
                    <a:lnTo>
                      <a:pt x="11193" y="1806"/>
                    </a:lnTo>
                    <a:lnTo>
                      <a:pt x="11193" y="1672"/>
                    </a:lnTo>
                    <a:lnTo>
                      <a:pt x="10954" y="1705"/>
                    </a:lnTo>
                    <a:lnTo>
                      <a:pt x="10573" y="1739"/>
                    </a:lnTo>
                    <a:lnTo>
                      <a:pt x="10288" y="1939"/>
                    </a:lnTo>
                    <a:lnTo>
                      <a:pt x="10192" y="2006"/>
                    </a:lnTo>
                    <a:lnTo>
                      <a:pt x="10097" y="2073"/>
                    </a:lnTo>
                    <a:lnTo>
                      <a:pt x="10192" y="2140"/>
                    </a:lnTo>
                    <a:lnTo>
                      <a:pt x="9907" y="2140"/>
                    </a:lnTo>
                    <a:lnTo>
                      <a:pt x="9716" y="2140"/>
                    </a:lnTo>
                    <a:lnTo>
                      <a:pt x="9526" y="2073"/>
                    </a:lnTo>
                    <a:lnTo>
                      <a:pt x="9287" y="2207"/>
                    </a:lnTo>
                    <a:lnTo>
                      <a:pt x="9097" y="2274"/>
                    </a:lnTo>
                    <a:lnTo>
                      <a:pt x="8954" y="2006"/>
                    </a:lnTo>
                    <a:lnTo>
                      <a:pt x="9097" y="1839"/>
                    </a:lnTo>
                    <a:lnTo>
                      <a:pt x="9335" y="1705"/>
                    </a:lnTo>
                    <a:lnTo>
                      <a:pt x="9478" y="1538"/>
                    </a:lnTo>
                    <a:lnTo>
                      <a:pt x="9526" y="1337"/>
                    </a:lnTo>
                    <a:lnTo>
                      <a:pt x="9335" y="1271"/>
                    </a:lnTo>
                    <a:lnTo>
                      <a:pt x="9240" y="1304"/>
                    </a:lnTo>
                    <a:lnTo>
                      <a:pt x="8859" y="1404"/>
                    </a:lnTo>
                    <a:lnTo>
                      <a:pt x="8668" y="1404"/>
                    </a:lnTo>
                    <a:lnTo>
                      <a:pt x="8525" y="1204"/>
                    </a:lnTo>
                    <a:lnTo>
                      <a:pt x="8144" y="1137"/>
                    </a:lnTo>
                    <a:lnTo>
                      <a:pt x="8001" y="1271"/>
                    </a:lnTo>
                    <a:lnTo>
                      <a:pt x="7906" y="1271"/>
                    </a:lnTo>
                    <a:lnTo>
                      <a:pt x="7811" y="1070"/>
                    </a:lnTo>
                    <a:lnTo>
                      <a:pt x="7620" y="1070"/>
                    </a:lnTo>
                    <a:lnTo>
                      <a:pt x="7525" y="1003"/>
                    </a:lnTo>
                    <a:lnTo>
                      <a:pt x="7716" y="802"/>
                    </a:lnTo>
                    <a:lnTo>
                      <a:pt x="7716" y="602"/>
                    </a:lnTo>
                    <a:lnTo>
                      <a:pt x="7620" y="502"/>
                    </a:lnTo>
                    <a:lnTo>
                      <a:pt x="7573" y="368"/>
                    </a:lnTo>
                    <a:lnTo>
                      <a:pt x="7382" y="334"/>
                    </a:lnTo>
                    <a:lnTo>
                      <a:pt x="7144" y="234"/>
                    </a:lnTo>
                    <a:lnTo>
                      <a:pt x="6858" y="234"/>
                    </a:lnTo>
                    <a:lnTo>
                      <a:pt x="6858" y="201"/>
                    </a:lnTo>
                    <a:lnTo>
                      <a:pt x="6858" y="100"/>
                    </a:lnTo>
                    <a:lnTo>
                      <a:pt x="7001" y="100"/>
                    </a:lnTo>
                    <a:lnTo>
                      <a:pt x="6858" y="134"/>
                    </a:lnTo>
                    <a:lnTo>
                      <a:pt x="6620" y="201"/>
                    </a:lnTo>
                    <a:lnTo>
                      <a:pt x="6287" y="134"/>
                    </a:lnTo>
                    <a:lnTo>
                      <a:pt x="5906" y="67"/>
                    </a:lnTo>
                    <a:lnTo>
                      <a:pt x="5668" y="67"/>
                    </a:lnTo>
                    <a:lnTo>
                      <a:pt x="5668" y="0"/>
                    </a:lnTo>
                    <a:lnTo>
                      <a:pt x="5668" y="134"/>
                    </a:lnTo>
                    <a:lnTo>
                      <a:pt x="5668" y="267"/>
                    </a:lnTo>
                    <a:lnTo>
                      <a:pt x="5715" y="401"/>
                    </a:lnTo>
                    <a:lnTo>
                      <a:pt x="5906" y="635"/>
                    </a:lnTo>
                    <a:lnTo>
                      <a:pt x="6049" y="769"/>
                    </a:lnTo>
                    <a:lnTo>
                      <a:pt x="6096" y="936"/>
                    </a:lnTo>
                    <a:lnTo>
                      <a:pt x="5906" y="1037"/>
                    </a:lnTo>
                    <a:lnTo>
                      <a:pt x="5715" y="1070"/>
                    </a:lnTo>
                    <a:lnTo>
                      <a:pt x="5668" y="1170"/>
                    </a:lnTo>
                    <a:lnTo>
                      <a:pt x="5525" y="1304"/>
                    </a:lnTo>
                    <a:lnTo>
                      <a:pt x="5715" y="1304"/>
                    </a:lnTo>
                    <a:lnTo>
                      <a:pt x="5858" y="1404"/>
                    </a:lnTo>
                    <a:lnTo>
                      <a:pt x="5811" y="1538"/>
                    </a:lnTo>
                    <a:lnTo>
                      <a:pt x="5906" y="1672"/>
                    </a:lnTo>
                    <a:lnTo>
                      <a:pt x="6049" y="1739"/>
                    </a:lnTo>
                    <a:lnTo>
                      <a:pt x="6001" y="1872"/>
                    </a:lnTo>
                    <a:lnTo>
                      <a:pt x="5858" y="1872"/>
                    </a:lnTo>
                    <a:lnTo>
                      <a:pt x="5858" y="2073"/>
                    </a:lnTo>
                    <a:lnTo>
                      <a:pt x="6049" y="2207"/>
                    </a:lnTo>
                    <a:lnTo>
                      <a:pt x="6239" y="2274"/>
                    </a:lnTo>
                    <a:lnTo>
                      <a:pt x="6192" y="2341"/>
                    </a:lnTo>
                    <a:lnTo>
                      <a:pt x="5906" y="2341"/>
                    </a:lnTo>
                    <a:lnTo>
                      <a:pt x="5668" y="2341"/>
                    </a:lnTo>
                    <a:lnTo>
                      <a:pt x="5477" y="2341"/>
                    </a:lnTo>
                    <a:lnTo>
                      <a:pt x="5334" y="2474"/>
                    </a:lnTo>
                    <a:lnTo>
                      <a:pt x="5287" y="2608"/>
                    </a:lnTo>
                    <a:lnTo>
                      <a:pt x="5239" y="2809"/>
                    </a:lnTo>
                    <a:lnTo>
                      <a:pt x="5239" y="3009"/>
                    </a:lnTo>
                    <a:lnTo>
                      <a:pt x="5334" y="3277"/>
                    </a:lnTo>
                    <a:lnTo>
                      <a:pt x="5430" y="3477"/>
                    </a:lnTo>
                    <a:lnTo>
                      <a:pt x="5239" y="3310"/>
                    </a:lnTo>
                    <a:lnTo>
                      <a:pt x="5096" y="3009"/>
                    </a:lnTo>
                    <a:lnTo>
                      <a:pt x="4858" y="2942"/>
                    </a:lnTo>
                    <a:lnTo>
                      <a:pt x="4763" y="3176"/>
                    </a:lnTo>
                    <a:lnTo>
                      <a:pt x="4572" y="3176"/>
                    </a:lnTo>
                    <a:lnTo>
                      <a:pt x="4572" y="2909"/>
                    </a:lnTo>
                    <a:lnTo>
                      <a:pt x="4382" y="2675"/>
                    </a:lnTo>
                    <a:lnTo>
                      <a:pt x="3905" y="2608"/>
                    </a:lnTo>
                    <a:lnTo>
                      <a:pt x="3382" y="2608"/>
                    </a:lnTo>
                    <a:lnTo>
                      <a:pt x="3048" y="2675"/>
                    </a:lnTo>
                    <a:lnTo>
                      <a:pt x="2953" y="2876"/>
                    </a:lnTo>
                    <a:lnTo>
                      <a:pt x="2810" y="2942"/>
                    </a:lnTo>
                    <a:lnTo>
                      <a:pt x="2667" y="3076"/>
                    </a:lnTo>
                    <a:lnTo>
                      <a:pt x="2667" y="3176"/>
                    </a:lnTo>
                    <a:lnTo>
                      <a:pt x="2810" y="3210"/>
                    </a:lnTo>
                    <a:lnTo>
                      <a:pt x="3048" y="3277"/>
                    </a:lnTo>
                    <a:lnTo>
                      <a:pt x="3191" y="3344"/>
                    </a:lnTo>
                    <a:lnTo>
                      <a:pt x="3334" y="3444"/>
                    </a:lnTo>
                    <a:lnTo>
                      <a:pt x="3382" y="3678"/>
                    </a:lnTo>
                    <a:lnTo>
                      <a:pt x="3334" y="3678"/>
                    </a:lnTo>
                    <a:lnTo>
                      <a:pt x="3191" y="3444"/>
                    </a:lnTo>
                    <a:lnTo>
                      <a:pt x="2667" y="3477"/>
                    </a:lnTo>
                    <a:lnTo>
                      <a:pt x="2667" y="3611"/>
                    </a:lnTo>
                    <a:lnTo>
                      <a:pt x="2572" y="3812"/>
                    </a:lnTo>
                    <a:lnTo>
                      <a:pt x="2429" y="4079"/>
                    </a:lnTo>
                    <a:lnTo>
                      <a:pt x="2381" y="4347"/>
                    </a:lnTo>
                    <a:lnTo>
                      <a:pt x="2239" y="4547"/>
                    </a:lnTo>
                    <a:lnTo>
                      <a:pt x="1905" y="4748"/>
                    </a:lnTo>
                    <a:lnTo>
                      <a:pt x="1715" y="4781"/>
                    </a:lnTo>
                    <a:lnTo>
                      <a:pt x="1810" y="5049"/>
                    </a:lnTo>
                    <a:lnTo>
                      <a:pt x="2191" y="5183"/>
                    </a:lnTo>
                    <a:lnTo>
                      <a:pt x="2381" y="5216"/>
                    </a:lnTo>
                    <a:lnTo>
                      <a:pt x="2286" y="5550"/>
                    </a:lnTo>
                    <a:lnTo>
                      <a:pt x="2048" y="5751"/>
                    </a:lnTo>
                    <a:lnTo>
                      <a:pt x="1715" y="5885"/>
                    </a:lnTo>
                    <a:lnTo>
                      <a:pt x="1619" y="6152"/>
                    </a:lnTo>
                    <a:lnTo>
                      <a:pt x="1476" y="6420"/>
                    </a:lnTo>
                    <a:lnTo>
                      <a:pt x="1143" y="6420"/>
                    </a:lnTo>
                    <a:lnTo>
                      <a:pt x="762" y="6286"/>
                    </a:lnTo>
                    <a:lnTo>
                      <a:pt x="476" y="6253"/>
                    </a:lnTo>
                    <a:lnTo>
                      <a:pt x="381" y="6487"/>
                    </a:lnTo>
                    <a:lnTo>
                      <a:pt x="476" y="6821"/>
                    </a:lnTo>
                    <a:lnTo>
                      <a:pt x="476" y="7089"/>
                    </a:lnTo>
                    <a:lnTo>
                      <a:pt x="381" y="7423"/>
                    </a:lnTo>
                    <a:lnTo>
                      <a:pt x="381" y="7624"/>
                    </a:lnTo>
                    <a:lnTo>
                      <a:pt x="333" y="7858"/>
                    </a:lnTo>
                    <a:lnTo>
                      <a:pt x="143" y="8025"/>
                    </a:lnTo>
                    <a:lnTo>
                      <a:pt x="95" y="8225"/>
                    </a:lnTo>
                    <a:lnTo>
                      <a:pt x="143" y="8426"/>
                    </a:lnTo>
                    <a:lnTo>
                      <a:pt x="191" y="8660"/>
                    </a:lnTo>
                    <a:lnTo>
                      <a:pt x="191" y="879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72" name="Drawing 27"/>
              <p:cNvSpPr>
                <a:spLocks noChangeAspect="1"/>
              </p:cNvSpPr>
              <p:nvPr/>
            </p:nvSpPr>
            <p:spPr bwMode="auto">
              <a:xfrm>
                <a:off x="13611" y="-44431"/>
                <a:ext cx="936" cy="25"/>
              </a:xfrm>
              <a:custGeom>
                <a:avLst/>
                <a:gdLst/>
                <a:ahLst/>
                <a:cxnLst>
                  <a:cxn ang="0">
                    <a:pos x="14564" y="8520"/>
                  </a:cxn>
                  <a:cxn ang="0">
                    <a:pos x="14564" y="9830"/>
                  </a:cxn>
                  <a:cxn ang="0">
                    <a:pos x="15474" y="11141"/>
                  </a:cxn>
                  <a:cxn ang="0">
                    <a:pos x="16384" y="13763"/>
                  </a:cxn>
                  <a:cxn ang="0">
                    <a:pos x="16384" y="15729"/>
                  </a:cxn>
                  <a:cxn ang="0">
                    <a:pos x="14564" y="13763"/>
                  </a:cxn>
                  <a:cxn ang="0">
                    <a:pos x="10923" y="15073"/>
                  </a:cxn>
                  <a:cxn ang="0">
                    <a:pos x="8192" y="16384"/>
                  </a:cxn>
                  <a:cxn ang="0">
                    <a:pos x="3641" y="15729"/>
                  </a:cxn>
                  <a:cxn ang="0">
                    <a:pos x="0" y="13107"/>
                  </a:cxn>
                  <a:cxn ang="0">
                    <a:pos x="910" y="11141"/>
                  </a:cxn>
                  <a:cxn ang="0">
                    <a:pos x="1820" y="9830"/>
                  </a:cxn>
                  <a:cxn ang="0">
                    <a:pos x="0" y="5898"/>
                  </a:cxn>
                  <a:cxn ang="0">
                    <a:pos x="1820" y="5243"/>
                  </a:cxn>
                  <a:cxn ang="0">
                    <a:pos x="7282" y="7209"/>
                  </a:cxn>
                  <a:cxn ang="0">
                    <a:pos x="10923" y="7864"/>
                  </a:cxn>
                  <a:cxn ang="0">
                    <a:pos x="9102" y="5898"/>
                  </a:cxn>
                  <a:cxn ang="0">
                    <a:pos x="5461" y="3277"/>
                  </a:cxn>
                  <a:cxn ang="0">
                    <a:pos x="3641" y="1966"/>
                  </a:cxn>
                  <a:cxn ang="0">
                    <a:pos x="4551" y="0"/>
                  </a:cxn>
                  <a:cxn ang="0">
                    <a:pos x="8192" y="655"/>
                  </a:cxn>
                  <a:cxn ang="0">
                    <a:pos x="8192" y="2621"/>
                  </a:cxn>
                  <a:cxn ang="0">
                    <a:pos x="12743" y="2621"/>
                  </a:cxn>
                  <a:cxn ang="0">
                    <a:pos x="15474" y="4588"/>
                  </a:cxn>
                  <a:cxn ang="0">
                    <a:pos x="15474" y="7209"/>
                  </a:cxn>
                  <a:cxn ang="0">
                    <a:pos x="14564" y="8520"/>
                  </a:cxn>
                </a:cxnLst>
                <a:rect l="0" t="0" r="r" b="b"/>
                <a:pathLst>
                  <a:path w="16384" h="16384">
                    <a:moveTo>
                      <a:pt x="14564" y="8520"/>
                    </a:moveTo>
                    <a:lnTo>
                      <a:pt x="14564" y="9830"/>
                    </a:lnTo>
                    <a:lnTo>
                      <a:pt x="15474" y="11141"/>
                    </a:lnTo>
                    <a:lnTo>
                      <a:pt x="16384" y="13763"/>
                    </a:lnTo>
                    <a:lnTo>
                      <a:pt x="16384" y="15729"/>
                    </a:lnTo>
                    <a:lnTo>
                      <a:pt x="14564" y="13763"/>
                    </a:lnTo>
                    <a:lnTo>
                      <a:pt x="10923" y="15073"/>
                    </a:lnTo>
                    <a:lnTo>
                      <a:pt x="8192" y="16384"/>
                    </a:lnTo>
                    <a:lnTo>
                      <a:pt x="3641" y="15729"/>
                    </a:lnTo>
                    <a:lnTo>
                      <a:pt x="0" y="13107"/>
                    </a:lnTo>
                    <a:lnTo>
                      <a:pt x="910" y="11141"/>
                    </a:lnTo>
                    <a:lnTo>
                      <a:pt x="1820" y="9830"/>
                    </a:lnTo>
                    <a:lnTo>
                      <a:pt x="0" y="5898"/>
                    </a:lnTo>
                    <a:lnTo>
                      <a:pt x="1820" y="5243"/>
                    </a:lnTo>
                    <a:lnTo>
                      <a:pt x="7282" y="7209"/>
                    </a:lnTo>
                    <a:lnTo>
                      <a:pt x="10923" y="7864"/>
                    </a:lnTo>
                    <a:lnTo>
                      <a:pt x="9102" y="5898"/>
                    </a:lnTo>
                    <a:lnTo>
                      <a:pt x="5461" y="3277"/>
                    </a:lnTo>
                    <a:lnTo>
                      <a:pt x="3641" y="1966"/>
                    </a:lnTo>
                    <a:lnTo>
                      <a:pt x="4551" y="0"/>
                    </a:lnTo>
                    <a:lnTo>
                      <a:pt x="8192" y="655"/>
                    </a:lnTo>
                    <a:lnTo>
                      <a:pt x="8192" y="2621"/>
                    </a:lnTo>
                    <a:lnTo>
                      <a:pt x="12743" y="2621"/>
                    </a:lnTo>
                    <a:lnTo>
                      <a:pt x="15474" y="4588"/>
                    </a:lnTo>
                    <a:lnTo>
                      <a:pt x="15474" y="7209"/>
                    </a:lnTo>
                    <a:lnTo>
                      <a:pt x="14564" y="852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82" name="Greece"/>
            <p:cNvGrpSpPr>
              <a:grpSpLocks noChangeAspect="1"/>
            </p:cNvGrpSpPr>
            <p:nvPr/>
          </p:nvGrpSpPr>
          <p:grpSpPr bwMode="auto">
            <a:xfrm>
              <a:off x="2501" y="2472"/>
              <a:ext cx="570" cy="569"/>
              <a:chOff x="-1384" y="-84327"/>
              <a:chExt cx="20520" cy="440"/>
            </a:xfrm>
            <a:grpFill/>
          </p:grpSpPr>
          <p:sp>
            <p:nvSpPr>
              <p:cNvPr id="358" name="Drawing 29"/>
              <p:cNvSpPr>
                <a:spLocks noChangeAspect="1"/>
              </p:cNvSpPr>
              <p:nvPr/>
            </p:nvSpPr>
            <p:spPr bwMode="auto">
              <a:xfrm>
                <a:off x="-304" y="-84327"/>
                <a:ext cx="12780" cy="276"/>
              </a:xfrm>
              <a:custGeom>
                <a:avLst/>
                <a:gdLst/>
                <a:ahLst/>
                <a:cxnLst>
                  <a:cxn ang="0">
                    <a:pos x="173" y="10507"/>
                  </a:cxn>
                  <a:cxn ang="0">
                    <a:pos x="981" y="11635"/>
                  </a:cxn>
                  <a:cxn ang="0">
                    <a:pos x="2019" y="12407"/>
                  </a:cxn>
                  <a:cxn ang="0">
                    <a:pos x="2538" y="13238"/>
                  </a:cxn>
                  <a:cxn ang="0">
                    <a:pos x="2769" y="14188"/>
                  </a:cxn>
                  <a:cxn ang="0">
                    <a:pos x="3692" y="14959"/>
                  </a:cxn>
                  <a:cxn ang="0">
                    <a:pos x="4673" y="14959"/>
                  </a:cxn>
                  <a:cxn ang="0">
                    <a:pos x="6865" y="14544"/>
                  </a:cxn>
                  <a:cxn ang="0">
                    <a:pos x="8077" y="14662"/>
                  </a:cxn>
                  <a:cxn ang="0">
                    <a:pos x="9000" y="15375"/>
                  </a:cxn>
                  <a:cxn ang="0">
                    <a:pos x="9750" y="15672"/>
                  </a:cxn>
                  <a:cxn ang="0">
                    <a:pos x="11826" y="16384"/>
                  </a:cxn>
                  <a:cxn ang="0">
                    <a:pos x="11596" y="14900"/>
                  </a:cxn>
                  <a:cxn ang="0">
                    <a:pos x="10788" y="14188"/>
                  </a:cxn>
                  <a:cxn ang="0">
                    <a:pos x="9519" y="13594"/>
                  </a:cxn>
                  <a:cxn ang="0">
                    <a:pos x="8307" y="13000"/>
                  </a:cxn>
                  <a:cxn ang="0">
                    <a:pos x="6981" y="12347"/>
                  </a:cxn>
                  <a:cxn ang="0">
                    <a:pos x="8019" y="12110"/>
                  </a:cxn>
                  <a:cxn ang="0">
                    <a:pos x="7788" y="11219"/>
                  </a:cxn>
                  <a:cxn ang="0">
                    <a:pos x="8538" y="10982"/>
                  </a:cxn>
                  <a:cxn ang="0">
                    <a:pos x="8942" y="11219"/>
                  </a:cxn>
                  <a:cxn ang="0">
                    <a:pos x="8019" y="9973"/>
                  </a:cxn>
                  <a:cxn ang="0">
                    <a:pos x="6692" y="8548"/>
                  </a:cxn>
                  <a:cxn ang="0">
                    <a:pos x="6461" y="6352"/>
                  </a:cxn>
                  <a:cxn ang="0">
                    <a:pos x="6981" y="6411"/>
                  </a:cxn>
                  <a:cxn ang="0">
                    <a:pos x="8307" y="7183"/>
                  </a:cxn>
                  <a:cxn ang="0">
                    <a:pos x="9519" y="8014"/>
                  </a:cxn>
                  <a:cxn ang="0">
                    <a:pos x="9000" y="7064"/>
                  </a:cxn>
                  <a:cxn ang="0">
                    <a:pos x="10384" y="8014"/>
                  </a:cxn>
                  <a:cxn ang="0">
                    <a:pos x="9692" y="6470"/>
                  </a:cxn>
                  <a:cxn ang="0">
                    <a:pos x="10903" y="6827"/>
                  </a:cxn>
                  <a:cxn ang="0">
                    <a:pos x="10673" y="6411"/>
                  </a:cxn>
                  <a:cxn ang="0">
                    <a:pos x="9634" y="5996"/>
                  </a:cxn>
                  <a:cxn ang="0">
                    <a:pos x="10615" y="4749"/>
                  </a:cxn>
                  <a:cxn ang="0">
                    <a:pos x="11942" y="4215"/>
                  </a:cxn>
                  <a:cxn ang="0">
                    <a:pos x="13096" y="3621"/>
                  </a:cxn>
                  <a:cxn ang="0">
                    <a:pos x="14999" y="3799"/>
                  </a:cxn>
                  <a:cxn ang="0">
                    <a:pos x="15922" y="2434"/>
                  </a:cxn>
                  <a:cxn ang="0">
                    <a:pos x="16326" y="534"/>
                  </a:cxn>
                  <a:cxn ang="0">
                    <a:pos x="15057" y="178"/>
                  </a:cxn>
                  <a:cxn ang="0">
                    <a:pos x="13673" y="2315"/>
                  </a:cxn>
                  <a:cxn ang="0">
                    <a:pos x="11307" y="1662"/>
                  </a:cxn>
                  <a:cxn ang="0">
                    <a:pos x="9288" y="2434"/>
                  </a:cxn>
                  <a:cxn ang="0">
                    <a:pos x="6923" y="3087"/>
                  </a:cxn>
                  <a:cxn ang="0">
                    <a:pos x="5942" y="4037"/>
                  </a:cxn>
                  <a:cxn ang="0">
                    <a:pos x="3519" y="5224"/>
                  </a:cxn>
                  <a:cxn ang="0">
                    <a:pos x="1846" y="5699"/>
                  </a:cxn>
                  <a:cxn ang="0">
                    <a:pos x="1558" y="7658"/>
                  </a:cxn>
                  <a:cxn ang="0">
                    <a:pos x="635" y="9676"/>
                  </a:cxn>
                  <a:cxn ang="0">
                    <a:pos x="0" y="10388"/>
                  </a:cxn>
                </a:cxnLst>
                <a:rect l="0" t="0" r="r" b="b"/>
                <a:pathLst>
                  <a:path w="16384" h="16384">
                    <a:moveTo>
                      <a:pt x="0" y="10388"/>
                    </a:moveTo>
                    <a:lnTo>
                      <a:pt x="58" y="10388"/>
                    </a:lnTo>
                    <a:lnTo>
                      <a:pt x="173" y="10507"/>
                    </a:lnTo>
                    <a:lnTo>
                      <a:pt x="288" y="10982"/>
                    </a:lnTo>
                    <a:lnTo>
                      <a:pt x="462" y="11338"/>
                    </a:lnTo>
                    <a:lnTo>
                      <a:pt x="981" y="11635"/>
                    </a:lnTo>
                    <a:lnTo>
                      <a:pt x="1615" y="12407"/>
                    </a:lnTo>
                    <a:lnTo>
                      <a:pt x="1904" y="12882"/>
                    </a:lnTo>
                    <a:lnTo>
                      <a:pt x="2019" y="12407"/>
                    </a:lnTo>
                    <a:lnTo>
                      <a:pt x="2769" y="12644"/>
                    </a:lnTo>
                    <a:lnTo>
                      <a:pt x="3000" y="13060"/>
                    </a:lnTo>
                    <a:lnTo>
                      <a:pt x="2538" y="13238"/>
                    </a:lnTo>
                    <a:lnTo>
                      <a:pt x="2019" y="13238"/>
                    </a:lnTo>
                    <a:lnTo>
                      <a:pt x="2365" y="13713"/>
                    </a:lnTo>
                    <a:lnTo>
                      <a:pt x="2769" y="14188"/>
                    </a:lnTo>
                    <a:lnTo>
                      <a:pt x="3058" y="14781"/>
                    </a:lnTo>
                    <a:lnTo>
                      <a:pt x="3404" y="15137"/>
                    </a:lnTo>
                    <a:lnTo>
                      <a:pt x="3692" y="14959"/>
                    </a:lnTo>
                    <a:lnTo>
                      <a:pt x="3750" y="14722"/>
                    </a:lnTo>
                    <a:lnTo>
                      <a:pt x="3923" y="14722"/>
                    </a:lnTo>
                    <a:lnTo>
                      <a:pt x="4673" y="14959"/>
                    </a:lnTo>
                    <a:lnTo>
                      <a:pt x="5538" y="14662"/>
                    </a:lnTo>
                    <a:lnTo>
                      <a:pt x="6231" y="14722"/>
                    </a:lnTo>
                    <a:lnTo>
                      <a:pt x="6865" y="14544"/>
                    </a:lnTo>
                    <a:lnTo>
                      <a:pt x="7384" y="14662"/>
                    </a:lnTo>
                    <a:lnTo>
                      <a:pt x="7615" y="14306"/>
                    </a:lnTo>
                    <a:lnTo>
                      <a:pt x="8077" y="14662"/>
                    </a:lnTo>
                    <a:lnTo>
                      <a:pt x="8480" y="14900"/>
                    </a:lnTo>
                    <a:lnTo>
                      <a:pt x="9057" y="14900"/>
                    </a:lnTo>
                    <a:lnTo>
                      <a:pt x="9000" y="15375"/>
                    </a:lnTo>
                    <a:lnTo>
                      <a:pt x="8538" y="15612"/>
                    </a:lnTo>
                    <a:lnTo>
                      <a:pt x="9000" y="15731"/>
                    </a:lnTo>
                    <a:lnTo>
                      <a:pt x="9750" y="15672"/>
                    </a:lnTo>
                    <a:lnTo>
                      <a:pt x="10442" y="15434"/>
                    </a:lnTo>
                    <a:lnTo>
                      <a:pt x="11077" y="15968"/>
                    </a:lnTo>
                    <a:lnTo>
                      <a:pt x="11826" y="16384"/>
                    </a:lnTo>
                    <a:lnTo>
                      <a:pt x="11769" y="15968"/>
                    </a:lnTo>
                    <a:lnTo>
                      <a:pt x="11711" y="15434"/>
                    </a:lnTo>
                    <a:lnTo>
                      <a:pt x="11596" y="14900"/>
                    </a:lnTo>
                    <a:lnTo>
                      <a:pt x="11480" y="14425"/>
                    </a:lnTo>
                    <a:lnTo>
                      <a:pt x="11077" y="14188"/>
                    </a:lnTo>
                    <a:lnTo>
                      <a:pt x="10788" y="14188"/>
                    </a:lnTo>
                    <a:lnTo>
                      <a:pt x="10327" y="13950"/>
                    </a:lnTo>
                    <a:lnTo>
                      <a:pt x="9923" y="13594"/>
                    </a:lnTo>
                    <a:lnTo>
                      <a:pt x="9519" y="13594"/>
                    </a:lnTo>
                    <a:lnTo>
                      <a:pt x="9230" y="13060"/>
                    </a:lnTo>
                    <a:lnTo>
                      <a:pt x="8769" y="13119"/>
                    </a:lnTo>
                    <a:lnTo>
                      <a:pt x="8307" y="13000"/>
                    </a:lnTo>
                    <a:lnTo>
                      <a:pt x="7846" y="12882"/>
                    </a:lnTo>
                    <a:lnTo>
                      <a:pt x="7211" y="12644"/>
                    </a:lnTo>
                    <a:lnTo>
                      <a:pt x="6981" y="12347"/>
                    </a:lnTo>
                    <a:lnTo>
                      <a:pt x="7442" y="12169"/>
                    </a:lnTo>
                    <a:lnTo>
                      <a:pt x="7788" y="12169"/>
                    </a:lnTo>
                    <a:lnTo>
                      <a:pt x="8019" y="12110"/>
                    </a:lnTo>
                    <a:lnTo>
                      <a:pt x="8134" y="11872"/>
                    </a:lnTo>
                    <a:lnTo>
                      <a:pt x="8077" y="11694"/>
                    </a:lnTo>
                    <a:lnTo>
                      <a:pt x="7788" y="11219"/>
                    </a:lnTo>
                    <a:lnTo>
                      <a:pt x="7846" y="10745"/>
                    </a:lnTo>
                    <a:lnTo>
                      <a:pt x="8307" y="10745"/>
                    </a:lnTo>
                    <a:lnTo>
                      <a:pt x="8538" y="10982"/>
                    </a:lnTo>
                    <a:lnTo>
                      <a:pt x="8480" y="11398"/>
                    </a:lnTo>
                    <a:lnTo>
                      <a:pt x="8711" y="11398"/>
                    </a:lnTo>
                    <a:lnTo>
                      <a:pt x="8942" y="11219"/>
                    </a:lnTo>
                    <a:lnTo>
                      <a:pt x="8769" y="10863"/>
                    </a:lnTo>
                    <a:lnTo>
                      <a:pt x="8480" y="10388"/>
                    </a:lnTo>
                    <a:lnTo>
                      <a:pt x="8019" y="9973"/>
                    </a:lnTo>
                    <a:lnTo>
                      <a:pt x="7442" y="9557"/>
                    </a:lnTo>
                    <a:lnTo>
                      <a:pt x="7096" y="8845"/>
                    </a:lnTo>
                    <a:lnTo>
                      <a:pt x="6692" y="8548"/>
                    </a:lnTo>
                    <a:lnTo>
                      <a:pt x="6519" y="7836"/>
                    </a:lnTo>
                    <a:lnTo>
                      <a:pt x="6461" y="7123"/>
                    </a:lnTo>
                    <a:lnTo>
                      <a:pt x="6461" y="6352"/>
                    </a:lnTo>
                    <a:lnTo>
                      <a:pt x="6865" y="6174"/>
                    </a:lnTo>
                    <a:lnTo>
                      <a:pt x="7096" y="5996"/>
                    </a:lnTo>
                    <a:lnTo>
                      <a:pt x="6981" y="6411"/>
                    </a:lnTo>
                    <a:lnTo>
                      <a:pt x="7096" y="6589"/>
                    </a:lnTo>
                    <a:lnTo>
                      <a:pt x="7788" y="6886"/>
                    </a:lnTo>
                    <a:lnTo>
                      <a:pt x="8307" y="7183"/>
                    </a:lnTo>
                    <a:lnTo>
                      <a:pt x="8711" y="7836"/>
                    </a:lnTo>
                    <a:lnTo>
                      <a:pt x="9288" y="8251"/>
                    </a:lnTo>
                    <a:lnTo>
                      <a:pt x="9519" y="8014"/>
                    </a:lnTo>
                    <a:lnTo>
                      <a:pt x="9000" y="7658"/>
                    </a:lnTo>
                    <a:lnTo>
                      <a:pt x="8769" y="7123"/>
                    </a:lnTo>
                    <a:lnTo>
                      <a:pt x="9000" y="7064"/>
                    </a:lnTo>
                    <a:lnTo>
                      <a:pt x="9519" y="7123"/>
                    </a:lnTo>
                    <a:lnTo>
                      <a:pt x="9923" y="7598"/>
                    </a:lnTo>
                    <a:lnTo>
                      <a:pt x="10384" y="8014"/>
                    </a:lnTo>
                    <a:lnTo>
                      <a:pt x="10153" y="7361"/>
                    </a:lnTo>
                    <a:lnTo>
                      <a:pt x="9634" y="7064"/>
                    </a:lnTo>
                    <a:lnTo>
                      <a:pt x="9692" y="6470"/>
                    </a:lnTo>
                    <a:lnTo>
                      <a:pt x="9980" y="6470"/>
                    </a:lnTo>
                    <a:lnTo>
                      <a:pt x="10557" y="6589"/>
                    </a:lnTo>
                    <a:lnTo>
                      <a:pt x="10903" y="6827"/>
                    </a:lnTo>
                    <a:lnTo>
                      <a:pt x="11134" y="6945"/>
                    </a:lnTo>
                    <a:lnTo>
                      <a:pt x="11019" y="6649"/>
                    </a:lnTo>
                    <a:lnTo>
                      <a:pt x="10673" y="6411"/>
                    </a:lnTo>
                    <a:lnTo>
                      <a:pt x="10384" y="6174"/>
                    </a:lnTo>
                    <a:lnTo>
                      <a:pt x="9980" y="6114"/>
                    </a:lnTo>
                    <a:lnTo>
                      <a:pt x="9634" y="5996"/>
                    </a:lnTo>
                    <a:lnTo>
                      <a:pt x="9173" y="5699"/>
                    </a:lnTo>
                    <a:lnTo>
                      <a:pt x="9865" y="5046"/>
                    </a:lnTo>
                    <a:lnTo>
                      <a:pt x="10615" y="4749"/>
                    </a:lnTo>
                    <a:lnTo>
                      <a:pt x="11019" y="4096"/>
                    </a:lnTo>
                    <a:lnTo>
                      <a:pt x="11596" y="4215"/>
                    </a:lnTo>
                    <a:lnTo>
                      <a:pt x="11942" y="4215"/>
                    </a:lnTo>
                    <a:lnTo>
                      <a:pt x="12230" y="4037"/>
                    </a:lnTo>
                    <a:lnTo>
                      <a:pt x="12634" y="3621"/>
                    </a:lnTo>
                    <a:lnTo>
                      <a:pt x="13096" y="3621"/>
                    </a:lnTo>
                    <a:lnTo>
                      <a:pt x="13442" y="3621"/>
                    </a:lnTo>
                    <a:lnTo>
                      <a:pt x="14249" y="3740"/>
                    </a:lnTo>
                    <a:lnTo>
                      <a:pt x="14999" y="3799"/>
                    </a:lnTo>
                    <a:lnTo>
                      <a:pt x="15519" y="4096"/>
                    </a:lnTo>
                    <a:lnTo>
                      <a:pt x="15922" y="3324"/>
                    </a:lnTo>
                    <a:lnTo>
                      <a:pt x="15922" y="2434"/>
                    </a:lnTo>
                    <a:lnTo>
                      <a:pt x="15922" y="1662"/>
                    </a:lnTo>
                    <a:lnTo>
                      <a:pt x="16384" y="1187"/>
                    </a:lnTo>
                    <a:lnTo>
                      <a:pt x="16326" y="534"/>
                    </a:lnTo>
                    <a:lnTo>
                      <a:pt x="15749" y="237"/>
                    </a:lnTo>
                    <a:lnTo>
                      <a:pt x="15634" y="0"/>
                    </a:lnTo>
                    <a:lnTo>
                      <a:pt x="15057" y="178"/>
                    </a:lnTo>
                    <a:lnTo>
                      <a:pt x="15173" y="1187"/>
                    </a:lnTo>
                    <a:lnTo>
                      <a:pt x="14596" y="1900"/>
                    </a:lnTo>
                    <a:lnTo>
                      <a:pt x="13673" y="2315"/>
                    </a:lnTo>
                    <a:lnTo>
                      <a:pt x="12692" y="2137"/>
                    </a:lnTo>
                    <a:lnTo>
                      <a:pt x="11826" y="1959"/>
                    </a:lnTo>
                    <a:lnTo>
                      <a:pt x="11307" y="1662"/>
                    </a:lnTo>
                    <a:lnTo>
                      <a:pt x="10673" y="1722"/>
                    </a:lnTo>
                    <a:lnTo>
                      <a:pt x="10211" y="1959"/>
                    </a:lnTo>
                    <a:lnTo>
                      <a:pt x="9288" y="2434"/>
                    </a:lnTo>
                    <a:lnTo>
                      <a:pt x="8250" y="2671"/>
                    </a:lnTo>
                    <a:lnTo>
                      <a:pt x="7442" y="3027"/>
                    </a:lnTo>
                    <a:lnTo>
                      <a:pt x="6923" y="3087"/>
                    </a:lnTo>
                    <a:lnTo>
                      <a:pt x="6865" y="3087"/>
                    </a:lnTo>
                    <a:lnTo>
                      <a:pt x="6519" y="3265"/>
                    </a:lnTo>
                    <a:lnTo>
                      <a:pt x="5942" y="4037"/>
                    </a:lnTo>
                    <a:lnTo>
                      <a:pt x="4846" y="4215"/>
                    </a:lnTo>
                    <a:lnTo>
                      <a:pt x="4096" y="4690"/>
                    </a:lnTo>
                    <a:lnTo>
                      <a:pt x="3519" y="5224"/>
                    </a:lnTo>
                    <a:lnTo>
                      <a:pt x="2596" y="5461"/>
                    </a:lnTo>
                    <a:lnTo>
                      <a:pt x="2077" y="5639"/>
                    </a:lnTo>
                    <a:lnTo>
                      <a:pt x="1846" y="5699"/>
                    </a:lnTo>
                    <a:lnTo>
                      <a:pt x="2019" y="6233"/>
                    </a:lnTo>
                    <a:lnTo>
                      <a:pt x="2077" y="6945"/>
                    </a:lnTo>
                    <a:lnTo>
                      <a:pt x="1558" y="7658"/>
                    </a:lnTo>
                    <a:lnTo>
                      <a:pt x="1154" y="8608"/>
                    </a:lnTo>
                    <a:lnTo>
                      <a:pt x="692" y="9023"/>
                    </a:lnTo>
                    <a:lnTo>
                      <a:pt x="635" y="9676"/>
                    </a:lnTo>
                    <a:lnTo>
                      <a:pt x="462" y="10032"/>
                    </a:lnTo>
                    <a:lnTo>
                      <a:pt x="58" y="10448"/>
                    </a:lnTo>
                    <a:lnTo>
                      <a:pt x="0" y="1038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9" name="Drawing 30"/>
              <p:cNvSpPr>
                <a:spLocks noChangeAspect="1"/>
              </p:cNvSpPr>
              <p:nvPr/>
            </p:nvSpPr>
            <p:spPr bwMode="auto">
              <a:xfrm>
                <a:off x="8561" y="-84251"/>
                <a:ext cx="675" cy="15"/>
              </a:xfrm>
              <a:custGeom>
                <a:avLst/>
                <a:gdLst/>
                <a:ahLst/>
                <a:cxnLst>
                  <a:cxn ang="0">
                    <a:pos x="12015" y="13107"/>
                  </a:cxn>
                  <a:cxn ang="0">
                    <a:pos x="16384" y="9830"/>
                  </a:cxn>
                  <a:cxn ang="0">
                    <a:pos x="13107" y="8738"/>
                  </a:cxn>
                  <a:cxn ang="0">
                    <a:pos x="12015" y="1092"/>
                  </a:cxn>
                  <a:cxn ang="0">
                    <a:pos x="7646" y="0"/>
                  </a:cxn>
                  <a:cxn ang="0">
                    <a:pos x="0" y="9830"/>
                  </a:cxn>
                  <a:cxn ang="0">
                    <a:pos x="2185" y="13107"/>
                  </a:cxn>
                  <a:cxn ang="0">
                    <a:pos x="8738" y="16384"/>
                  </a:cxn>
                  <a:cxn ang="0">
                    <a:pos x="12015" y="13107"/>
                  </a:cxn>
                </a:cxnLst>
                <a:rect l="0" t="0" r="r" b="b"/>
                <a:pathLst>
                  <a:path w="16384" h="16384">
                    <a:moveTo>
                      <a:pt x="12015" y="13107"/>
                    </a:moveTo>
                    <a:lnTo>
                      <a:pt x="16384" y="9830"/>
                    </a:lnTo>
                    <a:lnTo>
                      <a:pt x="13107" y="8738"/>
                    </a:lnTo>
                    <a:lnTo>
                      <a:pt x="12015" y="1092"/>
                    </a:lnTo>
                    <a:lnTo>
                      <a:pt x="7646" y="0"/>
                    </a:lnTo>
                    <a:lnTo>
                      <a:pt x="0" y="9830"/>
                    </a:lnTo>
                    <a:lnTo>
                      <a:pt x="2185" y="13107"/>
                    </a:lnTo>
                    <a:lnTo>
                      <a:pt x="8738" y="16384"/>
                    </a:lnTo>
                    <a:lnTo>
                      <a:pt x="12015" y="1310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60" name="Drawing 31"/>
              <p:cNvSpPr>
                <a:spLocks noChangeAspect="1"/>
              </p:cNvSpPr>
              <p:nvPr/>
            </p:nvSpPr>
            <p:spPr bwMode="auto">
              <a:xfrm>
                <a:off x="10091" y="-84204"/>
                <a:ext cx="720" cy="13"/>
              </a:xfrm>
              <a:custGeom>
                <a:avLst/>
                <a:gdLst/>
                <a:ahLst/>
                <a:cxnLst>
                  <a:cxn ang="0">
                    <a:pos x="16384" y="2521"/>
                  </a:cxn>
                  <a:cxn ang="0">
                    <a:pos x="14336" y="15124"/>
                  </a:cxn>
                  <a:cxn ang="0">
                    <a:pos x="13312" y="5041"/>
                  </a:cxn>
                  <a:cxn ang="0">
                    <a:pos x="13312" y="0"/>
                  </a:cxn>
                  <a:cxn ang="0">
                    <a:pos x="8192" y="0"/>
                  </a:cxn>
                  <a:cxn ang="0">
                    <a:pos x="1024" y="2521"/>
                  </a:cxn>
                  <a:cxn ang="0">
                    <a:pos x="0" y="15124"/>
                  </a:cxn>
                  <a:cxn ang="0">
                    <a:pos x="4096" y="16384"/>
                  </a:cxn>
                  <a:cxn ang="0">
                    <a:pos x="5120" y="11343"/>
                  </a:cxn>
                  <a:cxn ang="0">
                    <a:pos x="8192" y="11343"/>
                  </a:cxn>
                  <a:cxn ang="0">
                    <a:pos x="12288" y="12603"/>
                  </a:cxn>
                  <a:cxn ang="0">
                    <a:pos x="13312" y="11343"/>
                  </a:cxn>
                  <a:cxn ang="0">
                    <a:pos x="16384" y="2521"/>
                  </a:cxn>
                </a:cxnLst>
                <a:rect l="0" t="0" r="r" b="b"/>
                <a:pathLst>
                  <a:path w="16384" h="16384">
                    <a:moveTo>
                      <a:pt x="16384" y="2521"/>
                    </a:moveTo>
                    <a:lnTo>
                      <a:pt x="14336" y="15124"/>
                    </a:lnTo>
                    <a:lnTo>
                      <a:pt x="13312" y="5041"/>
                    </a:lnTo>
                    <a:lnTo>
                      <a:pt x="13312" y="0"/>
                    </a:lnTo>
                    <a:lnTo>
                      <a:pt x="8192" y="0"/>
                    </a:lnTo>
                    <a:lnTo>
                      <a:pt x="1024" y="2521"/>
                    </a:lnTo>
                    <a:lnTo>
                      <a:pt x="0" y="15124"/>
                    </a:lnTo>
                    <a:lnTo>
                      <a:pt x="4096" y="16384"/>
                    </a:lnTo>
                    <a:lnTo>
                      <a:pt x="5120" y="11343"/>
                    </a:lnTo>
                    <a:lnTo>
                      <a:pt x="8192" y="11343"/>
                    </a:lnTo>
                    <a:lnTo>
                      <a:pt x="12288" y="12603"/>
                    </a:lnTo>
                    <a:lnTo>
                      <a:pt x="13312" y="11343"/>
                    </a:lnTo>
                    <a:lnTo>
                      <a:pt x="16384" y="252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61" name="Drawing 32"/>
              <p:cNvSpPr>
                <a:spLocks noChangeAspect="1"/>
              </p:cNvSpPr>
              <p:nvPr/>
            </p:nvSpPr>
            <p:spPr bwMode="auto">
              <a:xfrm>
                <a:off x="12251" y="-84182"/>
                <a:ext cx="1710" cy="28"/>
              </a:xfrm>
              <a:custGeom>
                <a:avLst/>
                <a:gdLst/>
                <a:ahLst/>
                <a:cxnLst>
                  <a:cxn ang="0">
                    <a:pos x="14228" y="13458"/>
                  </a:cxn>
                  <a:cxn ang="0">
                    <a:pos x="16384" y="13458"/>
                  </a:cxn>
                  <a:cxn ang="0">
                    <a:pos x="13797" y="8192"/>
                  </a:cxn>
                  <a:cxn ang="0">
                    <a:pos x="10779" y="3511"/>
                  </a:cxn>
                  <a:cxn ang="0">
                    <a:pos x="8623" y="0"/>
                  </a:cxn>
                  <a:cxn ang="0">
                    <a:pos x="6036" y="3511"/>
                  </a:cxn>
                  <a:cxn ang="0">
                    <a:pos x="3449" y="5851"/>
                  </a:cxn>
                  <a:cxn ang="0">
                    <a:pos x="431" y="8777"/>
                  </a:cxn>
                  <a:cxn ang="0">
                    <a:pos x="0" y="13458"/>
                  </a:cxn>
                  <a:cxn ang="0">
                    <a:pos x="2587" y="13458"/>
                  </a:cxn>
                  <a:cxn ang="0">
                    <a:pos x="5174" y="10533"/>
                  </a:cxn>
                  <a:cxn ang="0">
                    <a:pos x="7330" y="9362"/>
                  </a:cxn>
                  <a:cxn ang="0">
                    <a:pos x="6036" y="15799"/>
                  </a:cxn>
                  <a:cxn ang="0">
                    <a:pos x="9485" y="16384"/>
                  </a:cxn>
                  <a:cxn ang="0">
                    <a:pos x="12504" y="13458"/>
                  </a:cxn>
                  <a:cxn ang="0">
                    <a:pos x="12504" y="11703"/>
                  </a:cxn>
                  <a:cxn ang="0">
                    <a:pos x="14228" y="13458"/>
                  </a:cxn>
                </a:cxnLst>
                <a:rect l="0" t="0" r="r" b="b"/>
                <a:pathLst>
                  <a:path w="16384" h="16384">
                    <a:moveTo>
                      <a:pt x="14228" y="13458"/>
                    </a:moveTo>
                    <a:lnTo>
                      <a:pt x="16384" y="13458"/>
                    </a:lnTo>
                    <a:lnTo>
                      <a:pt x="13797" y="8192"/>
                    </a:lnTo>
                    <a:lnTo>
                      <a:pt x="10779" y="3511"/>
                    </a:lnTo>
                    <a:lnTo>
                      <a:pt x="8623" y="0"/>
                    </a:lnTo>
                    <a:lnTo>
                      <a:pt x="6036" y="3511"/>
                    </a:lnTo>
                    <a:lnTo>
                      <a:pt x="3449" y="5851"/>
                    </a:lnTo>
                    <a:lnTo>
                      <a:pt x="431" y="8777"/>
                    </a:lnTo>
                    <a:lnTo>
                      <a:pt x="0" y="13458"/>
                    </a:lnTo>
                    <a:lnTo>
                      <a:pt x="2587" y="13458"/>
                    </a:lnTo>
                    <a:lnTo>
                      <a:pt x="5174" y="10533"/>
                    </a:lnTo>
                    <a:lnTo>
                      <a:pt x="7330" y="9362"/>
                    </a:lnTo>
                    <a:lnTo>
                      <a:pt x="6036" y="15799"/>
                    </a:lnTo>
                    <a:lnTo>
                      <a:pt x="9485" y="16384"/>
                    </a:lnTo>
                    <a:lnTo>
                      <a:pt x="12504" y="13458"/>
                    </a:lnTo>
                    <a:lnTo>
                      <a:pt x="12504" y="11703"/>
                    </a:lnTo>
                    <a:lnTo>
                      <a:pt x="14228" y="1345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62" name="Drawing 33"/>
              <p:cNvSpPr>
                <a:spLocks noChangeAspect="1"/>
              </p:cNvSpPr>
              <p:nvPr/>
            </p:nvSpPr>
            <p:spPr bwMode="auto">
              <a:xfrm>
                <a:off x="12521" y="-84127"/>
                <a:ext cx="675" cy="24"/>
              </a:xfrm>
              <a:custGeom>
                <a:avLst/>
                <a:gdLst/>
                <a:ahLst/>
                <a:cxnLst>
                  <a:cxn ang="0">
                    <a:pos x="10923" y="16384"/>
                  </a:cxn>
                  <a:cxn ang="0">
                    <a:pos x="13107" y="15701"/>
                  </a:cxn>
                  <a:cxn ang="0">
                    <a:pos x="16384" y="13653"/>
                  </a:cxn>
                  <a:cxn ang="0">
                    <a:pos x="16384" y="7509"/>
                  </a:cxn>
                  <a:cxn ang="0">
                    <a:pos x="15292" y="2048"/>
                  </a:cxn>
                  <a:cxn ang="0">
                    <a:pos x="12015" y="0"/>
                  </a:cxn>
                  <a:cxn ang="0">
                    <a:pos x="0" y="0"/>
                  </a:cxn>
                  <a:cxn ang="0">
                    <a:pos x="2185" y="5461"/>
                  </a:cxn>
                  <a:cxn ang="0">
                    <a:pos x="8738" y="8875"/>
                  </a:cxn>
                  <a:cxn ang="0">
                    <a:pos x="6554" y="13653"/>
                  </a:cxn>
                  <a:cxn ang="0">
                    <a:pos x="6554" y="16384"/>
                  </a:cxn>
                  <a:cxn ang="0">
                    <a:pos x="10923" y="16384"/>
                  </a:cxn>
                </a:cxnLst>
                <a:rect l="0" t="0" r="r" b="b"/>
                <a:pathLst>
                  <a:path w="16384" h="16384">
                    <a:moveTo>
                      <a:pt x="10923" y="16384"/>
                    </a:moveTo>
                    <a:lnTo>
                      <a:pt x="13107" y="15701"/>
                    </a:lnTo>
                    <a:lnTo>
                      <a:pt x="16384" y="13653"/>
                    </a:lnTo>
                    <a:lnTo>
                      <a:pt x="16384" y="7509"/>
                    </a:lnTo>
                    <a:lnTo>
                      <a:pt x="15292" y="2048"/>
                    </a:lnTo>
                    <a:lnTo>
                      <a:pt x="12015" y="0"/>
                    </a:lnTo>
                    <a:lnTo>
                      <a:pt x="0" y="0"/>
                    </a:lnTo>
                    <a:lnTo>
                      <a:pt x="2185" y="5461"/>
                    </a:lnTo>
                    <a:lnTo>
                      <a:pt x="8738" y="8875"/>
                    </a:lnTo>
                    <a:lnTo>
                      <a:pt x="6554" y="13653"/>
                    </a:lnTo>
                    <a:lnTo>
                      <a:pt x="6554" y="16384"/>
                    </a:lnTo>
                    <a:lnTo>
                      <a:pt x="10923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63" name="Drawing 34"/>
              <p:cNvSpPr>
                <a:spLocks noChangeAspect="1"/>
              </p:cNvSpPr>
              <p:nvPr/>
            </p:nvSpPr>
            <p:spPr bwMode="auto">
              <a:xfrm>
                <a:off x="18101" y="-84018"/>
                <a:ext cx="1035" cy="39"/>
              </a:xfrm>
              <a:custGeom>
                <a:avLst/>
                <a:gdLst/>
                <a:ahLst/>
                <a:cxnLst>
                  <a:cxn ang="0">
                    <a:pos x="12822" y="11343"/>
                  </a:cxn>
                  <a:cxn ang="0">
                    <a:pos x="14247" y="10082"/>
                  </a:cxn>
                  <a:cxn ang="0">
                    <a:pos x="15672" y="7982"/>
                  </a:cxn>
                  <a:cxn ang="0">
                    <a:pos x="16384" y="4621"/>
                  </a:cxn>
                  <a:cxn ang="0">
                    <a:pos x="16384" y="0"/>
                  </a:cxn>
                  <a:cxn ang="0">
                    <a:pos x="13535" y="1260"/>
                  </a:cxn>
                  <a:cxn ang="0">
                    <a:pos x="7836" y="4201"/>
                  </a:cxn>
                  <a:cxn ang="0">
                    <a:pos x="2849" y="7982"/>
                  </a:cxn>
                  <a:cxn ang="0">
                    <a:pos x="0" y="9662"/>
                  </a:cxn>
                  <a:cxn ang="0">
                    <a:pos x="0" y="11763"/>
                  </a:cxn>
                  <a:cxn ang="0">
                    <a:pos x="2137" y="16384"/>
                  </a:cxn>
                  <a:cxn ang="0">
                    <a:pos x="7123" y="14283"/>
                  </a:cxn>
                  <a:cxn ang="0">
                    <a:pos x="12822" y="11343"/>
                  </a:cxn>
                </a:cxnLst>
                <a:rect l="0" t="0" r="r" b="b"/>
                <a:pathLst>
                  <a:path w="16384" h="16384">
                    <a:moveTo>
                      <a:pt x="12822" y="11343"/>
                    </a:moveTo>
                    <a:lnTo>
                      <a:pt x="14247" y="10082"/>
                    </a:lnTo>
                    <a:lnTo>
                      <a:pt x="15672" y="7982"/>
                    </a:lnTo>
                    <a:lnTo>
                      <a:pt x="16384" y="4621"/>
                    </a:lnTo>
                    <a:lnTo>
                      <a:pt x="16384" y="0"/>
                    </a:lnTo>
                    <a:lnTo>
                      <a:pt x="13535" y="1260"/>
                    </a:lnTo>
                    <a:lnTo>
                      <a:pt x="7836" y="4201"/>
                    </a:lnTo>
                    <a:lnTo>
                      <a:pt x="2849" y="7982"/>
                    </a:lnTo>
                    <a:lnTo>
                      <a:pt x="0" y="9662"/>
                    </a:lnTo>
                    <a:lnTo>
                      <a:pt x="0" y="11763"/>
                    </a:lnTo>
                    <a:lnTo>
                      <a:pt x="2137" y="16384"/>
                    </a:lnTo>
                    <a:lnTo>
                      <a:pt x="7123" y="14283"/>
                    </a:lnTo>
                    <a:lnTo>
                      <a:pt x="12822" y="1134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64" name="Drawing 35"/>
              <p:cNvSpPr>
                <a:spLocks noChangeAspect="1"/>
              </p:cNvSpPr>
              <p:nvPr/>
            </p:nvSpPr>
            <p:spPr bwMode="auto">
              <a:xfrm>
                <a:off x="8921" y="-83924"/>
                <a:ext cx="6435" cy="37"/>
              </a:xfrm>
              <a:custGeom>
                <a:avLst/>
                <a:gdLst/>
                <a:ahLst/>
                <a:cxnLst>
                  <a:cxn ang="0">
                    <a:pos x="8708" y="2214"/>
                  </a:cxn>
                  <a:cxn ang="0">
                    <a:pos x="7791" y="1771"/>
                  </a:cxn>
                  <a:cxn ang="0">
                    <a:pos x="6760" y="2657"/>
                  </a:cxn>
                  <a:cxn ang="0">
                    <a:pos x="5843" y="4428"/>
                  </a:cxn>
                  <a:cxn ang="0">
                    <a:pos x="4812" y="5757"/>
                  </a:cxn>
                  <a:cxn ang="0">
                    <a:pos x="3895" y="3985"/>
                  </a:cxn>
                  <a:cxn ang="0">
                    <a:pos x="3208" y="3985"/>
                  </a:cxn>
                  <a:cxn ang="0">
                    <a:pos x="3437" y="1771"/>
                  </a:cxn>
                  <a:cxn ang="0">
                    <a:pos x="2979" y="0"/>
                  </a:cxn>
                  <a:cxn ang="0">
                    <a:pos x="2291" y="2657"/>
                  </a:cxn>
                  <a:cxn ang="0">
                    <a:pos x="1146" y="886"/>
                  </a:cxn>
                  <a:cxn ang="0">
                    <a:pos x="687" y="886"/>
                  </a:cxn>
                  <a:cxn ang="0">
                    <a:pos x="687" y="3985"/>
                  </a:cxn>
                  <a:cxn ang="0">
                    <a:pos x="0" y="3985"/>
                  </a:cxn>
                  <a:cxn ang="0">
                    <a:pos x="0" y="7528"/>
                  </a:cxn>
                  <a:cxn ang="0">
                    <a:pos x="0" y="12842"/>
                  </a:cxn>
                  <a:cxn ang="0">
                    <a:pos x="458" y="12399"/>
                  </a:cxn>
                  <a:cxn ang="0">
                    <a:pos x="1604" y="11513"/>
                  </a:cxn>
                  <a:cxn ang="0">
                    <a:pos x="2521" y="10627"/>
                  </a:cxn>
                  <a:cxn ang="0">
                    <a:pos x="3895" y="9742"/>
                  </a:cxn>
                  <a:cxn ang="0">
                    <a:pos x="4812" y="10627"/>
                  </a:cxn>
                  <a:cxn ang="0">
                    <a:pos x="5500" y="10627"/>
                  </a:cxn>
                  <a:cxn ang="0">
                    <a:pos x="6187" y="11513"/>
                  </a:cxn>
                  <a:cxn ang="0">
                    <a:pos x="7104" y="12842"/>
                  </a:cxn>
                  <a:cxn ang="0">
                    <a:pos x="7791" y="16384"/>
                  </a:cxn>
                  <a:cxn ang="0">
                    <a:pos x="9510" y="14613"/>
                  </a:cxn>
                  <a:cxn ang="0">
                    <a:pos x="10541" y="12399"/>
                  </a:cxn>
                  <a:cxn ang="0">
                    <a:pos x="11686" y="12399"/>
                  </a:cxn>
                  <a:cxn ang="0">
                    <a:pos x="12374" y="10627"/>
                  </a:cxn>
                  <a:cxn ang="0">
                    <a:pos x="13634" y="9742"/>
                  </a:cxn>
                  <a:cxn ang="0">
                    <a:pos x="14551" y="7971"/>
                  </a:cxn>
                  <a:cxn ang="0">
                    <a:pos x="15582" y="9299"/>
                  </a:cxn>
                  <a:cxn ang="0">
                    <a:pos x="16384" y="2214"/>
                  </a:cxn>
                  <a:cxn ang="0">
                    <a:pos x="16040" y="443"/>
                  </a:cxn>
                  <a:cxn ang="0">
                    <a:pos x="15467" y="2214"/>
                  </a:cxn>
                  <a:cxn ang="0">
                    <a:pos x="14895" y="3542"/>
                  </a:cxn>
                  <a:cxn ang="0">
                    <a:pos x="14093" y="5314"/>
                  </a:cxn>
                  <a:cxn ang="0">
                    <a:pos x="13176" y="4428"/>
                  </a:cxn>
                  <a:cxn ang="0">
                    <a:pos x="12603" y="1771"/>
                  </a:cxn>
                  <a:cxn ang="0">
                    <a:pos x="11343" y="2657"/>
                  </a:cxn>
                  <a:cxn ang="0">
                    <a:pos x="10541" y="3542"/>
                  </a:cxn>
                  <a:cxn ang="0">
                    <a:pos x="9510" y="3985"/>
                  </a:cxn>
                  <a:cxn ang="0">
                    <a:pos x="8708" y="3542"/>
                  </a:cxn>
                  <a:cxn ang="0">
                    <a:pos x="8708" y="2214"/>
                  </a:cxn>
                </a:cxnLst>
                <a:rect l="0" t="0" r="r" b="b"/>
                <a:pathLst>
                  <a:path w="16384" h="16384">
                    <a:moveTo>
                      <a:pt x="8708" y="2214"/>
                    </a:moveTo>
                    <a:lnTo>
                      <a:pt x="7791" y="1771"/>
                    </a:lnTo>
                    <a:lnTo>
                      <a:pt x="6760" y="2657"/>
                    </a:lnTo>
                    <a:lnTo>
                      <a:pt x="5843" y="4428"/>
                    </a:lnTo>
                    <a:lnTo>
                      <a:pt x="4812" y="5757"/>
                    </a:lnTo>
                    <a:lnTo>
                      <a:pt x="3895" y="3985"/>
                    </a:lnTo>
                    <a:lnTo>
                      <a:pt x="3208" y="3985"/>
                    </a:lnTo>
                    <a:lnTo>
                      <a:pt x="3437" y="1771"/>
                    </a:lnTo>
                    <a:lnTo>
                      <a:pt x="2979" y="0"/>
                    </a:lnTo>
                    <a:lnTo>
                      <a:pt x="2291" y="2657"/>
                    </a:lnTo>
                    <a:lnTo>
                      <a:pt x="1146" y="886"/>
                    </a:lnTo>
                    <a:lnTo>
                      <a:pt x="687" y="886"/>
                    </a:lnTo>
                    <a:lnTo>
                      <a:pt x="687" y="3985"/>
                    </a:lnTo>
                    <a:lnTo>
                      <a:pt x="0" y="3985"/>
                    </a:lnTo>
                    <a:lnTo>
                      <a:pt x="0" y="7528"/>
                    </a:lnTo>
                    <a:lnTo>
                      <a:pt x="0" y="12842"/>
                    </a:lnTo>
                    <a:lnTo>
                      <a:pt x="458" y="12399"/>
                    </a:lnTo>
                    <a:lnTo>
                      <a:pt x="1604" y="11513"/>
                    </a:lnTo>
                    <a:lnTo>
                      <a:pt x="2521" y="10627"/>
                    </a:lnTo>
                    <a:lnTo>
                      <a:pt x="3895" y="9742"/>
                    </a:lnTo>
                    <a:lnTo>
                      <a:pt x="4812" y="10627"/>
                    </a:lnTo>
                    <a:lnTo>
                      <a:pt x="5500" y="10627"/>
                    </a:lnTo>
                    <a:lnTo>
                      <a:pt x="6187" y="11513"/>
                    </a:lnTo>
                    <a:lnTo>
                      <a:pt x="7104" y="12842"/>
                    </a:lnTo>
                    <a:lnTo>
                      <a:pt x="7791" y="16384"/>
                    </a:lnTo>
                    <a:lnTo>
                      <a:pt x="9510" y="14613"/>
                    </a:lnTo>
                    <a:lnTo>
                      <a:pt x="10541" y="12399"/>
                    </a:lnTo>
                    <a:lnTo>
                      <a:pt x="11686" y="12399"/>
                    </a:lnTo>
                    <a:lnTo>
                      <a:pt x="12374" y="10627"/>
                    </a:lnTo>
                    <a:lnTo>
                      <a:pt x="13634" y="9742"/>
                    </a:lnTo>
                    <a:lnTo>
                      <a:pt x="14551" y="7971"/>
                    </a:lnTo>
                    <a:lnTo>
                      <a:pt x="15582" y="9299"/>
                    </a:lnTo>
                    <a:lnTo>
                      <a:pt x="16384" y="2214"/>
                    </a:lnTo>
                    <a:lnTo>
                      <a:pt x="16040" y="443"/>
                    </a:lnTo>
                    <a:lnTo>
                      <a:pt x="15467" y="2214"/>
                    </a:lnTo>
                    <a:lnTo>
                      <a:pt x="14895" y="3542"/>
                    </a:lnTo>
                    <a:lnTo>
                      <a:pt x="14093" y="5314"/>
                    </a:lnTo>
                    <a:lnTo>
                      <a:pt x="13176" y="4428"/>
                    </a:lnTo>
                    <a:lnTo>
                      <a:pt x="12603" y="1771"/>
                    </a:lnTo>
                    <a:lnTo>
                      <a:pt x="11343" y="2657"/>
                    </a:lnTo>
                    <a:lnTo>
                      <a:pt x="10541" y="3542"/>
                    </a:lnTo>
                    <a:lnTo>
                      <a:pt x="9510" y="3985"/>
                    </a:lnTo>
                    <a:lnTo>
                      <a:pt x="8708" y="3542"/>
                    </a:lnTo>
                    <a:lnTo>
                      <a:pt x="8708" y="221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65" name="Drawing 36"/>
              <p:cNvSpPr>
                <a:spLocks noChangeAspect="1"/>
              </p:cNvSpPr>
              <p:nvPr/>
            </p:nvSpPr>
            <p:spPr bwMode="auto">
              <a:xfrm>
                <a:off x="10316" y="-84075"/>
                <a:ext cx="765" cy="17"/>
              </a:xfrm>
              <a:custGeom>
                <a:avLst/>
                <a:gdLst/>
                <a:ahLst/>
                <a:cxnLst>
                  <a:cxn ang="0">
                    <a:pos x="14456" y="16384"/>
                  </a:cxn>
                  <a:cxn ang="0">
                    <a:pos x="16384" y="12529"/>
                  </a:cxn>
                  <a:cxn ang="0">
                    <a:pos x="15420" y="6746"/>
                  </a:cxn>
                  <a:cxn ang="0">
                    <a:pos x="12529" y="3855"/>
                  </a:cxn>
                  <a:cxn ang="0">
                    <a:pos x="6746" y="0"/>
                  </a:cxn>
                  <a:cxn ang="0">
                    <a:pos x="0" y="0"/>
                  </a:cxn>
                  <a:cxn ang="0">
                    <a:pos x="0" y="3855"/>
                  </a:cxn>
                  <a:cxn ang="0">
                    <a:pos x="4819" y="7710"/>
                  </a:cxn>
                  <a:cxn ang="0">
                    <a:pos x="8674" y="12529"/>
                  </a:cxn>
                  <a:cxn ang="0">
                    <a:pos x="11565" y="16384"/>
                  </a:cxn>
                  <a:cxn ang="0">
                    <a:pos x="14456" y="16384"/>
                  </a:cxn>
                </a:cxnLst>
                <a:rect l="0" t="0" r="r" b="b"/>
                <a:pathLst>
                  <a:path w="16384" h="16384">
                    <a:moveTo>
                      <a:pt x="14456" y="16384"/>
                    </a:moveTo>
                    <a:lnTo>
                      <a:pt x="16384" y="12529"/>
                    </a:lnTo>
                    <a:lnTo>
                      <a:pt x="15420" y="6746"/>
                    </a:lnTo>
                    <a:lnTo>
                      <a:pt x="12529" y="3855"/>
                    </a:lnTo>
                    <a:lnTo>
                      <a:pt x="6746" y="0"/>
                    </a:lnTo>
                    <a:lnTo>
                      <a:pt x="0" y="0"/>
                    </a:lnTo>
                    <a:lnTo>
                      <a:pt x="0" y="3855"/>
                    </a:lnTo>
                    <a:lnTo>
                      <a:pt x="4819" y="7710"/>
                    </a:lnTo>
                    <a:lnTo>
                      <a:pt x="8674" y="12529"/>
                    </a:lnTo>
                    <a:lnTo>
                      <a:pt x="11565" y="16384"/>
                    </a:lnTo>
                    <a:lnTo>
                      <a:pt x="14456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66" name="Drawing 37"/>
              <p:cNvSpPr>
                <a:spLocks noChangeAspect="1"/>
              </p:cNvSpPr>
              <p:nvPr/>
            </p:nvSpPr>
            <p:spPr bwMode="auto">
              <a:xfrm>
                <a:off x="12251" y="-84032"/>
                <a:ext cx="450" cy="16"/>
              </a:xfrm>
              <a:custGeom>
                <a:avLst/>
                <a:gdLst/>
                <a:ahLst/>
                <a:cxnLst>
                  <a:cxn ang="0">
                    <a:pos x="6554" y="16384"/>
                  </a:cxn>
                  <a:cxn ang="0">
                    <a:pos x="16384" y="14336"/>
                  </a:cxn>
                  <a:cxn ang="0">
                    <a:pos x="14746" y="5120"/>
                  </a:cxn>
                  <a:cxn ang="0">
                    <a:pos x="14746" y="0"/>
                  </a:cxn>
                  <a:cxn ang="0">
                    <a:pos x="8192" y="0"/>
                  </a:cxn>
                  <a:cxn ang="0">
                    <a:pos x="6554" y="1024"/>
                  </a:cxn>
                  <a:cxn ang="0">
                    <a:pos x="0" y="8192"/>
                  </a:cxn>
                  <a:cxn ang="0">
                    <a:pos x="1638" y="14336"/>
                  </a:cxn>
                  <a:cxn ang="0">
                    <a:pos x="6554" y="16384"/>
                  </a:cxn>
                </a:cxnLst>
                <a:rect l="0" t="0" r="r" b="b"/>
                <a:pathLst>
                  <a:path w="16384" h="16384">
                    <a:moveTo>
                      <a:pt x="6554" y="16384"/>
                    </a:moveTo>
                    <a:lnTo>
                      <a:pt x="16384" y="14336"/>
                    </a:lnTo>
                    <a:lnTo>
                      <a:pt x="14746" y="5120"/>
                    </a:lnTo>
                    <a:lnTo>
                      <a:pt x="14746" y="0"/>
                    </a:lnTo>
                    <a:lnTo>
                      <a:pt x="8192" y="0"/>
                    </a:lnTo>
                    <a:lnTo>
                      <a:pt x="6554" y="1024"/>
                    </a:lnTo>
                    <a:lnTo>
                      <a:pt x="0" y="8192"/>
                    </a:lnTo>
                    <a:lnTo>
                      <a:pt x="1638" y="14336"/>
                    </a:lnTo>
                    <a:lnTo>
                      <a:pt x="6554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67" name="Drawing 38"/>
              <p:cNvSpPr>
                <a:spLocks noChangeAspect="1"/>
              </p:cNvSpPr>
              <p:nvPr/>
            </p:nvSpPr>
            <p:spPr bwMode="auto">
              <a:xfrm>
                <a:off x="2441" y="-84076"/>
                <a:ext cx="5355" cy="114"/>
              </a:xfrm>
              <a:custGeom>
                <a:avLst/>
                <a:gdLst/>
                <a:ahLst/>
                <a:cxnLst>
                  <a:cxn ang="0">
                    <a:pos x="5507" y="0"/>
                  </a:cxn>
                  <a:cxn ang="0">
                    <a:pos x="4819" y="144"/>
                  </a:cxn>
                  <a:cxn ang="0">
                    <a:pos x="3855" y="575"/>
                  </a:cxn>
                  <a:cxn ang="0">
                    <a:pos x="2203" y="1868"/>
                  </a:cxn>
                  <a:cxn ang="0">
                    <a:pos x="1377" y="1725"/>
                  </a:cxn>
                  <a:cxn ang="0">
                    <a:pos x="275" y="4312"/>
                  </a:cxn>
                  <a:cxn ang="0">
                    <a:pos x="0" y="5461"/>
                  </a:cxn>
                  <a:cxn ang="0">
                    <a:pos x="964" y="7042"/>
                  </a:cxn>
                  <a:cxn ang="0">
                    <a:pos x="3029" y="7761"/>
                  </a:cxn>
                  <a:cxn ang="0">
                    <a:pos x="4130" y="9342"/>
                  </a:cxn>
                  <a:cxn ang="0">
                    <a:pos x="3717" y="11498"/>
                  </a:cxn>
                  <a:cxn ang="0">
                    <a:pos x="4268" y="13222"/>
                  </a:cxn>
                  <a:cxn ang="0">
                    <a:pos x="5232" y="13941"/>
                  </a:cxn>
                  <a:cxn ang="0">
                    <a:pos x="6058" y="14084"/>
                  </a:cxn>
                  <a:cxn ang="0">
                    <a:pos x="6333" y="12647"/>
                  </a:cxn>
                  <a:cxn ang="0">
                    <a:pos x="7022" y="11498"/>
                  </a:cxn>
                  <a:cxn ang="0">
                    <a:pos x="7572" y="12360"/>
                  </a:cxn>
                  <a:cxn ang="0">
                    <a:pos x="8674" y="12935"/>
                  </a:cxn>
                  <a:cxn ang="0">
                    <a:pos x="9638" y="15091"/>
                  </a:cxn>
                  <a:cxn ang="0">
                    <a:pos x="9913" y="16384"/>
                  </a:cxn>
                  <a:cxn ang="0">
                    <a:pos x="10464" y="16384"/>
                  </a:cxn>
                  <a:cxn ang="0">
                    <a:pos x="10739" y="15665"/>
                  </a:cxn>
                  <a:cxn ang="0">
                    <a:pos x="10739" y="13797"/>
                  </a:cxn>
                  <a:cxn ang="0">
                    <a:pos x="11841" y="13222"/>
                  </a:cxn>
                  <a:cxn ang="0">
                    <a:pos x="12667" y="14372"/>
                  </a:cxn>
                  <a:cxn ang="0">
                    <a:pos x="13768" y="15091"/>
                  </a:cxn>
                  <a:cxn ang="0">
                    <a:pos x="15145" y="15522"/>
                  </a:cxn>
                  <a:cxn ang="0">
                    <a:pos x="14594" y="13510"/>
                  </a:cxn>
                  <a:cxn ang="0">
                    <a:pos x="14319" y="12647"/>
                  </a:cxn>
                  <a:cxn ang="0">
                    <a:pos x="14043" y="11498"/>
                  </a:cxn>
                  <a:cxn ang="0">
                    <a:pos x="12942" y="8911"/>
                  </a:cxn>
                  <a:cxn ang="0">
                    <a:pos x="11841" y="7761"/>
                  </a:cxn>
                  <a:cxn ang="0">
                    <a:pos x="11290" y="6324"/>
                  </a:cxn>
                  <a:cxn ang="0">
                    <a:pos x="11841" y="6467"/>
                  </a:cxn>
                  <a:cxn ang="0">
                    <a:pos x="12667" y="6899"/>
                  </a:cxn>
                  <a:cxn ang="0">
                    <a:pos x="13768" y="7473"/>
                  </a:cxn>
                  <a:cxn ang="0">
                    <a:pos x="14043" y="8192"/>
                  </a:cxn>
                  <a:cxn ang="0">
                    <a:pos x="14732" y="7761"/>
                  </a:cxn>
                  <a:cxn ang="0">
                    <a:pos x="15420" y="6899"/>
                  </a:cxn>
                  <a:cxn ang="0">
                    <a:pos x="16384" y="6611"/>
                  </a:cxn>
                  <a:cxn ang="0">
                    <a:pos x="15971" y="5749"/>
                  </a:cxn>
                  <a:cxn ang="0">
                    <a:pos x="15283" y="5461"/>
                  </a:cxn>
                  <a:cxn ang="0">
                    <a:pos x="14319" y="4886"/>
                  </a:cxn>
                  <a:cxn ang="0">
                    <a:pos x="13630" y="3737"/>
                  </a:cxn>
                  <a:cxn ang="0">
                    <a:pos x="13217" y="3162"/>
                  </a:cxn>
                  <a:cxn ang="0">
                    <a:pos x="13080" y="2012"/>
                  </a:cxn>
                  <a:cxn ang="0">
                    <a:pos x="11978" y="1725"/>
                  </a:cxn>
                  <a:cxn ang="0">
                    <a:pos x="8674" y="1150"/>
                  </a:cxn>
                  <a:cxn ang="0">
                    <a:pos x="7159" y="719"/>
                  </a:cxn>
                  <a:cxn ang="0">
                    <a:pos x="6471" y="862"/>
                  </a:cxn>
                  <a:cxn ang="0">
                    <a:pos x="5920" y="287"/>
                  </a:cxn>
                  <a:cxn ang="0">
                    <a:pos x="5507" y="0"/>
                  </a:cxn>
                </a:cxnLst>
                <a:rect l="0" t="0" r="r" b="b"/>
                <a:pathLst>
                  <a:path w="16384" h="16384">
                    <a:moveTo>
                      <a:pt x="5507" y="0"/>
                    </a:moveTo>
                    <a:lnTo>
                      <a:pt x="4819" y="144"/>
                    </a:lnTo>
                    <a:lnTo>
                      <a:pt x="3855" y="575"/>
                    </a:lnTo>
                    <a:lnTo>
                      <a:pt x="2203" y="1868"/>
                    </a:lnTo>
                    <a:lnTo>
                      <a:pt x="1377" y="1725"/>
                    </a:lnTo>
                    <a:lnTo>
                      <a:pt x="275" y="4312"/>
                    </a:lnTo>
                    <a:lnTo>
                      <a:pt x="0" y="5461"/>
                    </a:lnTo>
                    <a:lnTo>
                      <a:pt x="964" y="7042"/>
                    </a:lnTo>
                    <a:lnTo>
                      <a:pt x="3029" y="7761"/>
                    </a:lnTo>
                    <a:lnTo>
                      <a:pt x="4130" y="9342"/>
                    </a:lnTo>
                    <a:lnTo>
                      <a:pt x="3717" y="11498"/>
                    </a:lnTo>
                    <a:lnTo>
                      <a:pt x="4268" y="13222"/>
                    </a:lnTo>
                    <a:lnTo>
                      <a:pt x="5232" y="13941"/>
                    </a:lnTo>
                    <a:lnTo>
                      <a:pt x="6058" y="14084"/>
                    </a:lnTo>
                    <a:lnTo>
                      <a:pt x="6333" y="12647"/>
                    </a:lnTo>
                    <a:lnTo>
                      <a:pt x="7022" y="11498"/>
                    </a:lnTo>
                    <a:lnTo>
                      <a:pt x="7572" y="12360"/>
                    </a:lnTo>
                    <a:lnTo>
                      <a:pt x="8674" y="12935"/>
                    </a:lnTo>
                    <a:lnTo>
                      <a:pt x="9638" y="15091"/>
                    </a:lnTo>
                    <a:lnTo>
                      <a:pt x="9913" y="16384"/>
                    </a:lnTo>
                    <a:lnTo>
                      <a:pt x="10464" y="16384"/>
                    </a:lnTo>
                    <a:lnTo>
                      <a:pt x="10739" y="15665"/>
                    </a:lnTo>
                    <a:lnTo>
                      <a:pt x="10739" y="13797"/>
                    </a:lnTo>
                    <a:lnTo>
                      <a:pt x="11841" y="13222"/>
                    </a:lnTo>
                    <a:lnTo>
                      <a:pt x="12667" y="14372"/>
                    </a:lnTo>
                    <a:lnTo>
                      <a:pt x="13768" y="15091"/>
                    </a:lnTo>
                    <a:lnTo>
                      <a:pt x="15145" y="15522"/>
                    </a:lnTo>
                    <a:lnTo>
                      <a:pt x="14594" y="13510"/>
                    </a:lnTo>
                    <a:lnTo>
                      <a:pt x="14319" y="12647"/>
                    </a:lnTo>
                    <a:lnTo>
                      <a:pt x="14043" y="11498"/>
                    </a:lnTo>
                    <a:lnTo>
                      <a:pt x="12942" y="8911"/>
                    </a:lnTo>
                    <a:lnTo>
                      <a:pt x="11841" y="7761"/>
                    </a:lnTo>
                    <a:lnTo>
                      <a:pt x="11290" y="6324"/>
                    </a:lnTo>
                    <a:lnTo>
                      <a:pt x="11841" y="6467"/>
                    </a:lnTo>
                    <a:lnTo>
                      <a:pt x="12667" y="6899"/>
                    </a:lnTo>
                    <a:lnTo>
                      <a:pt x="13768" y="7473"/>
                    </a:lnTo>
                    <a:lnTo>
                      <a:pt x="14043" y="8192"/>
                    </a:lnTo>
                    <a:lnTo>
                      <a:pt x="14732" y="7761"/>
                    </a:lnTo>
                    <a:lnTo>
                      <a:pt x="15420" y="6899"/>
                    </a:lnTo>
                    <a:lnTo>
                      <a:pt x="16384" y="6611"/>
                    </a:lnTo>
                    <a:lnTo>
                      <a:pt x="15971" y="5749"/>
                    </a:lnTo>
                    <a:lnTo>
                      <a:pt x="15283" y="5461"/>
                    </a:lnTo>
                    <a:lnTo>
                      <a:pt x="14319" y="4886"/>
                    </a:lnTo>
                    <a:lnTo>
                      <a:pt x="13630" y="3737"/>
                    </a:lnTo>
                    <a:lnTo>
                      <a:pt x="13217" y="3162"/>
                    </a:lnTo>
                    <a:lnTo>
                      <a:pt x="13080" y="2012"/>
                    </a:lnTo>
                    <a:lnTo>
                      <a:pt x="11978" y="1725"/>
                    </a:lnTo>
                    <a:lnTo>
                      <a:pt x="8674" y="1150"/>
                    </a:lnTo>
                    <a:lnTo>
                      <a:pt x="7159" y="719"/>
                    </a:lnTo>
                    <a:lnTo>
                      <a:pt x="6471" y="862"/>
                    </a:lnTo>
                    <a:lnTo>
                      <a:pt x="5920" y="287"/>
                    </a:lnTo>
                    <a:lnTo>
                      <a:pt x="550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68" name="Drawing 39"/>
              <p:cNvSpPr>
                <a:spLocks noChangeAspect="1"/>
              </p:cNvSpPr>
              <p:nvPr/>
            </p:nvSpPr>
            <p:spPr bwMode="auto">
              <a:xfrm>
                <a:off x="596" y="-84074"/>
                <a:ext cx="945" cy="22"/>
              </a:xfrm>
              <a:custGeom>
                <a:avLst/>
                <a:gdLst/>
                <a:ahLst/>
                <a:cxnLst>
                  <a:cxn ang="0">
                    <a:pos x="15604" y="16384"/>
                  </a:cxn>
                  <a:cxn ang="0">
                    <a:pos x="16384" y="10426"/>
                  </a:cxn>
                  <a:cxn ang="0">
                    <a:pos x="10142" y="7447"/>
                  </a:cxn>
                  <a:cxn ang="0">
                    <a:pos x="8582" y="0"/>
                  </a:cxn>
                  <a:cxn ang="0">
                    <a:pos x="3901" y="2979"/>
                  </a:cxn>
                  <a:cxn ang="0">
                    <a:pos x="0" y="8192"/>
                  </a:cxn>
                  <a:cxn ang="0">
                    <a:pos x="0" y="8937"/>
                  </a:cxn>
                  <a:cxn ang="0">
                    <a:pos x="3121" y="11171"/>
                  </a:cxn>
                  <a:cxn ang="0">
                    <a:pos x="6242" y="14150"/>
                  </a:cxn>
                  <a:cxn ang="0">
                    <a:pos x="11703" y="14150"/>
                  </a:cxn>
                  <a:cxn ang="0">
                    <a:pos x="15604" y="16384"/>
                  </a:cxn>
                </a:cxnLst>
                <a:rect l="0" t="0" r="r" b="b"/>
                <a:pathLst>
                  <a:path w="16384" h="16384">
                    <a:moveTo>
                      <a:pt x="15604" y="16384"/>
                    </a:moveTo>
                    <a:lnTo>
                      <a:pt x="16384" y="10426"/>
                    </a:lnTo>
                    <a:lnTo>
                      <a:pt x="10142" y="7447"/>
                    </a:lnTo>
                    <a:lnTo>
                      <a:pt x="8582" y="0"/>
                    </a:lnTo>
                    <a:lnTo>
                      <a:pt x="3901" y="2979"/>
                    </a:lnTo>
                    <a:lnTo>
                      <a:pt x="0" y="8192"/>
                    </a:lnTo>
                    <a:lnTo>
                      <a:pt x="0" y="8937"/>
                    </a:lnTo>
                    <a:lnTo>
                      <a:pt x="3121" y="11171"/>
                    </a:lnTo>
                    <a:lnTo>
                      <a:pt x="6242" y="14150"/>
                    </a:lnTo>
                    <a:lnTo>
                      <a:pt x="11703" y="14150"/>
                    </a:lnTo>
                    <a:lnTo>
                      <a:pt x="15604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69" name="Drawing 40"/>
              <p:cNvSpPr>
                <a:spLocks noChangeAspect="1"/>
              </p:cNvSpPr>
              <p:nvPr/>
            </p:nvSpPr>
            <p:spPr bwMode="auto">
              <a:xfrm>
                <a:off x="6131" y="-84130"/>
                <a:ext cx="3960" cy="58"/>
              </a:xfrm>
              <a:custGeom>
                <a:avLst/>
                <a:gdLst/>
                <a:ahLst/>
                <a:cxnLst>
                  <a:cxn ang="0">
                    <a:pos x="15825" y="14124"/>
                  </a:cxn>
                  <a:cxn ang="0">
                    <a:pos x="16384" y="14689"/>
                  </a:cxn>
                  <a:cxn ang="0">
                    <a:pos x="16012" y="12429"/>
                  </a:cxn>
                  <a:cxn ang="0">
                    <a:pos x="14150" y="12429"/>
                  </a:cxn>
                  <a:cxn ang="0">
                    <a:pos x="13033" y="12147"/>
                  </a:cxn>
                  <a:cxn ang="0">
                    <a:pos x="11916" y="8757"/>
                  </a:cxn>
                  <a:cxn ang="0">
                    <a:pos x="11543" y="6497"/>
                  </a:cxn>
                  <a:cxn ang="0">
                    <a:pos x="10612" y="5367"/>
                  </a:cxn>
                  <a:cxn ang="0">
                    <a:pos x="7820" y="5085"/>
                  </a:cxn>
                  <a:cxn ang="0">
                    <a:pos x="6144" y="4237"/>
                  </a:cxn>
                  <a:cxn ang="0">
                    <a:pos x="4468" y="2825"/>
                  </a:cxn>
                  <a:cxn ang="0">
                    <a:pos x="3165" y="1130"/>
                  </a:cxn>
                  <a:cxn ang="0">
                    <a:pos x="2607" y="0"/>
                  </a:cxn>
                  <a:cxn ang="0">
                    <a:pos x="1676" y="565"/>
                  </a:cxn>
                  <a:cxn ang="0">
                    <a:pos x="372" y="2825"/>
                  </a:cxn>
                  <a:cxn ang="0">
                    <a:pos x="0" y="4237"/>
                  </a:cxn>
                  <a:cxn ang="0">
                    <a:pos x="186" y="4237"/>
                  </a:cxn>
                  <a:cxn ang="0">
                    <a:pos x="1489" y="3955"/>
                  </a:cxn>
                  <a:cxn ang="0">
                    <a:pos x="2607" y="5085"/>
                  </a:cxn>
                  <a:cxn ang="0">
                    <a:pos x="3724" y="6215"/>
                  </a:cxn>
                  <a:cxn ang="0">
                    <a:pos x="5399" y="7627"/>
                  </a:cxn>
                  <a:cxn ang="0">
                    <a:pos x="5958" y="9604"/>
                  </a:cxn>
                  <a:cxn ang="0">
                    <a:pos x="7447" y="10169"/>
                  </a:cxn>
                  <a:cxn ang="0">
                    <a:pos x="9309" y="10169"/>
                  </a:cxn>
                  <a:cxn ang="0">
                    <a:pos x="10054" y="10734"/>
                  </a:cxn>
                  <a:cxn ang="0">
                    <a:pos x="11357" y="11864"/>
                  </a:cxn>
                  <a:cxn ang="0">
                    <a:pos x="12102" y="13277"/>
                  </a:cxn>
                  <a:cxn ang="0">
                    <a:pos x="12847" y="15537"/>
                  </a:cxn>
                  <a:cxn ang="0">
                    <a:pos x="13777" y="16384"/>
                  </a:cxn>
                  <a:cxn ang="0">
                    <a:pos x="14895" y="16384"/>
                  </a:cxn>
                  <a:cxn ang="0">
                    <a:pos x="15825" y="16384"/>
                  </a:cxn>
                  <a:cxn ang="0">
                    <a:pos x="16012" y="16384"/>
                  </a:cxn>
                  <a:cxn ang="0">
                    <a:pos x="16012" y="15537"/>
                  </a:cxn>
                  <a:cxn ang="0">
                    <a:pos x="15825" y="14124"/>
                  </a:cxn>
                </a:cxnLst>
                <a:rect l="0" t="0" r="r" b="b"/>
                <a:pathLst>
                  <a:path w="16384" h="16384">
                    <a:moveTo>
                      <a:pt x="15825" y="14124"/>
                    </a:moveTo>
                    <a:lnTo>
                      <a:pt x="16384" y="14689"/>
                    </a:lnTo>
                    <a:lnTo>
                      <a:pt x="16012" y="12429"/>
                    </a:lnTo>
                    <a:lnTo>
                      <a:pt x="14150" y="12429"/>
                    </a:lnTo>
                    <a:lnTo>
                      <a:pt x="13033" y="12147"/>
                    </a:lnTo>
                    <a:lnTo>
                      <a:pt x="11916" y="8757"/>
                    </a:lnTo>
                    <a:lnTo>
                      <a:pt x="11543" y="6497"/>
                    </a:lnTo>
                    <a:lnTo>
                      <a:pt x="10612" y="5367"/>
                    </a:lnTo>
                    <a:lnTo>
                      <a:pt x="7820" y="5085"/>
                    </a:lnTo>
                    <a:lnTo>
                      <a:pt x="6144" y="4237"/>
                    </a:lnTo>
                    <a:lnTo>
                      <a:pt x="4468" y="2825"/>
                    </a:lnTo>
                    <a:lnTo>
                      <a:pt x="3165" y="1130"/>
                    </a:lnTo>
                    <a:lnTo>
                      <a:pt x="2607" y="0"/>
                    </a:lnTo>
                    <a:lnTo>
                      <a:pt x="1676" y="565"/>
                    </a:lnTo>
                    <a:lnTo>
                      <a:pt x="372" y="2825"/>
                    </a:lnTo>
                    <a:lnTo>
                      <a:pt x="0" y="4237"/>
                    </a:lnTo>
                    <a:lnTo>
                      <a:pt x="186" y="4237"/>
                    </a:lnTo>
                    <a:lnTo>
                      <a:pt x="1489" y="3955"/>
                    </a:lnTo>
                    <a:lnTo>
                      <a:pt x="2607" y="5085"/>
                    </a:lnTo>
                    <a:lnTo>
                      <a:pt x="3724" y="6215"/>
                    </a:lnTo>
                    <a:lnTo>
                      <a:pt x="5399" y="7627"/>
                    </a:lnTo>
                    <a:lnTo>
                      <a:pt x="5958" y="9604"/>
                    </a:lnTo>
                    <a:lnTo>
                      <a:pt x="7447" y="10169"/>
                    </a:lnTo>
                    <a:lnTo>
                      <a:pt x="9309" y="10169"/>
                    </a:lnTo>
                    <a:lnTo>
                      <a:pt x="10054" y="10734"/>
                    </a:lnTo>
                    <a:lnTo>
                      <a:pt x="11357" y="11864"/>
                    </a:lnTo>
                    <a:lnTo>
                      <a:pt x="12102" y="13277"/>
                    </a:lnTo>
                    <a:lnTo>
                      <a:pt x="12847" y="15537"/>
                    </a:lnTo>
                    <a:lnTo>
                      <a:pt x="13777" y="16384"/>
                    </a:lnTo>
                    <a:lnTo>
                      <a:pt x="14895" y="16384"/>
                    </a:lnTo>
                    <a:lnTo>
                      <a:pt x="15825" y="16384"/>
                    </a:lnTo>
                    <a:lnTo>
                      <a:pt x="16012" y="16384"/>
                    </a:lnTo>
                    <a:lnTo>
                      <a:pt x="16012" y="15537"/>
                    </a:lnTo>
                    <a:lnTo>
                      <a:pt x="15825" y="1412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70" name="Drawing 41"/>
              <p:cNvSpPr>
                <a:spLocks noChangeAspect="1"/>
              </p:cNvSpPr>
              <p:nvPr/>
            </p:nvSpPr>
            <p:spPr bwMode="auto">
              <a:xfrm>
                <a:off x="-1384" y="-84155"/>
                <a:ext cx="945" cy="24"/>
              </a:xfrm>
              <a:custGeom>
                <a:avLst/>
                <a:gdLst/>
                <a:ahLst/>
                <a:cxnLst>
                  <a:cxn ang="0">
                    <a:pos x="16384" y="15701"/>
                  </a:cxn>
                  <a:cxn ang="0">
                    <a:pos x="16384" y="12971"/>
                  </a:cxn>
                  <a:cxn ang="0">
                    <a:pos x="12483" y="8192"/>
                  </a:cxn>
                  <a:cxn ang="0">
                    <a:pos x="8582" y="2731"/>
                  </a:cxn>
                  <a:cxn ang="0">
                    <a:pos x="3901" y="0"/>
                  </a:cxn>
                  <a:cxn ang="0">
                    <a:pos x="0" y="2048"/>
                  </a:cxn>
                  <a:cxn ang="0">
                    <a:pos x="3901" y="8192"/>
                  </a:cxn>
                  <a:cxn ang="0">
                    <a:pos x="7022" y="12971"/>
                  </a:cxn>
                  <a:cxn ang="0">
                    <a:pos x="12483" y="16384"/>
                  </a:cxn>
                  <a:cxn ang="0">
                    <a:pos x="16384" y="15701"/>
                  </a:cxn>
                </a:cxnLst>
                <a:rect l="0" t="0" r="r" b="b"/>
                <a:pathLst>
                  <a:path w="16384" h="16384">
                    <a:moveTo>
                      <a:pt x="16384" y="15701"/>
                    </a:moveTo>
                    <a:lnTo>
                      <a:pt x="16384" y="12971"/>
                    </a:lnTo>
                    <a:lnTo>
                      <a:pt x="12483" y="8192"/>
                    </a:lnTo>
                    <a:lnTo>
                      <a:pt x="8582" y="2731"/>
                    </a:lnTo>
                    <a:lnTo>
                      <a:pt x="3901" y="0"/>
                    </a:lnTo>
                    <a:lnTo>
                      <a:pt x="0" y="2048"/>
                    </a:lnTo>
                    <a:lnTo>
                      <a:pt x="3901" y="8192"/>
                    </a:lnTo>
                    <a:lnTo>
                      <a:pt x="7022" y="12971"/>
                    </a:lnTo>
                    <a:lnTo>
                      <a:pt x="12483" y="16384"/>
                    </a:lnTo>
                    <a:lnTo>
                      <a:pt x="16384" y="1570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83" name="Hungary"/>
            <p:cNvSpPr>
              <a:spLocks noChangeAspect="1"/>
            </p:cNvSpPr>
            <p:nvPr/>
          </p:nvSpPr>
          <p:spPr bwMode="auto">
            <a:xfrm>
              <a:off x="2255" y="1964"/>
              <a:ext cx="340" cy="248"/>
            </a:xfrm>
            <a:custGeom>
              <a:avLst/>
              <a:gdLst/>
              <a:ahLst/>
              <a:cxnLst>
                <a:cxn ang="0">
                  <a:pos x="13794" y="772"/>
                </a:cxn>
                <a:cxn ang="0">
                  <a:pos x="12288" y="0"/>
                </a:cxn>
                <a:cxn ang="0">
                  <a:pos x="10963" y="343"/>
                </a:cxn>
                <a:cxn ang="0">
                  <a:pos x="10180" y="1801"/>
                </a:cxn>
                <a:cxn ang="0">
                  <a:pos x="9156" y="2659"/>
                </a:cxn>
                <a:cxn ang="0">
                  <a:pos x="7710" y="3088"/>
                </a:cxn>
                <a:cxn ang="0">
                  <a:pos x="6385" y="3860"/>
                </a:cxn>
                <a:cxn ang="0">
                  <a:pos x="6024" y="4804"/>
                </a:cxn>
                <a:cxn ang="0">
                  <a:pos x="5602" y="5404"/>
                </a:cxn>
                <a:cxn ang="0">
                  <a:pos x="4939" y="5404"/>
                </a:cxn>
                <a:cxn ang="0">
                  <a:pos x="4096" y="5576"/>
                </a:cxn>
                <a:cxn ang="0">
                  <a:pos x="3373" y="4889"/>
                </a:cxn>
                <a:cxn ang="0">
                  <a:pos x="2530" y="4203"/>
                </a:cxn>
                <a:cxn ang="0">
                  <a:pos x="2289" y="4546"/>
                </a:cxn>
                <a:cxn ang="0">
                  <a:pos x="2168" y="5919"/>
                </a:cxn>
                <a:cxn ang="0">
                  <a:pos x="1024" y="6090"/>
                </a:cxn>
                <a:cxn ang="0">
                  <a:pos x="1205" y="7120"/>
                </a:cxn>
                <a:cxn ang="0">
                  <a:pos x="783" y="8321"/>
                </a:cxn>
                <a:cxn ang="0">
                  <a:pos x="964" y="9865"/>
                </a:cxn>
                <a:cxn ang="0">
                  <a:pos x="60" y="10551"/>
                </a:cxn>
                <a:cxn ang="0">
                  <a:pos x="301" y="10723"/>
                </a:cxn>
                <a:cxn ang="0">
                  <a:pos x="964" y="11923"/>
                </a:cxn>
                <a:cxn ang="0">
                  <a:pos x="1928" y="13124"/>
                </a:cxn>
                <a:cxn ang="0">
                  <a:pos x="3132" y="14497"/>
                </a:cxn>
                <a:cxn ang="0">
                  <a:pos x="4337" y="15784"/>
                </a:cxn>
                <a:cxn ang="0">
                  <a:pos x="5843" y="16212"/>
                </a:cxn>
                <a:cxn ang="0">
                  <a:pos x="6987" y="15183"/>
                </a:cxn>
                <a:cxn ang="0">
                  <a:pos x="7951" y="14668"/>
                </a:cxn>
                <a:cxn ang="0">
                  <a:pos x="9276" y="13725"/>
                </a:cxn>
                <a:cxn ang="0">
                  <a:pos x="10421" y="13124"/>
                </a:cxn>
                <a:cxn ang="0">
                  <a:pos x="10842" y="13639"/>
                </a:cxn>
                <a:cxn ang="0">
                  <a:pos x="11324" y="13296"/>
                </a:cxn>
                <a:cxn ang="0">
                  <a:pos x="12288" y="12695"/>
                </a:cxn>
                <a:cxn ang="0">
                  <a:pos x="13131" y="10894"/>
                </a:cxn>
                <a:cxn ang="0">
                  <a:pos x="13734" y="8921"/>
                </a:cxn>
                <a:cxn ang="0">
                  <a:pos x="14336" y="6948"/>
                </a:cxn>
                <a:cxn ang="0">
                  <a:pos x="14577" y="5490"/>
                </a:cxn>
                <a:cxn ang="0">
                  <a:pos x="14999" y="4117"/>
                </a:cxn>
                <a:cxn ang="0">
                  <a:pos x="15902" y="3517"/>
                </a:cxn>
                <a:cxn ang="0">
                  <a:pos x="16384" y="2488"/>
                </a:cxn>
                <a:cxn ang="0">
                  <a:pos x="15661" y="1372"/>
                </a:cxn>
                <a:cxn ang="0">
                  <a:pos x="14336" y="429"/>
                </a:cxn>
              </a:cxnLst>
              <a:rect l="0" t="0" r="r" b="b"/>
              <a:pathLst>
                <a:path w="16384" h="16384">
                  <a:moveTo>
                    <a:pt x="14336" y="429"/>
                  </a:moveTo>
                  <a:lnTo>
                    <a:pt x="13794" y="772"/>
                  </a:lnTo>
                  <a:lnTo>
                    <a:pt x="13011" y="257"/>
                  </a:lnTo>
                  <a:lnTo>
                    <a:pt x="12288" y="0"/>
                  </a:lnTo>
                  <a:lnTo>
                    <a:pt x="11806" y="343"/>
                  </a:lnTo>
                  <a:lnTo>
                    <a:pt x="10963" y="343"/>
                  </a:lnTo>
                  <a:lnTo>
                    <a:pt x="10360" y="1029"/>
                  </a:lnTo>
                  <a:lnTo>
                    <a:pt x="10180" y="1801"/>
                  </a:lnTo>
                  <a:lnTo>
                    <a:pt x="9698" y="2059"/>
                  </a:lnTo>
                  <a:lnTo>
                    <a:pt x="9156" y="2659"/>
                  </a:lnTo>
                  <a:lnTo>
                    <a:pt x="8433" y="2402"/>
                  </a:lnTo>
                  <a:lnTo>
                    <a:pt x="7710" y="3088"/>
                  </a:lnTo>
                  <a:lnTo>
                    <a:pt x="7048" y="3517"/>
                  </a:lnTo>
                  <a:lnTo>
                    <a:pt x="6385" y="3860"/>
                  </a:lnTo>
                  <a:lnTo>
                    <a:pt x="6084" y="4718"/>
                  </a:lnTo>
                  <a:lnTo>
                    <a:pt x="6024" y="4804"/>
                  </a:lnTo>
                  <a:lnTo>
                    <a:pt x="5843" y="5233"/>
                  </a:lnTo>
                  <a:lnTo>
                    <a:pt x="5602" y="5404"/>
                  </a:lnTo>
                  <a:lnTo>
                    <a:pt x="5301" y="5404"/>
                  </a:lnTo>
                  <a:lnTo>
                    <a:pt x="4939" y="5404"/>
                  </a:lnTo>
                  <a:lnTo>
                    <a:pt x="4578" y="5490"/>
                  </a:lnTo>
                  <a:lnTo>
                    <a:pt x="4096" y="5576"/>
                  </a:lnTo>
                  <a:lnTo>
                    <a:pt x="3855" y="5404"/>
                  </a:lnTo>
                  <a:lnTo>
                    <a:pt x="3373" y="4889"/>
                  </a:lnTo>
                  <a:lnTo>
                    <a:pt x="2952" y="4461"/>
                  </a:lnTo>
                  <a:lnTo>
                    <a:pt x="2530" y="4203"/>
                  </a:lnTo>
                  <a:lnTo>
                    <a:pt x="2289" y="4032"/>
                  </a:lnTo>
                  <a:lnTo>
                    <a:pt x="2289" y="4546"/>
                  </a:lnTo>
                  <a:lnTo>
                    <a:pt x="2409" y="5404"/>
                  </a:lnTo>
                  <a:lnTo>
                    <a:pt x="2168" y="5919"/>
                  </a:lnTo>
                  <a:lnTo>
                    <a:pt x="1506" y="5919"/>
                  </a:lnTo>
                  <a:lnTo>
                    <a:pt x="1024" y="6090"/>
                  </a:lnTo>
                  <a:lnTo>
                    <a:pt x="843" y="6605"/>
                  </a:lnTo>
                  <a:lnTo>
                    <a:pt x="1205" y="7120"/>
                  </a:lnTo>
                  <a:lnTo>
                    <a:pt x="964" y="8149"/>
                  </a:lnTo>
                  <a:lnTo>
                    <a:pt x="783" y="8321"/>
                  </a:lnTo>
                  <a:lnTo>
                    <a:pt x="783" y="9007"/>
                  </a:lnTo>
                  <a:lnTo>
                    <a:pt x="964" y="9865"/>
                  </a:lnTo>
                  <a:lnTo>
                    <a:pt x="361" y="9950"/>
                  </a:lnTo>
                  <a:lnTo>
                    <a:pt x="60" y="10551"/>
                  </a:lnTo>
                  <a:lnTo>
                    <a:pt x="0" y="10723"/>
                  </a:lnTo>
                  <a:lnTo>
                    <a:pt x="301" y="10723"/>
                  </a:lnTo>
                  <a:lnTo>
                    <a:pt x="602" y="10980"/>
                  </a:lnTo>
                  <a:lnTo>
                    <a:pt x="964" y="11923"/>
                  </a:lnTo>
                  <a:lnTo>
                    <a:pt x="1446" y="12781"/>
                  </a:lnTo>
                  <a:lnTo>
                    <a:pt x="1928" y="13124"/>
                  </a:lnTo>
                  <a:lnTo>
                    <a:pt x="2470" y="14154"/>
                  </a:lnTo>
                  <a:lnTo>
                    <a:pt x="3132" y="14497"/>
                  </a:lnTo>
                  <a:lnTo>
                    <a:pt x="3735" y="15526"/>
                  </a:lnTo>
                  <a:lnTo>
                    <a:pt x="4337" y="15784"/>
                  </a:lnTo>
                  <a:lnTo>
                    <a:pt x="5060" y="16384"/>
                  </a:lnTo>
                  <a:lnTo>
                    <a:pt x="5843" y="16212"/>
                  </a:lnTo>
                  <a:lnTo>
                    <a:pt x="6385" y="15869"/>
                  </a:lnTo>
                  <a:lnTo>
                    <a:pt x="6987" y="15183"/>
                  </a:lnTo>
                  <a:lnTo>
                    <a:pt x="7590" y="15097"/>
                  </a:lnTo>
                  <a:lnTo>
                    <a:pt x="7951" y="14668"/>
                  </a:lnTo>
                  <a:lnTo>
                    <a:pt x="8553" y="14497"/>
                  </a:lnTo>
                  <a:lnTo>
                    <a:pt x="9276" y="13725"/>
                  </a:lnTo>
                  <a:lnTo>
                    <a:pt x="9879" y="13639"/>
                  </a:lnTo>
                  <a:lnTo>
                    <a:pt x="10421" y="13124"/>
                  </a:lnTo>
                  <a:lnTo>
                    <a:pt x="10662" y="13639"/>
                  </a:lnTo>
                  <a:lnTo>
                    <a:pt x="10842" y="13639"/>
                  </a:lnTo>
                  <a:lnTo>
                    <a:pt x="10903" y="13467"/>
                  </a:lnTo>
                  <a:lnTo>
                    <a:pt x="11324" y="13296"/>
                  </a:lnTo>
                  <a:lnTo>
                    <a:pt x="11806" y="13039"/>
                  </a:lnTo>
                  <a:lnTo>
                    <a:pt x="12288" y="12695"/>
                  </a:lnTo>
                  <a:lnTo>
                    <a:pt x="12890" y="12095"/>
                  </a:lnTo>
                  <a:lnTo>
                    <a:pt x="13131" y="10894"/>
                  </a:lnTo>
                  <a:lnTo>
                    <a:pt x="13493" y="10036"/>
                  </a:lnTo>
                  <a:lnTo>
                    <a:pt x="13734" y="8921"/>
                  </a:lnTo>
                  <a:lnTo>
                    <a:pt x="13854" y="7978"/>
                  </a:lnTo>
                  <a:lnTo>
                    <a:pt x="14336" y="6948"/>
                  </a:lnTo>
                  <a:lnTo>
                    <a:pt x="14336" y="6176"/>
                  </a:lnTo>
                  <a:lnTo>
                    <a:pt x="14577" y="5490"/>
                  </a:lnTo>
                  <a:lnTo>
                    <a:pt x="14577" y="4889"/>
                  </a:lnTo>
                  <a:lnTo>
                    <a:pt x="14999" y="4117"/>
                  </a:lnTo>
                  <a:lnTo>
                    <a:pt x="15541" y="3689"/>
                  </a:lnTo>
                  <a:lnTo>
                    <a:pt x="15902" y="3517"/>
                  </a:lnTo>
                  <a:lnTo>
                    <a:pt x="16203" y="3002"/>
                  </a:lnTo>
                  <a:lnTo>
                    <a:pt x="16384" y="2488"/>
                  </a:lnTo>
                  <a:lnTo>
                    <a:pt x="16023" y="1801"/>
                  </a:lnTo>
                  <a:lnTo>
                    <a:pt x="15661" y="1372"/>
                  </a:lnTo>
                  <a:lnTo>
                    <a:pt x="15059" y="772"/>
                  </a:lnTo>
                  <a:lnTo>
                    <a:pt x="14336" y="42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84" name="Ireland"/>
            <p:cNvSpPr>
              <a:spLocks noChangeAspect="1"/>
            </p:cNvSpPr>
            <p:nvPr/>
          </p:nvSpPr>
          <p:spPr bwMode="auto">
            <a:xfrm>
              <a:off x="1010" y="1319"/>
              <a:ext cx="230" cy="282"/>
            </a:xfrm>
            <a:custGeom>
              <a:avLst/>
              <a:gdLst/>
              <a:ahLst/>
              <a:cxnLst>
                <a:cxn ang="0">
                  <a:pos x="13713" y="827"/>
                </a:cxn>
                <a:cxn ang="0">
                  <a:pos x="13267" y="225"/>
                </a:cxn>
                <a:cxn ang="0">
                  <a:pos x="11487" y="526"/>
                </a:cxn>
                <a:cxn ang="0">
                  <a:pos x="10863" y="1353"/>
                </a:cxn>
                <a:cxn ang="0">
                  <a:pos x="9617" y="1954"/>
                </a:cxn>
                <a:cxn ang="0">
                  <a:pos x="10685" y="2405"/>
                </a:cxn>
                <a:cxn ang="0">
                  <a:pos x="10507" y="3232"/>
                </a:cxn>
                <a:cxn ang="0">
                  <a:pos x="9439" y="3908"/>
                </a:cxn>
                <a:cxn ang="0">
                  <a:pos x="7569" y="3758"/>
                </a:cxn>
                <a:cxn ang="0">
                  <a:pos x="5699" y="3157"/>
                </a:cxn>
                <a:cxn ang="0">
                  <a:pos x="4808" y="4209"/>
                </a:cxn>
                <a:cxn ang="0">
                  <a:pos x="5699" y="5111"/>
                </a:cxn>
                <a:cxn ang="0">
                  <a:pos x="4274" y="6012"/>
                </a:cxn>
                <a:cxn ang="0">
                  <a:pos x="4007" y="7140"/>
                </a:cxn>
                <a:cxn ang="0">
                  <a:pos x="4719" y="7967"/>
                </a:cxn>
                <a:cxn ang="0">
                  <a:pos x="6589" y="8718"/>
                </a:cxn>
                <a:cxn ang="0">
                  <a:pos x="4719" y="9545"/>
                </a:cxn>
                <a:cxn ang="0">
                  <a:pos x="3206" y="10822"/>
                </a:cxn>
                <a:cxn ang="0">
                  <a:pos x="3027" y="10973"/>
                </a:cxn>
                <a:cxn ang="0">
                  <a:pos x="4363" y="11123"/>
                </a:cxn>
                <a:cxn ang="0">
                  <a:pos x="6144" y="10522"/>
                </a:cxn>
                <a:cxn ang="0">
                  <a:pos x="6411" y="11349"/>
                </a:cxn>
                <a:cxn ang="0">
                  <a:pos x="4363" y="11349"/>
                </a:cxn>
                <a:cxn ang="0">
                  <a:pos x="2315" y="12250"/>
                </a:cxn>
                <a:cxn ang="0">
                  <a:pos x="1069" y="12175"/>
                </a:cxn>
                <a:cxn ang="0">
                  <a:pos x="1781" y="12927"/>
                </a:cxn>
                <a:cxn ang="0">
                  <a:pos x="0" y="13979"/>
                </a:cxn>
                <a:cxn ang="0">
                  <a:pos x="534" y="14430"/>
                </a:cxn>
                <a:cxn ang="0">
                  <a:pos x="1959" y="14731"/>
                </a:cxn>
                <a:cxn ang="0">
                  <a:pos x="356" y="15182"/>
                </a:cxn>
                <a:cxn ang="0">
                  <a:pos x="2137" y="15182"/>
                </a:cxn>
                <a:cxn ang="0">
                  <a:pos x="1781" y="15557"/>
                </a:cxn>
                <a:cxn ang="0">
                  <a:pos x="1870" y="15933"/>
                </a:cxn>
                <a:cxn ang="0">
                  <a:pos x="2938" y="16234"/>
                </a:cxn>
                <a:cxn ang="0">
                  <a:pos x="3651" y="16234"/>
                </a:cxn>
                <a:cxn ang="0">
                  <a:pos x="5521" y="16159"/>
                </a:cxn>
                <a:cxn ang="0">
                  <a:pos x="6411" y="15257"/>
                </a:cxn>
                <a:cxn ang="0">
                  <a:pos x="6767" y="15858"/>
                </a:cxn>
                <a:cxn ang="0">
                  <a:pos x="8192" y="15482"/>
                </a:cxn>
                <a:cxn ang="0">
                  <a:pos x="9261" y="14881"/>
                </a:cxn>
                <a:cxn ang="0">
                  <a:pos x="11487" y="14881"/>
                </a:cxn>
                <a:cxn ang="0">
                  <a:pos x="13267" y="15031"/>
                </a:cxn>
                <a:cxn ang="0">
                  <a:pos x="14336" y="12927"/>
                </a:cxn>
                <a:cxn ang="0">
                  <a:pos x="15137" y="11950"/>
                </a:cxn>
                <a:cxn ang="0">
                  <a:pos x="15405" y="10221"/>
                </a:cxn>
                <a:cxn ang="0">
                  <a:pos x="16028" y="9169"/>
                </a:cxn>
                <a:cxn ang="0">
                  <a:pos x="15672" y="7365"/>
                </a:cxn>
                <a:cxn ang="0">
                  <a:pos x="16384" y="6839"/>
                </a:cxn>
                <a:cxn ang="0">
                  <a:pos x="16384" y="5862"/>
                </a:cxn>
                <a:cxn ang="0">
                  <a:pos x="15137" y="4660"/>
                </a:cxn>
                <a:cxn ang="0">
                  <a:pos x="12644" y="5411"/>
                </a:cxn>
                <a:cxn ang="0">
                  <a:pos x="12110" y="3006"/>
                </a:cxn>
                <a:cxn ang="0">
                  <a:pos x="13624" y="1503"/>
                </a:cxn>
              </a:cxnLst>
              <a:rect l="0" t="0" r="r" b="b"/>
              <a:pathLst>
                <a:path w="16384" h="16384">
                  <a:moveTo>
                    <a:pt x="13624" y="1428"/>
                  </a:moveTo>
                  <a:lnTo>
                    <a:pt x="13624" y="1202"/>
                  </a:lnTo>
                  <a:lnTo>
                    <a:pt x="13713" y="1202"/>
                  </a:lnTo>
                  <a:lnTo>
                    <a:pt x="13713" y="827"/>
                  </a:lnTo>
                  <a:lnTo>
                    <a:pt x="13980" y="225"/>
                  </a:lnTo>
                  <a:lnTo>
                    <a:pt x="13891" y="150"/>
                  </a:lnTo>
                  <a:lnTo>
                    <a:pt x="13535" y="0"/>
                  </a:lnTo>
                  <a:lnTo>
                    <a:pt x="13267" y="225"/>
                  </a:lnTo>
                  <a:lnTo>
                    <a:pt x="12911" y="225"/>
                  </a:lnTo>
                  <a:lnTo>
                    <a:pt x="12822" y="0"/>
                  </a:lnTo>
                  <a:lnTo>
                    <a:pt x="12110" y="225"/>
                  </a:lnTo>
                  <a:lnTo>
                    <a:pt x="11487" y="526"/>
                  </a:lnTo>
                  <a:lnTo>
                    <a:pt x="11219" y="526"/>
                  </a:lnTo>
                  <a:lnTo>
                    <a:pt x="10863" y="1052"/>
                  </a:lnTo>
                  <a:lnTo>
                    <a:pt x="11041" y="1202"/>
                  </a:lnTo>
                  <a:lnTo>
                    <a:pt x="10863" y="1353"/>
                  </a:lnTo>
                  <a:lnTo>
                    <a:pt x="10329" y="1653"/>
                  </a:lnTo>
                  <a:lnTo>
                    <a:pt x="9706" y="1804"/>
                  </a:lnTo>
                  <a:lnTo>
                    <a:pt x="9617" y="1804"/>
                  </a:lnTo>
                  <a:lnTo>
                    <a:pt x="9617" y="1954"/>
                  </a:lnTo>
                  <a:lnTo>
                    <a:pt x="9617" y="2255"/>
                  </a:lnTo>
                  <a:lnTo>
                    <a:pt x="10062" y="2330"/>
                  </a:lnTo>
                  <a:lnTo>
                    <a:pt x="10329" y="2555"/>
                  </a:lnTo>
                  <a:lnTo>
                    <a:pt x="10685" y="2405"/>
                  </a:lnTo>
                  <a:lnTo>
                    <a:pt x="11130" y="2630"/>
                  </a:lnTo>
                  <a:lnTo>
                    <a:pt x="11130" y="2856"/>
                  </a:lnTo>
                  <a:lnTo>
                    <a:pt x="10774" y="3157"/>
                  </a:lnTo>
                  <a:lnTo>
                    <a:pt x="10507" y="3232"/>
                  </a:lnTo>
                  <a:lnTo>
                    <a:pt x="10062" y="3307"/>
                  </a:lnTo>
                  <a:lnTo>
                    <a:pt x="9617" y="3532"/>
                  </a:lnTo>
                  <a:lnTo>
                    <a:pt x="9617" y="3758"/>
                  </a:lnTo>
                  <a:lnTo>
                    <a:pt x="9439" y="3908"/>
                  </a:lnTo>
                  <a:lnTo>
                    <a:pt x="9439" y="4058"/>
                  </a:lnTo>
                  <a:lnTo>
                    <a:pt x="8637" y="3833"/>
                  </a:lnTo>
                  <a:lnTo>
                    <a:pt x="8014" y="3758"/>
                  </a:lnTo>
                  <a:lnTo>
                    <a:pt x="7569" y="3758"/>
                  </a:lnTo>
                  <a:lnTo>
                    <a:pt x="7480" y="3307"/>
                  </a:lnTo>
                  <a:lnTo>
                    <a:pt x="6856" y="3157"/>
                  </a:lnTo>
                  <a:lnTo>
                    <a:pt x="6144" y="2931"/>
                  </a:lnTo>
                  <a:lnTo>
                    <a:pt x="5699" y="3157"/>
                  </a:lnTo>
                  <a:lnTo>
                    <a:pt x="5165" y="3607"/>
                  </a:lnTo>
                  <a:lnTo>
                    <a:pt x="5165" y="3908"/>
                  </a:lnTo>
                  <a:lnTo>
                    <a:pt x="5075" y="4434"/>
                  </a:lnTo>
                  <a:lnTo>
                    <a:pt x="4808" y="4209"/>
                  </a:lnTo>
                  <a:lnTo>
                    <a:pt x="4274" y="4134"/>
                  </a:lnTo>
                  <a:lnTo>
                    <a:pt x="4452" y="4660"/>
                  </a:lnTo>
                  <a:lnTo>
                    <a:pt x="5343" y="5035"/>
                  </a:lnTo>
                  <a:lnTo>
                    <a:pt x="5699" y="5111"/>
                  </a:lnTo>
                  <a:lnTo>
                    <a:pt x="5699" y="5411"/>
                  </a:lnTo>
                  <a:lnTo>
                    <a:pt x="5075" y="5562"/>
                  </a:lnTo>
                  <a:lnTo>
                    <a:pt x="4630" y="5637"/>
                  </a:lnTo>
                  <a:lnTo>
                    <a:pt x="4274" y="6012"/>
                  </a:lnTo>
                  <a:lnTo>
                    <a:pt x="3740" y="6163"/>
                  </a:lnTo>
                  <a:lnTo>
                    <a:pt x="3562" y="6539"/>
                  </a:lnTo>
                  <a:lnTo>
                    <a:pt x="3740" y="6914"/>
                  </a:lnTo>
                  <a:lnTo>
                    <a:pt x="4007" y="7140"/>
                  </a:lnTo>
                  <a:lnTo>
                    <a:pt x="4007" y="7365"/>
                  </a:lnTo>
                  <a:lnTo>
                    <a:pt x="4363" y="7516"/>
                  </a:lnTo>
                  <a:lnTo>
                    <a:pt x="4719" y="7516"/>
                  </a:lnTo>
                  <a:lnTo>
                    <a:pt x="4719" y="7967"/>
                  </a:lnTo>
                  <a:lnTo>
                    <a:pt x="5165" y="8117"/>
                  </a:lnTo>
                  <a:lnTo>
                    <a:pt x="6055" y="8342"/>
                  </a:lnTo>
                  <a:lnTo>
                    <a:pt x="6500" y="8417"/>
                  </a:lnTo>
                  <a:lnTo>
                    <a:pt x="6589" y="8718"/>
                  </a:lnTo>
                  <a:lnTo>
                    <a:pt x="6233" y="8868"/>
                  </a:lnTo>
                  <a:lnTo>
                    <a:pt x="5432" y="8944"/>
                  </a:lnTo>
                  <a:lnTo>
                    <a:pt x="4986" y="9244"/>
                  </a:lnTo>
                  <a:lnTo>
                    <a:pt x="4719" y="9545"/>
                  </a:lnTo>
                  <a:lnTo>
                    <a:pt x="4452" y="9921"/>
                  </a:lnTo>
                  <a:lnTo>
                    <a:pt x="4096" y="10372"/>
                  </a:lnTo>
                  <a:lnTo>
                    <a:pt x="3651" y="10672"/>
                  </a:lnTo>
                  <a:lnTo>
                    <a:pt x="3206" y="10822"/>
                  </a:lnTo>
                  <a:lnTo>
                    <a:pt x="3027" y="10822"/>
                  </a:lnTo>
                  <a:lnTo>
                    <a:pt x="3027" y="10973"/>
                  </a:lnTo>
                  <a:lnTo>
                    <a:pt x="2938" y="10973"/>
                  </a:lnTo>
                  <a:lnTo>
                    <a:pt x="3027" y="10973"/>
                  </a:lnTo>
                  <a:lnTo>
                    <a:pt x="3384" y="11048"/>
                  </a:lnTo>
                  <a:lnTo>
                    <a:pt x="3562" y="10973"/>
                  </a:lnTo>
                  <a:lnTo>
                    <a:pt x="3740" y="11048"/>
                  </a:lnTo>
                  <a:lnTo>
                    <a:pt x="4363" y="11123"/>
                  </a:lnTo>
                  <a:lnTo>
                    <a:pt x="4986" y="11123"/>
                  </a:lnTo>
                  <a:lnTo>
                    <a:pt x="5521" y="10973"/>
                  </a:lnTo>
                  <a:lnTo>
                    <a:pt x="5877" y="10672"/>
                  </a:lnTo>
                  <a:lnTo>
                    <a:pt x="6144" y="10522"/>
                  </a:lnTo>
                  <a:lnTo>
                    <a:pt x="6144" y="10672"/>
                  </a:lnTo>
                  <a:lnTo>
                    <a:pt x="6055" y="10973"/>
                  </a:lnTo>
                  <a:lnTo>
                    <a:pt x="5877" y="11123"/>
                  </a:lnTo>
                  <a:lnTo>
                    <a:pt x="6411" y="11349"/>
                  </a:lnTo>
                  <a:lnTo>
                    <a:pt x="6411" y="11424"/>
                  </a:lnTo>
                  <a:lnTo>
                    <a:pt x="5877" y="11424"/>
                  </a:lnTo>
                  <a:lnTo>
                    <a:pt x="5075" y="11349"/>
                  </a:lnTo>
                  <a:lnTo>
                    <a:pt x="4363" y="11349"/>
                  </a:lnTo>
                  <a:lnTo>
                    <a:pt x="3384" y="11273"/>
                  </a:lnTo>
                  <a:lnTo>
                    <a:pt x="3027" y="11574"/>
                  </a:lnTo>
                  <a:lnTo>
                    <a:pt x="2493" y="11950"/>
                  </a:lnTo>
                  <a:lnTo>
                    <a:pt x="2315" y="12250"/>
                  </a:lnTo>
                  <a:lnTo>
                    <a:pt x="2137" y="12326"/>
                  </a:lnTo>
                  <a:lnTo>
                    <a:pt x="1781" y="12250"/>
                  </a:lnTo>
                  <a:lnTo>
                    <a:pt x="1425" y="12250"/>
                  </a:lnTo>
                  <a:lnTo>
                    <a:pt x="1069" y="12175"/>
                  </a:lnTo>
                  <a:lnTo>
                    <a:pt x="534" y="12250"/>
                  </a:lnTo>
                  <a:lnTo>
                    <a:pt x="178" y="12626"/>
                  </a:lnTo>
                  <a:lnTo>
                    <a:pt x="890" y="12852"/>
                  </a:lnTo>
                  <a:lnTo>
                    <a:pt x="1781" y="12927"/>
                  </a:lnTo>
                  <a:lnTo>
                    <a:pt x="1781" y="13152"/>
                  </a:lnTo>
                  <a:lnTo>
                    <a:pt x="890" y="13378"/>
                  </a:lnTo>
                  <a:lnTo>
                    <a:pt x="178" y="13678"/>
                  </a:lnTo>
                  <a:lnTo>
                    <a:pt x="0" y="13979"/>
                  </a:lnTo>
                  <a:lnTo>
                    <a:pt x="445" y="14054"/>
                  </a:lnTo>
                  <a:lnTo>
                    <a:pt x="534" y="14355"/>
                  </a:lnTo>
                  <a:lnTo>
                    <a:pt x="445" y="14355"/>
                  </a:lnTo>
                  <a:lnTo>
                    <a:pt x="534" y="14430"/>
                  </a:lnTo>
                  <a:lnTo>
                    <a:pt x="890" y="14430"/>
                  </a:lnTo>
                  <a:lnTo>
                    <a:pt x="1514" y="14430"/>
                  </a:lnTo>
                  <a:lnTo>
                    <a:pt x="2137" y="14355"/>
                  </a:lnTo>
                  <a:lnTo>
                    <a:pt x="1959" y="14731"/>
                  </a:lnTo>
                  <a:lnTo>
                    <a:pt x="1425" y="14731"/>
                  </a:lnTo>
                  <a:lnTo>
                    <a:pt x="801" y="14956"/>
                  </a:lnTo>
                  <a:lnTo>
                    <a:pt x="445" y="15182"/>
                  </a:lnTo>
                  <a:lnTo>
                    <a:pt x="356" y="15182"/>
                  </a:lnTo>
                  <a:lnTo>
                    <a:pt x="534" y="15257"/>
                  </a:lnTo>
                  <a:lnTo>
                    <a:pt x="1247" y="15182"/>
                  </a:lnTo>
                  <a:lnTo>
                    <a:pt x="1603" y="15257"/>
                  </a:lnTo>
                  <a:lnTo>
                    <a:pt x="2137" y="15182"/>
                  </a:lnTo>
                  <a:lnTo>
                    <a:pt x="2226" y="15182"/>
                  </a:lnTo>
                  <a:lnTo>
                    <a:pt x="2315" y="15332"/>
                  </a:lnTo>
                  <a:lnTo>
                    <a:pt x="2137" y="15632"/>
                  </a:lnTo>
                  <a:lnTo>
                    <a:pt x="1781" y="15557"/>
                  </a:lnTo>
                  <a:lnTo>
                    <a:pt x="1247" y="15632"/>
                  </a:lnTo>
                  <a:lnTo>
                    <a:pt x="1247" y="15858"/>
                  </a:lnTo>
                  <a:lnTo>
                    <a:pt x="1247" y="16083"/>
                  </a:lnTo>
                  <a:lnTo>
                    <a:pt x="1870" y="15933"/>
                  </a:lnTo>
                  <a:lnTo>
                    <a:pt x="2315" y="16083"/>
                  </a:lnTo>
                  <a:lnTo>
                    <a:pt x="2582" y="16159"/>
                  </a:lnTo>
                  <a:lnTo>
                    <a:pt x="2849" y="16384"/>
                  </a:lnTo>
                  <a:lnTo>
                    <a:pt x="2938" y="16234"/>
                  </a:lnTo>
                  <a:lnTo>
                    <a:pt x="2938" y="16384"/>
                  </a:lnTo>
                  <a:lnTo>
                    <a:pt x="3027" y="16234"/>
                  </a:lnTo>
                  <a:lnTo>
                    <a:pt x="3295" y="16159"/>
                  </a:lnTo>
                  <a:lnTo>
                    <a:pt x="3651" y="16234"/>
                  </a:lnTo>
                  <a:lnTo>
                    <a:pt x="4096" y="16234"/>
                  </a:lnTo>
                  <a:lnTo>
                    <a:pt x="4452" y="16234"/>
                  </a:lnTo>
                  <a:lnTo>
                    <a:pt x="5075" y="16159"/>
                  </a:lnTo>
                  <a:lnTo>
                    <a:pt x="5521" y="16159"/>
                  </a:lnTo>
                  <a:lnTo>
                    <a:pt x="5699" y="16083"/>
                  </a:lnTo>
                  <a:lnTo>
                    <a:pt x="6055" y="15933"/>
                  </a:lnTo>
                  <a:lnTo>
                    <a:pt x="6233" y="15632"/>
                  </a:lnTo>
                  <a:lnTo>
                    <a:pt x="6411" y="15257"/>
                  </a:lnTo>
                  <a:lnTo>
                    <a:pt x="6500" y="15332"/>
                  </a:lnTo>
                  <a:lnTo>
                    <a:pt x="6500" y="15632"/>
                  </a:lnTo>
                  <a:lnTo>
                    <a:pt x="6589" y="15783"/>
                  </a:lnTo>
                  <a:lnTo>
                    <a:pt x="6767" y="15858"/>
                  </a:lnTo>
                  <a:lnTo>
                    <a:pt x="7213" y="15783"/>
                  </a:lnTo>
                  <a:lnTo>
                    <a:pt x="7658" y="15632"/>
                  </a:lnTo>
                  <a:lnTo>
                    <a:pt x="7925" y="15332"/>
                  </a:lnTo>
                  <a:lnTo>
                    <a:pt x="8192" y="15482"/>
                  </a:lnTo>
                  <a:lnTo>
                    <a:pt x="8548" y="15557"/>
                  </a:lnTo>
                  <a:lnTo>
                    <a:pt x="8726" y="15332"/>
                  </a:lnTo>
                  <a:lnTo>
                    <a:pt x="8993" y="15031"/>
                  </a:lnTo>
                  <a:lnTo>
                    <a:pt x="9261" y="14881"/>
                  </a:lnTo>
                  <a:lnTo>
                    <a:pt x="9973" y="14881"/>
                  </a:lnTo>
                  <a:lnTo>
                    <a:pt x="10774" y="14956"/>
                  </a:lnTo>
                  <a:lnTo>
                    <a:pt x="11130" y="14881"/>
                  </a:lnTo>
                  <a:lnTo>
                    <a:pt x="11487" y="14881"/>
                  </a:lnTo>
                  <a:lnTo>
                    <a:pt x="12199" y="15031"/>
                  </a:lnTo>
                  <a:lnTo>
                    <a:pt x="12555" y="15257"/>
                  </a:lnTo>
                  <a:lnTo>
                    <a:pt x="13000" y="15332"/>
                  </a:lnTo>
                  <a:lnTo>
                    <a:pt x="13267" y="15031"/>
                  </a:lnTo>
                  <a:lnTo>
                    <a:pt x="13267" y="14580"/>
                  </a:lnTo>
                  <a:lnTo>
                    <a:pt x="13535" y="14280"/>
                  </a:lnTo>
                  <a:lnTo>
                    <a:pt x="13980" y="13678"/>
                  </a:lnTo>
                  <a:lnTo>
                    <a:pt x="14336" y="12927"/>
                  </a:lnTo>
                  <a:lnTo>
                    <a:pt x="14425" y="12927"/>
                  </a:lnTo>
                  <a:lnTo>
                    <a:pt x="14781" y="12476"/>
                  </a:lnTo>
                  <a:lnTo>
                    <a:pt x="15137" y="12025"/>
                  </a:lnTo>
                  <a:lnTo>
                    <a:pt x="15137" y="11950"/>
                  </a:lnTo>
                  <a:lnTo>
                    <a:pt x="15315" y="11273"/>
                  </a:lnTo>
                  <a:lnTo>
                    <a:pt x="15315" y="10973"/>
                  </a:lnTo>
                  <a:lnTo>
                    <a:pt x="15315" y="10522"/>
                  </a:lnTo>
                  <a:lnTo>
                    <a:pt x="15405" y="10221"/>
                  </a:lnTo>
                  <a:lnTo>
                    <a:pt x="15405" y="9921"/>
                  </a:lnTo>
                  <a:lnTo>
                    <a:pt x="15672" y="9921"/>
                  </a:lnTo>
                  <a:lnTo>
                    <a:pt x="15761" y="9620"/>
                  </a:lnTo>
                  <a:lnTo>
                    <a:pt x="16028" y="9169"/>
                  </a:lnTo>
                  <a:lnTo>
                    <a:pt x="15850" y="8718"/>
                  </a:lnTo>
                  <a:lnTo>
                    <a:pt x="15761" y="8042"/>
                  </a:lnTo>
                  <a:lnTo>
                    <a:pt x="15761" y="7666"/>
                  </a:lnTo>
                  <a:lnTo>
                    <a:pt x="15672" y="7365"/>
                  </a:lnTo>
                  <a:lnTo>
                    <a:pt x="15850" y="6914"/>
                  </a:lnTo>
                  <a:lnTo>
                    <a:pt x="16028" y="6914"/>
                  </a:lnTo>
                  <a:lnTo>
                    <a:pt x="16384" y="6914"/>
                  </a:lnTo>
                  <a:lnTo>
                    <a:pt x="16384" y="6839"/>
                  </a:lnTo>
                  <a:lnTo>
                    <a:pt x="16206" y="6839"/>
                  </a:lnTo>
                  <a:lnTo>
                    <a:pt x="16206" y="6539"/>
                  </a:lnTo>
                  <a:lnTo>
                    <a:pt x="16384" y="6012"/>
                  </a:lnTo>
                  <a:lnTo>
                    <a:pt x="16384" y="5862"/>
                  </a:lnTo>
                  <a:lnTo>
                    <a:pt x="16384" y="5411"/>
                  </a:lnTo>
                  <a:lnTo>
                    <a:pt x="16117" y="4960"/>
                  </a:lnTo>
                  <a:lnTo>
                    <a:pt x="15850" y="4509"/>
                  </a:lnTo>
                  <a:lnTo>
                    <a:pt x="15137" y="4660"/>
                  </a:lnTo>
                  <a:lnTo>
                    <a:pt x="14425" y="4509"/>
                  </a:lnTo>
                  <a:lnTo>
                    <a:pt x="14069" y="4509"/>
                  </a:lnTo>
                  <a:lnTo>
                    <a:pt x="13535" y="5035"/>
                  </a:lnTo>
                  <a:lnTo>
                    <a:pt x="12644" y="5411"/>
                  </a:lnTo>
                  <a:lnTo>
                    <a:pt x="12110" y="5035"/>
                  </a:lnTo>
                  <a:lnTo>
                    <a:pt x="11932" y="4058"/>
                  </a:lnTo>
                  <a:lnTo>
                    <a:pt x="11219" y="3307"/>
                  </a:lnTo>
                  <a:lnTo>
                    <a:pt x="12110" y="3006"/>
                  </a:lnTo>
                  <a:lnTo>
                    <a:pt x="12199" y="2405"/>
                  </a:lnTo>
                  <a:lnTo>
                    <a:pt x="12822" y="2405"/>
                  </a:lnTo>
                  <a:lnTo>
                    <a:pt x="13267" y="2029"/>
                  </a:lnTo>
                  <a:lnTo>
                    <a:pt x="13624" y="1503"/>
                  </a:lnTo>
                  <a:lnTo>
                    <a:pt x="13624" y="142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grpSp>
          <p:nvGrpSpPr>
            <p:cNvPr id="285" name="Italy"/>
            <p:cNvGrpSpPr>
              <a:grpSpLocks noChangeAspect="1"/>
            </p:cNvGrpSpPr>
            <p:nvPr/>
          </p:nvGrpSpPr>
          <p:grpSpPr bwMode="auto">
            <a:xfrm>
              <a:off x="1753" y="2116"/>
              <a:ext cx="675" cy="849"/>
              <a:chOff x="181" y="-48805"/>
              <a:chExt cx="18900" cy="656"/>
            </a:xfrm>
            <a:grpFill/>
          </p:grpSpPr>
          <p:sp>
            <p:nvSpPr>
              <p:cNvPr id="355" name="Drawing 45"/>
              <p:cNvSpPr>
                <a:spLocks noChangeAspect="1"/>
              </p:cNvSpPr>
              <p:nvPr/>
            </p:nvSpPr>
            <p:spPr bwMode="auto">
              <a:xfrm>
                <a:off x="181" y="-48805"/>
                <a:ext cx="18900" cy="578"/>
              </a:xfrm>
              <a:custGeom>
                <a:avLst/>
                <a:gdLst/>
                <a:ahLst/>
                <a:cxnLst>
                  <a:cxn ang="0">
                    <a:pos x="9436" y="2494"/>
                  </a:cxn>
                  <a:cxn ang="0">
                    <a:pos x="9042" y="2098"/>
                  </a:cxn>
                  <a:cxn ang="0">
                    <a:pos x="8981" y="1559"/>
                  </a:cxn>
                  <a:cxn ang="0">
                    <a:pos x="9072" y="1105"/>
                  </a:cxn>
                  <a:cxn ang="0">
                    <a:pos x="8101" y="879"/>
                  </a:cxn>
                  <a:cxn ang="0">
                    <a:pos x="7221" y="340"/>
                  </a:cxn>
                  <a:cxn ang="0">
                    <a:pos x="6614" y="170"/>
                  </a:cxn>
                  <a:cxn ang="0">
                    <a:pos x="5552" y="425"/>
                  </a:cxn>
                  <a:cxn ang="0">
                    <a:pos x="5037" y="425"/>
                  </a:cxn>
                  <a:cxn ang="0">
                    <a:pos x="4551" y="850"/>
                  </a:cxn>
                  <a:cxn ang="0">
                    <a:pos x="4066" y="1304"/>
                  </a:cxn>
                  <a:cxn ang="0">
                    <a:pos x="3155" y="1757"/>
                  </a:cxn>
                  <a:cxn ang="0">
                    <a:pos x="2367" y="1247"/>
                  </a:cxn>
                  <a:cxn ang="0">
                    <a:pos x="1669" y="1814"/>
                  </a:cxn>
                  <a:cxn ang="0">
                    <a:pos x="667" y="1984"/>
                  </a:cxn>
                  <a:cxn ang="0">
                    <a:pos x="212" y="2098"/>
                  </a:cxn>
                  <a:cxn ang="0">
                    <a:pos x="334" y="3118"/>
                  </a:cxn>
                  <a:cxn ang="0">
                    <a:pos x="121" y="3798"/>
                  </a:cxn>
                  <a:cxn ang="0">
                    <a:pos x="364" y="4989"/>
                  </a:cxn>
                  <a:cxn ang="0">
                    <a:pos x="1032" y="5499"/>
                  </a:cxn>
                  <a:cxn ang="0">
                    <a:pos x="1790" y="5613"/>
                  </a:cxn>
                  <a:cxn ang="0">
                    <a:pos x="2397" y="4876"/>
                  </a:cxn>
                  <a:cxn ang="0">
                    <a:pos x="3853" y="5272"/>
                  </a:cxn>
                  <a:cxn ang="0">
                    <a:pos x="4946" y="6860"/>
                  </a:cxn>
                  <a:cxn ang="0">
                    <a:pos x="5765" y="8107"/>
                  </a:cxn>
                  <a:cxn ang="0">
                    <a:pos x="6614" y="8844"/>
                  </a:cxn>
                  <a:cxn ang="0">
                    <a:pos x="8222" y="10290"/>
                  </a:cxn>
                  <a:cxn ang="0">
                    <a:pos x="9679" y="10715"/>
                  </a:cxn>
                  <a:cxn ang="0">
                    <a:pos x="10407" y="11622"/>
                  </a:cxn>
                  <a:cxn ang="0">
                    <a:pos x="11256" y="12075"/>
                  </a:cxn>
                  <a:cxn ang="0">
                    <a:pos x="12076" y="12472"/>
                  </a:cxn>
                  <a:cxn ang="0">
                    <a:pos x="12561" y="13238"/>
                  </a:cxn>
                  <a:cxn ang="0">
                    <a:pos x="13168" y="14570"/>
                  </a:cxn>
                  <a:cxn ang="0">
                    <a:pos x="12500" y="15845"/>
                  </a:cxn>
                  <a:cxn ang="0">
                    <a:pos x="13077" y="16299"/>
                  </a:cxn>
                  <a:cxn ang="0">
                    <a:pos x="13562" y="15534"/>
                  </a:cxn>
                  <a:cxn ang="0">
                    <a:pos x="13896" y="14627"/>
                  </a:cxn>
                  <a:cxn ang="0">
                    <a:pos x="14503" y="13918"/>
                  </a:cxn>
                  <a:cxn ang="0">
                    <a:pos x="13896" y="13153"/>
                  </a:cxn>
                  <a:cxn ang="0">
                    <a:pos x="13896" y="11990"/>
                  </a:cxn>
                  <a:cxn ang="0">
                    <a:pos x="15595" y="12075"/>
                  </a:cxn>
                  <a:cxn ang="0">
                    <a:pos x="16384" y="12217"/>
                  </a:cxn>
                  <a:cxn ang="0">
                    <a:pos x="15231" y="11083"/>
                  </a:cxn>
                  <a:cxn ang="0">
                    <a:pos x="13350" y="10318"/>
                  </a:cxn>
                  <a:cxn ang="0">
                    <a:pos x="12470" y="9836"/>
                  </a:cxn>
                  <a:cxn ang="0">
                    <a:pos x="12500" y="9127"/>
                  </a:cxn>
                  <a:cxn ang="0">
                    <a:pos x="11833" y="9241"/>
                  </a:cxn>
                  <a:cxn ang="0">
                    <a:pos x="11044" y="9042"/>
                  </a:cxn>
                  <a:cxn ang="0">
                    <a:pos x="10498" y="8674"/>
                  </a:cxn>
                  <a:cxn ang="0">
                    <a:pos x="9557" y="7313"/>
                  </a:cxn>
                  <a:cxn ang="0">
                    <a:pos x="8981" y="6208"/>
                  </a:cxn>
                  <a:cxn ang="0">
                    <a:pos x="8435" y="5896"/>
                  </a:cxn>
                  <a:cxn ang="0">
                    <a:pos x="7464" y="5102"/>
                  </a:cxn>
                  <a:cxn ang="0">
                    <a:pos x="7585" y="3968"/>
                  </a:cxn>
                  <a:cxn ang="0">
                    <a:pos x="7342" y="3061"/>
                  </a:cxn>
                  <a:cxn ang="0">
                    <a:pos x="8071" y="2778"/>
                  </a:cxn>
                  <a:cxn ang="0">
                    <a:pos x="9224" y="2579"/>
                  </a:cxn>
                </a:cxnLst>
                <a:rect l="0" t="0" r="r" b="b"/>
                <a:pathLst>
                  <a:path w="16384" h="16384">
                    <a:moveTo>
                      <a:pt x="9163" y="2806"/>
                    </a:moveTo>
                    <a:lnTo>
                      <a:pt x="9284" y="2806"/>
                    </a:lnTo>
                    <a:lnTo>
                      <a:pt x="9406" y="2778"/>
                    </a:lnTo>
                    <a:lnTo>
                      <a:pt x="9466" y="2721"/>
                    </a:lnTo>
                    <a:lnTo>
                      <a:pt x="9527" y="2608"/>
                    </a:lnTo>
                    <a:lnTo>
                      <a:pt x="9436" y="2494"/>
                    </a:lnTo>
                    <a:lnTo>
                      <a:pt x="9345" y="2466"/>
                    </a:lnTo>
                    <a:lnTo>
                      <a:pt x="9315" y="2353"/>
                    </a:lnTo>
                    <a:lnTo>
                      <a:pt x="9224" y="2324"/>
                    </a:lnTo>
                    <a:lnTo>
                      <a:pt x="9102" y="2268"/>
                    </a:lnTo>
                    <a:lnTo>
                      <a:pt x="9072" y="2239"/>
                    </a:lnTo>
                    <a:lnTo>
                      <a:pt x="9042" y="2098"/>
                    </a:lnTo>
                    <a:lnTo>
                      <a:pt x="9042" y="2041"/>
                    </a:lnTo>
                    <a:lnTo>
                      <a:pt x="8981" y="2013"/>
                    </a:lnTo>
                    <a:lnTo>
                      <a:pt x="8951" y="1899"/>
                    </a:lnTo>
                    <a:lnTo>
                      <a:pt x="8951" y="1701"/>
                    </a:lnTo>
                    <a:lnTo>
                      <a:pt x="8981" y="1587"/>
                    </a:lnTo>
                    <a:lnTo>
                      <a:pt x="8981" y="1559"/>
                    </a:lnTo>
                    <a:lnTo>
                      <a:pt x="8859" y="1587"/>
                    </a:lnTo>
                    <a:lnTo>
                      <a:pt x="8829" y="1559"/>
                    </a:lnTo>
                    <a:lnTo>
                      <a:pt x="8829" y="1446"/>
                    </a:lnTo>
                    <a:lnTo>
                      <a:pt x="8920" y="1304"/>
                    </a:lnTo>
                    <a:lnTo>
                      <a:pt x="8981" y="1191"/>
                    </a:lnTo>
                    <a:lnTo>
                      <a:pt x="9072" y="1105"/>
                    </a:lnTo>
                    <a:lnTo>
                      <a:pt x="9102" y="1077"/>
                    </a:lnTo>
                    <a:lnTo>
                      <a:pt x="8920" y="1020"/>
                    </a:lnTo>
                    <a:lnTo>
                      <a:pt x="8829" y="992"/>
                    </a:lnTo>
                    <a:lnTo>
                      <a:pt x="8617" y="964"/>
                    </a:lnTo>
                    <a:lnTo>
                      <a:pt x="8344" y="907"/>
                    </a:lnTo>
                    <a:lnTo>
                      <a:pt x="8101" y="879"/>
                    </a:lnTo>
                    <a:lnTo>
                      <a:pt x="7889" y="850"/>
                    </a:lnTo>
                    <a:lnTo>
                      <a:pt x="7646" y="737"/>
                    </a:lnTo>
                    <a:lnTo>
                      <a:pt x="7585" y="680"/>
                    </a:lnTo>
                    <a:lnTo>
                      <a:pt x="7373" y="624"/>
                    </a:lnTo>
                    <a:lnTo>
                      <a:pt x="7282" y="510"/>
                    </a:lnTo>
                    <a:lnTo>
                      <a:pt x="7221" y="340"/>
                    </a:lnTo>
                    <a:lnTo>
                      <a:pt x="7160" y="170"/>
                    </a:lnTo>
                    <a:lnTo>
                      <a:pt x="7160" y="57"/>
                    </a:lnTo>
                    <a:lnTo>
                      <a:pt x="7100" y="0"/>
                    </a:lnTo>
                    <a:lnTo>
                      <a:pt x="6978" y="57"/>
                    </a:lnTo>
                    <a:lnTo>
                      <a:pt x="6857" y="113"/>
                    </a:lnTo>
                    <a:lnTo>
                      <a:pt x="6614" y="170"/>
                    </a:lnTo>
                    <a:lnTo>
                      <a:pt x="6402" y="170"/>
                    </a:lnTo>
                    <a:lnTo>
                      <a:pt x="6159" y="198"/>
                    </a:lnTo>
                    <a:lnTo>
                      <a:pt x="6038" y="227"/>
                    </a:lnTo>
                    <a:lnTo>
                      <a:pt x="5886" y="312"/>
                    </a:lnTo>
                    <a:lnTo>
                      <a:pt x="5765" y="397"/>
                    </a:lnTo>
                    <a:lnTo>
                      <a:pt x="5552" y="425"/>
                    </a:lnTo>
                    <a:lnTo>
                      <a:pt x="5340" y="454"/>
                    </a:lnTo>
                    <a:lnTo>
                      <a:pt x="5279" y="510"/>
                    </a:lnTo>
                    <a:lnTo>
                      <a:pt x="5188" y="454"/>
                    </a:lnTo>
                    <a:lnTo>
                      <a:pt x="5158" y="454"/>
                    </a:lnTo>
                    <a:lnTo>
                      <a:pt x="5097" y="425"/>
                    </a:lnTo>
                    <a:lnTo>
                      <a:pt x="5037" y="425"/>
                    </a:lnTo>
                    <a:lnTo>
                      <a:pt x="4946" y="397"/>
                    </a:lnTo>
                    <a:lnTo>
                      <a:pt x="4915" y="510"/>
                    </a:lnTo>
                    <a:lnTo>
                      <a:pt x="4855" y="624"/>
                    </a:lnTo>
                    <a:lnTo>
                      <a:pt x="4915" y="765"/>
                    </a:lnTo>
                    <a:lnTo>
                      <a:pt x="4794" y="850"/>
                    </a:lnTo>
                    <a:lnTo>
                      <a:pt x="4551" y="850"/>
                    </a:lnTo>
                    <a:lnTo>
                      <a:pt x="4490" y="992"/>
                    </a:lnTo>
                    <a:lnTo>
                      <a:pt x="4490" y="1191"/>
                    </a:lnTo>
                    <a:lnTo>
                      <a:pt x="4581" y="1304"/>
                    </a:lnTo>
                    <a:lnTo>
                      <a:pt x="4551" y="1417"/>
                    </a:lnTo>
                    <a:lnTo>
                      <a:pt x="4339" y="1361"/>
                    </a:lnTo>
                    <a:lnTo>
                      <a:pt x="4066" y="1304"/>
                    </a:lnTo>
                    <a:lnTo>
                      <a:pt x="3762" y="1247"/>
                    </a:lnTo>
                    <a:lnTo>
                      <a:pt x="3641" y="1134"/>
                    </a:lnTo>
                    <a:lnTo>
                      <a:pt x="3489" y="1077"/>
                    </a:lnTo>
                    <a:lnTo>
                      <a:pt x="3398" y="1304"/>
                    </a:lnTo>
                    <a:lnTo>
                      <a:pt x="3277" y="1474"/>
                    </a:lnTo>
                    <a:lnTo>
                      <a:pt x="3155" y="1757"/>
                    </a:lnTo>
                    <a:lnTo>
                      <a:pt x="3095" y="1928"/>
                    </a:lnTo>
                    <a:lnTo>
                      <a:pt x="3004" y="2041"/>
                    </a:lnTo>
                    <a:lnTo>
                      <a:pt x="2882" y="1928"/>
                    </a:lnTo>
                    <a:lnTo>
                      <a:pt x="2731" y="1757"/>
                    </a:lnTo>
                    <a:lnTo>
                      <a:pt x="2488" y="1559"/>
                    </a:lnTo>
                    <a:lnTo>
                      <a:pt x="2367" y="1247"/>
                    </a:lnTo>
                    <a:lnTo>
                      <a:pt x="2367" y="1105"/>
                    </a:lnTo>
                    <a:lnTo>
                      <a:pt x="2063" y="1219"/>
                    </a:lnTo>
                    <a:lnTo>
                      <a:pt x="1942" y="1417"/>
                    </a:lnTo>
                    <a:lnTo>
                      <a:pt x="1911" y="1587"/>
                    </a:lnTo>
                    <a:lnTo>
                      <a:pt x="1820" y="1701"/>
                    </a:lnTo>
                    <a:lnTo>
                      <a:pt x="1669" y="1814"/>
                    </a:lnTo>
                    <a:lnTo>
                      <a:pt x="1547" y="1899"/>
                    </a:lnTo>
                    <a:lnTo>
                      <a:pt x="1274" y="1871"/>
                    </a:lnTo>
                    <a:lnTo>
                      <a:pt x="1153" y="1899"/>
                    </a:lnTo>
                    <a:lnTo>
                      <a:pt x="1062" y="1899"/>
                    </a:lnTo>
                    <a:lnTo>
                      <a:pt x="850" y="1928"/>
                    </a:lnTo>
                    <a:lnTo>
                      <a:pt x="667" y="1984"/>
                    </a:lnTo>
                    <a:lnTo>
                      <a:pt x="485" y="1984"/>
                    </a:lnTo>
                    <a:lnTo>
                      <a:pt x="455" y="1984"/>
                    </a:lnTo>
                    <a:lnTo>
                      <a:pt x="425" y="1984"/>
                    </a:lnTo>
                    <a:lnTo>
                      <a:pt x="334" y="1984"/>
                    </a:lnTo>
                    <a:lnTo>
                      <a:pt x="212" y="1984"/>
                    </a:lnTo>
                    <a:lnTo>
                      <a:pt x="212" y="2098"/>
                    </a:lnTo>
                    <a:lnTo>
                      <a:pt x="212" y="2211"/>
                    </a:lnTo>
                    <a:lnTo>
                      <a:pt x="303" y="2381"/>
                    </a:lnTo>
                    <a:lnTo>
                      <a:pt x="364" y="2665"/>
                    </a:lnTo>
                    <a:lnTo>
                      <a:pt x="425" y="2835"/>
                    </a:lnTo>
                    <a:lnTo>
                      <a:pt x="455" y="3033"/>
                    </a:lnTo>
                    <a:lnTo>
                      <a:pt x="334" y="3118"/>
                    </a:lnTo>
                    <a:lnTo>
                      <a:pt x="212" y="3231"/>
                    </a:lnTo>
                    <a:lnTo>
                      <a:pt x="61" y="3373"/>
                    </a:lnTo>
                    <a:lnTo>
                      <a:pt x="0" y="3572"/>
                    </a:lnTo>
                    <a:lnTo>
                      <a:pt x="0" y="3685"/>
                    </a:lnTo>
                    <a:lnTo>
                      <a:pt x="61" y="3798"/>
                    </a:lnTo>
                    <a:lnTo>
                      <a:pt x="121" y="3798"/>
                    </a:lnTo>
                    <a:lnTo>
                      <a:pt x="243" y="3855"/>
                    </a:lnTo>
                    <a:lnTo>
                      <a:pt x="243" y="4053"/>
                    </a:lnTo>
                    <a:lnTo>
                      <a:pt x="182" y="4280"/>
                    </a:lnTo>
                    <a:lnTo>
                      <a:pt x="182" y="4507"/>
                    </a:lnTo>
                    <a:lnTo>
                      <a:pt x="212" y="4762"/>
                    </a:lnTo>
                    <a:lnTo>
                      <a:pt x="364" y="4989"/>
                    </a:lnTo>
                    <a:lnTo>
                      <a:pt x="576" y="5046"/>
                    </a:lnTo>
                    <a:lnTo>
                      <a:pt x="789" y="5074"/>
                    </a:lnTo>
                    <a:lnTo>
                      <a:pt x="941" y="5102"/>
                    </a:lnTo>
                    <a:lnTo>
                      <a:pt x="971" y="5216"/>
                    </a:lnTo>
                    <a:lnTo>
                      <a:pt x="1032" y="5301"/>
                    </a:lnTo>
                    <a:lnTo>
                      <a:pt x="1032" y="5499"/>
                    </a:lnTo>
                    <a:lnTo>
                      <a:pt x="941" y="5641"/>
                    </a:lnTo>
                    <a:lnTo>
                      <a:pt x="941" y="5726"/>
                    </a:lnTo>
                    <a:lnTo>
                      <a:pt x="1183" y="5754"/>
                    </a:lnTo>
                    <a:lnTo>
                      <a:pt x="1396" y="5754"/>
                    </a:lnTo>
                    <a:lnTo>
                      <a:pt x="1669" y="5641"/>
                    </a:lnTo>
                    <a:lnTo>
                      <a:pt x="1790" y="5613"/>
                    </a:lnTo>
                    <a:lnTo>
                      <a:pt x="1820" y="5414"/>
                    </a:lnTo>
                    <a:lnTo>
                      <a:pt x="1942" y="5301"/>
                    </a:lnTo>
                    <a:lnTo>
                      <a:pt x="2063" y="5102"/>
                    </a:lnTo>
                    <a:lnTo>
                      <a:pt x="2185" y="5074"/>
                    </a:lnTo>
                    <a:lnTo>
                      <a:pt x="2276" y="4932"/>
                    </a:lnTo>
                    <a:lnTo>
                      <a:pt x="2397" y="4876"/>
                    </a:lnTo>
                    <a:lnTo>
                      <a:pt x="2488" y="4847"/>
                    </a:lnTo>
                    <a:lnTo>
                      <a:pt x="2731" y="4762"/>
                    </a:lnTo>
                    <a:lnTo>
                      <a:pt x="2913" y="4762"/>
                    </a:lnTo>
                    <a:lnTo>
                      <a:pt x="3125" y="4847"/>
                    </a:lnTo>
                    <a:lnTo>
                      <a:pt x="3368" y="4961"/>
                    </a:lnTo>
                    <a:lnTo>
                      <a:pt x="3853" y="5272"/>
                    </a:lnTo>
                    <a:lnTo>
                      <a:pt x="4096" y="5414"/>
                    </a:lnTo>
                    <a:lnTo>
                      <a:pt x="4551" y="5613"/>
                    </a:lnTo>
                    <a:lnTo>
                      <a:pt x="4581" y="5726"/>
                    </a:lnTo>
                    <a:lnTo>
                      <a:pt x="4612" y="6009"/>
                    </a:lnTo>
                    <a:lnTo>
                      <a:pt x="4733" y="6406"/>
                    </a:lnTo>
                    <a:lnTo>
                      <a:pt x="4946" y="6860"/>
                    </a:lnTo>
                    <a:lnTo>
                      <a:pt x="5037" y="7115"/>
                    </a:lnTo>
                    <a:lnTo>
                      <a:pt x="4976" y="7313"/>
                    </a:lnTo>
                    <a:lnTo>
                      <a:pt x="5067" y="7370"/>
                    </a:lnTo>
                    <a:lnTo>
                      <a:pt x="5340" y="7653"/>
                    </a:lnTo>
                    <a:lnTo>
                      <a:pt x="5522" y="7795"/>
                    </a:lnTo>
                    <a:lnTo>
                      <a:pt x="5765" y="8107"/>
                    </a:lnTo>
                    <a:lnTo>
                      <a:pt x="5795" y="8277"/>
                    </a:lnTo>
                    <a:lnTo>
                      <a:pt x="5825" y="8475"/>
                    </a:lnTo>
                    <a:lnTo>
                      <a:pt x="6038" y="8390"/>
                    </a:lnTo>
                    <a:lnTo>
                      <a:pt x="6190" y="8390"/>
                    </a:lnTo>
                    <a:lnTo>
                      <a:pt x="6432" y="8589"/>
                    </a:lnTo>
                    <a:lnTo>
                      <a:pt x="6614" y="8844"/>
                    </a:lnTo>
                    <a:lnTo>
                      <a:pt x="6796" y="9071"/>
                    </a:lnTo>
                    <a:lnTo>
                      <a:pt x="7039" y="9127"/>
                    </a:lnTo>
                    <a:lnTo>
                      <a:pt x="7160" y="9297"/>
                    </a:lnTo>
                    <a:lnTo>
                      <a:pt x="7494" y="9694"/>
                    </a:lnTo>
                    <a:lnTo>
                      <a:pt x="7828" y="10034"/>
                    </a:lnTo>
                    <a:lnTo>
                      <a:pt x="8222" y="10290"/>
                    </a:lnTo>
                    <a:lnTo>
                      <a:pt x="8465" y="10516"/>
                    </a:lnTo>
                    <a:lnTo>
                      <a:pt x="8617" y="10488"/>
                    </a:lnTo>
                    <a:lnTo>
                      <a:pt x="9072" y="10488"/>
                    </a:lnTo>
                    <a:lnTo>
                      <a:pt x="9315" y="10488"/>
                    </a:lnTo>
                    <a:lnTo>
                      <a:pt x="9466" y="10516"/>
                    </a:lnTo>
                    <a:lnTo>
                      <a:pt x="9679" y="10715"/>
                    </a:lnTo>
                    <a:lnTo>
                      <a:pt x="9830" y="10942"/>
                    </a:lnTo>
                    <a:lnTo>
                      <a:pt x="9952" y="11197"/>
                    </a:lnTo>
                    <a:lnTo>
                      <a:pt x="10194" y="11282"/>
                    </a:lnTo>
                    <a:lnTo>
                      <a:pt x="10407" y="11338"/>
                    </a:lnTo>
                    <a:lnTo>
                      <a:pt x="10437" y="11423"/>
                    </a:lnTo>
                    <a:lnTo>
                      <a:pt x="10407" y="11622"/>
                    </a:lnTo>
                    <a:lnTo>
                      <a:pt x="10650" y="11565"/>
                    </a:lnTo>
                    <a:lnTo>
                      <a:pt x="10892" y="11537"/>
                    </a:lnTo>
                    <a:lnTo>
                      <a:pt x="11044" y="11537"/>
                    </a:lnTo>
                    <a:lnTo>
                      <a:pt x="11165" y="11679"/>
                    </a:lnTo>
                    <a:lnTo>
                      <a:pt x="11256" y="11962"/>
                    </a:lnTo>
                    <a:lnTo>
                      <a:pt x="11256" y="12075"/>
                    </a:lnTo>
                    <a:lnTo>
                      <a:pt x="11226" y="12132"/>
                    </a:lnTo>
                    <a:lnTo>
                      <a:pt x="11378" y="12331"/>
                    </a:lnTo>
                    <a:lnTo>
                      <a:pt x="11651" y="12444"/>
                    </a:lnTo>
                    <a:lnTo>
                      <a:pt x="11833" y="12557"/>
                    </a:lnTo>
                    <a:lnTo>
                      <a:pt x="11954" y="12699"/>
                    </a:lnTo>
                    <a:lnTo>
                      <a:pt x="12076" y="12472"/>
                    </a:lnTo>
                    <a:lnTo>
                      <a:pt x="12227" y="12472"/>
                    </a:lnTo>
                    <a:lnTo>
                      <a:pt x="12258" y="12557"/>
                    </a:lnTo>
                    <a:lnTo>
                      <a:pt x="12349" y="12671"/>
                    </a:lnTo>
                    <a:lnTo>
                      <a:pt x="12440" y="12756"/>
                    </a:lnTo>
                    <a:lnTo>
                      <a:pt x="12440" y="12926"/>
                    </a:lnTo>
                    <a:lnTo>
                      <a:pt x="12561" y="13238"/>
                    </a:lnTo>
                    <a:lnTo>
                      <a:pt x="12713" y="13493"/>
                    </a:lnTo>
                    <a:lnTo>
                      <a:pt x="12864" y="13719"/>
                    </a:lnTo>
                    <a:lnTo>
                      <a:pt x="12925" y="13918"/>
                    </a:lnTo>
                    <a:lnTo>
                      <a:pt x="12986" y="14173"/>
                    </a:lnTo>
                    <a:lnTo>
                      <a:pt x="13077" y="14343"/>
                    </a:lnTo>
                    <a:lnTo>
                      <a:pt x="13168" y="14570"/>
                    </a:lnTo>
                    <a:lnTo>
                      <a:pt x="13229" y="14712"/>
                    </a:lnTo>
                    <a:lnTo>
                      <a:pt x="12864" y="14910"/>
                    </a:lnTo>
                    <a:lnTo>
                      <a:pt x="12682" y="15052"/>
                    </a:lnTo>
                    <a:lnTo>
                      <a:pt x="12804" y="15307"/>
                    </a:lnTo>
                    <a:lnTo>
                      <a:pt x="12622" y="15590"/>
                    </a:lnTo>
                    <a:lnTo>
                      <a:pt x="12500" y="15845"/>
                    </a:lnTo>
                    <a:lnTo>
                      <a:pt x="12561" y="16157"/>
                    </a:lnTo>
                    <a:lnTo>
                      <a:pt x="12622" y="16327"/>
                    </a:lnTo>
                    <a:lnTo>
                      <a:pt x="12682" y="16299"/>
                    </a:lnTo>
                    <a:lnTo>
                      <a:pt x="12622" y="16327"/>
                    </a:lnTo>
                    <a:lnTo>
                      <a:pt x="12834" y="16384"/>
                    </a:lnTo>
                    <a:lnTo>
                      <a:pt x="13077" y="16299"/>
                    </a:lnTo>
                    <a:lnTo>
                      <a:pt x="13168" y="16271"/>
                    </a:lnTo>
                    <a:lnTo>
                      <a:pt x="13198" y="16101"/>
                    </a:lnTo>
                    <a:lnTo>
                      <a:pt x="13229" y="15959"/>
                    </a:lnTo>
                    <a:lnTo>
                      <a:pt x="13320" y="15817"/>
                    </a:lnTo>
                    <a:lnTo>
                      <a:pt x="13411" y="15704"/>
                    </a:lnTo>
                    <a:lnTo>
                      <a:pt x="13562" y="15534"/>
                    </a:lnTo>
                    <a:lnTo>
                      <a:pt x="13775" y="15477"/>
                    </a:lnTo>
                    <a:lnTo>
                      <a:pt x="13805" y="15307"/>
                    </a:lnTo>
                    <a:lnTo>
                      <a:pt x="13805" y="15023"/>
                    </a:lnTo>
                    <a:lnTo>
                      <a:pt x="13805" y="14825"/>
                    </a:lnTo>
                    <a:lnTo>
                      <a:pt x="13805" y="14740"/>
                    </a:lnTo>
                    <a:lnTo>
                      <a:pt x="13896" y="14627"/>
                    </a:lnTo>
                    <a:lnTo>
                      <a:pt x="14078" y="14570"/>
                    </a:lnTo>
                    <a:lnTo>
                      <a:pt x="14321" y="14400"/>
                    </a:lnTo>
                    <a:lnTo>
                      <a:pt x="14503" y="14371"/>
                    </a:lnTo>
                    <a:lnTo>
                      <a:pt x="14533" y="14286"/>
                    </a:lnTo>
                    <a:lnTo>
                      <a:pt x="14503" y="14145"/>
                    </a:lnTo>
                    <a:lnTo>
                      <a:pt x="14503" y="13918"/>
                    </a:lnTo>
                    <a:lnTo>
                      <a:pt x="14442" y="13833"/>
                    </a:lnTo>
                    <a:lnTo>
                      <a:pt x="14442" y="13578"/>
                    </a:lnTo>
                    <a:lnTo>
                      <a:pt x="14412" y="13549"/>
                    </a:lnTo>
                    <a:lnTo>
                      <a:pt x="14290" y="13436"/>
                    </a:lnTo>
                    <a:lnTo>
                      <a:pt x="14017" y="13323"/>
                    </a:lnTo>
                    <a:lnTo>
                      <a:pt x="13896" y="13153"/>
                    </a:lnTo>
                    <a:lnTo>
                      <a:pt x="13684" y="13096"/>
                    </a:lnTo>
                    <a:lnTo>
                      <a:pt x="13593" y="13039"/>
                    </a:lnTo>
                    <a:lnTo>
                      <a:pt x="13593" y="12784"/>
                    </a:lnTo>
                    <a:lnTo>
                      <a:pt x="13653" y="12529"/>
                    </a:lnTo>
                    <a:lnTo>
                      <a:pt x="13684" y="12302"/>
                    </a:lnTo>
                    <a:lnTo>
                      <a:pt x="13896" y="11990"/>
                    </a:lnTo>
                    <a:lnTo>
                      <a:pt x="14169" y="11650"/>
                    </a:lnTo>
                    <a:lnTo>
                      <a:pt x="14442" y="11622"/>
                    </a:lnTo>
                    <a:lnTo>
                      <a:pt x="14624" y="11679"/>
                    </a:lnTo>
                    <a:lnTo>
                      <a:pt x="14897" y="11877"/>
                    </a:lnTo>
                    <a:lnTo>
                      <a:pt x="15261" y="11905"/>
                    </a:lnTo>
                    <a:lnTo>
                      <a:pt x="15595" y="12075"/>
                    </a:lnTo>
                    <a:lnTo>
                      <a:pt x="15717" y="12302"/>
                    </a:lnTo>
                    <a:lnTo>
                      <a:pt x="15899" y="12557"/>
                    </a:lnTo>
                    <a:lnTo>
                      <a:pt x="16202" y="12671"/>
                    </a:lnTo>
                    <a:lnTo>
                      <a:pt x="16202" y="12642"/>
                    </a:lnTo>
                    <a:lnTo>
                      <a:pt x="16263" y="12444"/>
                    </a:lnTo>
                    <a:lnTo>
                      <a:pt x="16384" y="12217"/>
                    </a:lnTo>
                    <a:lnTo>
                      <a:pt x="16263" y="12019"/>
                    </a:lnTo>
                    <a:lnTo>
                      <a:pt x="16111" y="11849"/>
                    </a:lnTo>
                    <a:lnTo>
                      <a:pt x="15838" y="11565"/>
                    </a:lnTo>
                    <a:lnTo>
                      <a:pt x="15625" y="11338"/>
                    </a:lnTo>
                    <a:lnTo>
                      <a:pt x="15504" y="11168"/>
                    </a:lnTo>
                    <a:lnTo>
                      <a:pt x="15231" y="11083"/>
                    </a:lnTo>
                    <a:lnTo>
                      <a:pt x="14806" y="10970"/>
                    </a:lnTo>
                    <a:lnTo>
                      <a:pt x="14533" y="10885"/>
                    </a:lnTo>
                    <a:lnTo>
                      <a:pt x="14321" y="10658"/>
                    </a:lnTo>
                    <a:lnTo>
                      <a:pt x="14017" y="10516"/>
                    </a:lnTo>
                    <a:lnTo>
                      <a:pt x="13684" y="10431"/>
                    </a:lnTo>
                    <a:lnTo>
                      <a:pt x="13350" y="10318"/>
                    </a:lnTo>
                    <a:lnTo>
                      <a:pt x="13047" y="10205"/>
                    </a:lnTo>
                    <a:lnTo>
                      <a:pt x="12834" y="10091"/>
                    </a:lnTo>
                    <a:lnTo>
                      <a:pt x="12682" y="10063"/>
                    </a:lnTo>
                    <a:lnTo>
                      <a:pt x="12561" y="10063"/>
                    </a:lnTo>
                    <a:lnTo>
                      <a:pt x="12470" y="9949"/>
                    </a:lnTo>
                    <a:lnTo>
                      <a:pt x="12470" y="9836"/>
                    </a:lnTo>
                    <a:lnTo>
                      <a:pt x="12622" y="9638"/>
                    </a:lnTo>
                    <a:lnTo>
                      <a:pt x="12804" y="9524"/>
                    </a:lnTo>
                    <a:lnTo>
                      <a:pt x="12834" y="9297"/>
                    </a:lnTo>
                    <a:lnTo>
                      <a:pt x="12743" y="9241"/>
                    </a:lnTo>
                    <a:lnTo>
                      <a:pt x="12622" y="9071"/>
                    </a:lnTo>
                    <a:lnTo>
                      <a:pt x="12500" y="9127"/>
                    </a:lnTo>
                    <a:lnTo>
                      <a:pt x="12379" y="9156"/>
                    </a:lnTo>
                    <a:lnTo>
                      <a:pt x="12258" y="9184"/>
                    </a:lnTo>
                    <a:lnTo>
                      <a:pt x="12470" y="9127"/>
                    </a:lnTo>
                    <a:lnTo>
                      <a:pt x="12318" y="9184"/>
                    </a:lnTo>
                    <a:lnTo>
                      <a:pt x="12076" y="9241"/>
                    </a:lnTo>
                    <a:lnTo>
                      <a:pt x="11833" y="9241"/>
                    </a:lnTo>
                    <a:lnTo>
                      <a:pt x="11499" y="9241"/>
                    </a:lnTo>
                    <a:lnTo>
                      <a:pt x="11499" y="9269"/>
                    </a:lnTo>
                    <a:lnTo>
                      <a:pt x="11499" y="9297"/>
                    </a:lnTo>
                    <a:lnTo>
                      <a:pt x="11499" y="9411"/>
                    </a:lnTo>
                    <a:lnTo>
                      <a:pt x="11135" y="9127"/>
                    </a:lnTo>
                    <a:lnTo>
                      <a:pt x="11044" y="9042"/>
                    </a:lnTo>
                    <a:lnTo>
                      <a:pt x="10892" y="8957"/>
                    </a:lnTo>
                    <a:lnTo>
                      <a:pt x="10801" y="8929"/>
                    </a:lnTo>
                    <a:lnTo>
                      <a:pt x="10771" y="8929"/>
                    </a:lnTo>
                    <a:lnTo>
                      <a:pt x="10680" y="8731"/>
                    </a:lnTo>
                    <a:lnTo>
                      <a:pt x="10559" y="8731"/>
                    </a:lnTo>
                    <a:lnTo>
                      <a:pt x="10498" y="8674"/>
                    </a:lnTo>
                    <a:lnTo>
                      <a:pt x="10255" y="8447"/>
                    </a:lnTo>
                    <a:lnTo>
                      <a:pt x="10043" y="8277"/>
                    </a:lnTo>
                    <a:lnTo>
                      <a:pt x="9921" y="8107"/>
                    </a:lnTo>
                    <a:lnTo>
                      <a:pt x="9709" y="7767"/>
                    </a:lnTo>
                    <a:lnTo>
                      <a:pt x="9588" y="7540"/>
                    </a:lnTo>
                    <a:lnTo>
                      <a:pt x="9557" y="7313"/>
                    </a:lnTo>
                    <a:lnTo>
                      <a:pt x="9436" y="7200"/>
                    </a:lnTo>
                    <a:lnTo>
                      <a:pt x="9345" y="6888"/>
                    </a:lnTo>
                    <a:lnTo>
                      <a:pt x="9284" y="6633"/>
                    </a:lnTo>
                    <a:lnTo>
                      <a:pt x="9193" y="6520"/>
                    </a:lnTo>
                    <a:lnTo>
                      <a:pt x="9072" y="6293"/>
                    </a:lnTo>
                    <a:lnTo>
                      <a:pt x="8981" y="6208"/>
                    </a:lnTo>
                    <a:lnTo>
                      <a:pt x="8829" y="6208"/>
                    </a:lnTo>
                    <a:lnTo>
                      <a:pt x="8799" y="6179"/>
                    </a:lnTo>
                    <a:lnTo>
                      <a:pt x="8799" y="6123"/>
                    </a:lnTo>
                    <a:lnTo>
                      <a:pt x="8677" y="6066"/>
                    </a:lnTo>
                    <a:lnTo>
                      <a:pt x="8556" y="5981"/>
                    </a:lnTo>
                    <a:lnTo>
                      <a:pt x="8435" y="5896"/>
                    </a:lnTo>
                    <a:lnTo>
                      <a:pt x="8253" y="5754"/>
                    </a:lnTo>
                    <a:lnTo>
                      <a:pt x="8071" y="5669"/>
                    </a:lnTo>
                    <a:lnTo>
                      <a:pt x="7858" y="5556"/>
                    </a:lnTo>
                    <a:lnTo>
                      <a:pt x="7737" y="5499"/>
                    </a:lnTo>
                    <a:lnTo>
                      <a:pt x="7616" y="5329"/>
                    </a:lnTo>
                    <a:lnTo>
                      <a:pt x="7464" y="5102"/>
                    </a:lnTo>
                    <a:lnTo>
                      <a:pt x="7373" y="4876"/>
                    </a:lnTo>
                    <a:lnTo>
                      <a:pt x="7373" y="4649"/>
                    </a:lnTo>
                    <a:lnTo>
                      <a:pt x="7373" y="4479"/>
                    </a:lnTo>
                    <a:lnTo>
                      <a:pt x="7403" y="4252"/>
                    </a:lnTo>
                    <a:lnTo>
                      <a:pt x="7403" y="4082"/>
                    </a:lnTo>
                    <a:lnTo>
                      <a:pt x="7585" y="3968"/>
                    </a:lnTo>
                    <a:lnTo>
                      <a:pt x="7616" y="3798"/>
                    </a:lnTo>
                    <a:lnTo>
                      <a:pt x="7525" y="3628"/>
                    </a:lnTo>
                    <a:lnTo>
                      <a:pt x="7373" y="3600"/>
                    </a:lnTo>
                    <a:lnTo>
                      <a:pt x="7342" y="3458"/>
                    </a:lnTo>
                    <a:lnTo>
                      <a:pt x="7282" y="3260"/>
                    </a:lnTo>
                    <a:lnTo>
                      <a:pt x="7342" y="3061"/>
                    </a:lnTo>
                    <a:lnTo>
                      <a:pt x="7464" y="3005"/>
                    </a:lnTo>
                    <a:lnTo>
                      <a:pt x="7616" y="2891"/>
                    </a:lnTo>
                    <a:lnTo>
                      <a:pt x="7707" y="2891"/>
                    </a:lnTo>
                    <a:lnTo>
                      <a:pt x="7737" y="2920"/>
                    </a:lnTo>
                    <a:lnTo>
                      <a:pt x="7828" y="2891"/>
                    </a:lnTo>
                    <a:lnTo>
                      <a:pt x="8071" y="2778"/>
                    </a:lnTo>
                    <a:lnTo>
                      <a:pt x="8435" y="2579"/>
                    </a:lnTo>
                    <a:lnTo>
                      <a:pt x="8617" y="2466"/>
                    </a:lnTo>
                    <a:lnTo>
                      <a:pt x="8829" y="2551"/>
                    </a:lnTo>
                    <a:lnTo>
                      <a:pt x="9042" y="2438"/>
                    </a:lnTo>
                    <a:lnTo>
                      <a:pt x="9224" y="2438"/>
                    </a:lnTo>
                    <a:lnTo>
                      <a:pt x="9224" y="2579"/>
                    </a:lnTo>
                    <a:lnTo>
                      <a:pt x="9193" y="2693"/>
                    </a:lnTo>
                    <a:lnTo>
                      <a:pt x="9163" y="2721"/>
                    </a:lnTo>
                    <a:lnTo>
                      <a:pt x="9163" y="280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6" name="Drawing 46"/>
              <p:cNvSpPr>
                <a:spLocks noChangeAspect="1"/>
              </p:cNvSpPr>
              <p:nvPr/>
            </p:nvSpPr>
            <p:spPr bwMode="auto">
              <a:xfrm>
                <a:off x="9071" y="-48251"/>
                <a:ext cx="5390" cy="102"/>
              </a:xfrm>
              <a:custGeom>
                <a:avLst/>
                <a:gdLst/>
                <a:ahLst/>
                <a:cxnLst>
                  <a:cxn ang="0">
                    <a:pos x="16384" y="0"/>
                  </a:cxn>
                  <a:cxn ang="0">
                    <a:pos x="16171" y="161"/>
                  </a:cxn>
                  <a:cxn ang="0">
                    <a:pos x="16171" y="1928"/>
                  </a:cxn>
                  <a:cxn ang="0">
                    <a:pos x="15533" y="3373"/>
                  </a:cxn>
                  <a:cxn ang="0">
                    <a:pos x="14895" y="5140"/>
                  </a:cxn>
                  <a:cxn ang="0">
                    <a:pos x="14256" y="7389"/>
                  </a:cxn>
                  <a:cxn ang="0">
                    <a:pos x="14043" y="8995"/>
                  </a:cxn>
                  <a:cxn ang="0">
                    <a:pos x="13831" y="9798"/>
                  </a:cxn>
                  <a:cxn ang="0">
                    <a:pos x="14256" y="10280"/>
                  </a:cxn>
                  <a:cxn ang="0">
                    <a:pos x="14469" y="11083"/>
                  </a:cxn>
                  <a:cxn ang="0">
                    <a:pos x="14682" y="11886"/>
                  </a:cxn>
                  <a:cxn ang="0">
                    <a:pos x="15001" y="12850"/>
                  </a:cxn>
                  <a:cxn ang="0">
                    <a:pos x="14682" y="13653"/>
                  </a:cxn>
                  <a:cxn ang="0">
                    <a:pos x="14469" y="15099"/>
                  </a:cxn>
                  <a:cxn ang="0">
                    <a:pos x="14256" y="16223"/>
                  </a:cxn>
                  <a:cxn ang="0">
                    <a:pos x="13724" y="16384"/>
                  </a:cxn>
                  <a:cxn ang="0">
                    <a:pos x="12873" y="16223"/>
                  </a:cxn>
                  <a:cxn ang="0">
                    <a:pos x="11703" y="16063"/>
                  </a:cxn>
                  <a:cxn ang="0">
                    <a:pos x="10639" y="14778"/>
                  </a:cxn>
                  <a:cxn ang="0">
                    <a:pos x="9788" y="13171"/>
                  </a:cxn>
                  <a:cxn ang="0">
                    <a:pos x="8298" y="12529"/>
                  </a:cxn>
                  <a:cxn ang="0">
                    <a:pos x="7447" y="12529"/>
                  </a:cxn>
                  <a:cxn ang="0">
                    <a:pos x="6596" y="11886"/>
                  </a:cxn>
                  <a:cxn ang="0">
                    <a:pos x="5958" y="10923"/>
                  </a:cxn>
                  <a:cxn ang="0">
                    <a:pos x="4788" y="9959"/>
                  </a:cxn>
                  <a:cxn ang="0">
                    <a:pos x="3617" y="8674"/>
                  </a:cxn>
                  <a:cxn ang="0">
                    <a:pos x="2553" y="8031"/>
                  </a:cxn>
                  <a:cxn ang="0">
                    <a:pos x="1489" y="7710"/>
                  </a:cxn>
                  <a:cxn ang="0">
                    <a:pos x="851" y="7389"/>
                  </a:cxn>
                  <a:cxn ang="0">
                    <a:pos x="213" y="6425"/>
                  </a:cxn>
                  <a:cxn ang="0">
                    <a:pos x="0" y="4498"/>
                  </a:cxn>
                  <a:cxn ang="0">
                    <a:pos x="106" y="3213"/>
                  </a:cxn>
                  <a:cxn ang="0">
                    <a:pos x="426" y="2731"/>
                  </a:cxn>
                  <a:cxn ang="0">
                    <a:pos x="532" y="2088"/>
                  </a:cxn>
                  <a:cxn ang="0">
                    <a:pos x="958" y="1928"/>
                  </a:cxn>
                  <a:cxn ang="0">
                    <a:pos x="1383" y="2088"/>
                  </a:cxn>
                  <a:cxn ang="0">
                    <a:pos x="1809" y="2731"/>
                  </a:cxn>
                  <a:cxn ang="0">
                    <a:pos x="2341" y="2731"/>
                  </a:cxn>
                  <a:cxn ang="0">
                    <a:pos x="3085" y="1928"/>
                  </a:cxn>
                  <a:cxn ang="0">
                    <a:pos x="3936" y="1285"/>
                  </a:cxn>
                  <a:cxn ang="0">
                    <a:pos x="4362" y="1606"/>
                  </a:cxn>
                  <a:cxn ang="0">
                    <a:pos x="4894" y="2088"/>
                  </a:cxn>
                  <a:cxn ang="0">
                    <a:pos x="5213" y="2249"/>
                  </a:cxn>
                  <a:cxn ang="0">
                    <a:pos x="5958" y="2731"/>
                  </a:cxn>
                  <a:cxn ang="0">
                    <a:pos x="6383" y="3855"/>
                  </a:cxn>
                  <a:cxn ang="0">
                    <a:pos x="7022" y="3534"/>
                  </a:cxn>
                  <a:cxn ang="0">
                    <a:pos x="7766" y="3213"/>
                  </a:cxn>
                  <a:cxn ang="0">
                    <a:pos x="8724" y="2891"/>
                  </a:cxn>
                  <a:cxn ang="0">
                    <a:pos x="9469" y="2891"/>
                  </a:cxn>
                  <a:cxn ang="0">
                    <a:pos x="10001" y="2731"/>
                  </a:cxn>
                  <a:cxn ang="0">
                    <a:pos x="10745" y="2731"/>
                  </a:cxn>
                  <a:cxn ang="0">
                    <a:pos x="11490" y="2249"/>
                  </a:cxn>
                  <a:cxn ang="0">
                    <a:pos x="12341" y="1446"/>
                  </a:cxn>
                  <a:cxn ang="0">
                    <a:pos x="13618" y="1446"/>
                  </a:cxn>
                  <a:cxn ang="0">
                    <a:pos x="14043" y="1446"/>
                  </a:cxn>
                  <a:cxn ang="0">
                    <a:pos x="14575" y="643"/>
                  </a:cxn>
                  <a:cxn ang="0">
                    <a:pos x="14895" y="643"/>
                  </a:cxn>
                  <a:cxn ang="0">
                    <a:pos x="15746" y="321"/>
                  </a:cxn>
                  <a:cxn ang="0">
                    <a:pos x="16384" y="0"/>
                  </a:cxn>
                </a:cxnLst>
                <a:rect l="0" t="0" r="r" b="b"/>
                <a:pathLst>
                  <a:path w="16384" h="16384">
                    <a:moveTo>
                      <a:pt x="16384" y="0"/>
                    </a:moveTo>
                    <a:lnTo>
                      <a:pt x="16171" y="161"/>
                    </a:lnTo>
                    <a:lnTo>
                      <a:pt x="16171" y="1928"/>
                    </a:lnTo>
                    <a:lnTo>
                      <a:pt x="15533" y="3373"/>
                    </a:lnTo>
                    <a:lnTo>
                      <a:pt x="14895" y="5140"/>
                    </a:lnTo>
                    <a:lnTo>
                      <a:pt x="14256" y="7389"/>
                    </a:lnTo>
                    <a:lnTo>
                      <a:pt x="14043" y="8995"/>
                    </a:lnTo>
                    <a:lnTo>
                      <a:pt x="13831" y="9798"/>
                    </a:lnTo>
                    <a:lnTo>
                      <a:pt x="14256" y="10280"/>
                    </a:lnTo>
                    <a:lnTo>
                      <a:pt x="14469" y="11083"/>
                    </a:lnTo>
                    <a:lnTo>
                      <a:pt x="14682" y="11886"/>
                    </a:lnTo>
                    <a:lnTo>
                      <a:pt x="15001" y="12850"/>
                    </a:lnTo>
                    <a:lnTo>
                      <a:pt x="14682" y="13653"/>
                    </a:lnTo>
                    <a:lnTo>
                      <a:pt x="14469" y="15099"/>
                    </a:lnTo>
                    <a:lnTo>
                      <a:pt x="14256" y="16223"/>
                    </a:lnTo>
                    <a:lnTo>
                      <a:pt x="13724" y="16384"/>
                    </a:lnTo>
                    <a:lnTo>
                      <a:pt x="12873" y="16223"/>
                    </a:lnTo>
                    <a:lnTo>
                      <a:pt x="11703" y="16063"/>
                    </a:lnTo>
                    <a:lnTo>
                      <a:pt x="10639" y="14778"/>
                    </a:lnTo>
                    <a:lnTo>
                      <a:pt x="9788" y="13171"/>
                    </a:lnTo>
                    <a:lnTo>
                      <a:pt x="8298" y="12529"/>
                    </a:lnTo>
                    <a:lnTo>
                      <a:pt x="7447" y="12529"/>
                    </a:lnTo>
                    <a:lnTo>
                      <a:pt x="6596" y="11886"/>
                    </a:lnTo>
                    <a:lnTo>
                      <a:pt x="5958" y="10923"/>
                    </a:lnTo>
                    <a:lnTo>
                      <a:pt x="4788" y="9959"/>
                    </a:lnTo>
                    <a:lnTo>
                      <a:pt x="3617" y="8674"/>
                    </a:lnTo>
                    <a:lnTo>
                      <a:pt x="2553" y="8031"/>
                    </a:lnTo>
                    <a:lnTo>
                      <a:pt x="1489" y="7710"/>
                    </a:lnTo>
                    <a:lnTo>
                      <a:pt x="851" y="7389"/>
                    </a:lnTo>
                    <a:lnTo>
                      <a:pt x="213" y="6425"/>
                    </a:lnTo>
                    <a:lnTo>
                      <a:pt x="0" y="4498"/>
                    </a:lnTo>
                    <a:lnTo>
                      <a:pt x="106" y="3213"/>
                    </a:lnTo>
                    <a:lnTo>
                      <a:pt x="426" y="2731"/>
                    </a:lnTo>
                    <a:lnTo>
                      <a:pt x="532" y="2088"/>
                    </a:lnTo>
                    <a:lnTo>
                      <a:pt x="958" y="1928"/>
                    </a:lnTo>
                    <a:lnTo>
                      <a:pt x="1383" y="2088"/>
                    </a:lnTo>
                    <a:lnTo>
                      <a:pt x="1809" y="2731"/>
                    </a:lnTo>
                    <a:lnTo>
                      <a:pt x="2341" y="2731"/>
                    </a:lnTo>
                    <a:lnTo>
                      <a:pt x="3085" y="1928"/>
                    </a:lnTo>
                    <a:lnTo>
                      <a:pt x="3936" y="1285"/>
                    </a:lnTo>
                    <a:lnTo>
                      <a:pt x="4362" y="1606"/>
                    </a:lnTo>
                    <a:lnTo>
                      <a:pt x="4894" y="2088"/>
                    </a:lnTo>
                    <a:lnTo>
                      <a:pt x="5213" y="2249"/>
                    </a:lnTo>
                    <a:lnTo>
                      <a:pt x="5958" y="2731"/>
                    </a:lnTo>
                    <a:lnTo>
                      <a:pt x="6383" y="3855"/>
                    </a:lnTo>
                    <a:lnTo>
                      <a:pt x="7022" y="3534"/>
                    </a:lnTo>
                    <a:lnTo>
                      <a:pt x="7766" y="3213"/>
                    </a:lnTo>
                    <a:lnTo>
                      <a:pt x="8724" y="2891"/>
                    </a:lnTo>
                    <a:lnTo>
                      <a:pt x="9469" y="2891"/>
                    </a:lnTo>
                    <a:lnTo>
                      <a:pt x="10001" y="2731"/>
                    </a:lnTo>
                    <a:lnTo>
                      <a:pt x="10745" y="2731"/>
                    </a:lnTo>
                    <a:lnTo>
                      <a:pt x="11490" y="2249"/>
                    </a:lnTo>
                    <a:lnTo>
                      <a:pt x="12341" y="1446"/>
                    </a:lnTo>
                    <a:lnTo>
                      <a:pt x="13618" y="1446"/>
                    </a:lnTo>
                    <a:lnTo>
                      <a:pt x="14043" y="1446"/>
                    </a:lnTo>
                    <a:lnTo>
                      <a:pt x="14575" y="643"/>
                    </a:lnTo>
                    <a:lnTo>
                      <a:pt x="14895" y="643"/>
                    </a:lnTo>
                    <a:lnTo>
                      <a:pt x="15746" y="321"/>
                    </a:lnTo>
                    <a:lnTo>
                      <a:pt x="1638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7" name="Drawing 47"/>
              <p:cNvSpPr>
                <a:spLocks noChangeAspect="1"/>
              </p:cNvSpPr>
              <p:nvPr/>
            </p:nvSpPr>
            <p:spPr bwMode="auto">
              <a:xfrm>
                <a:off x="1966" y="-48439"/>
                <a:ext cx="2485" cy="152"/>
              </a:xfrm>
              <a:custGeom>
                <a:avLst/>
                <a:gdLst/>
                <a:ahLst/>
                <a:cxnLst>
                  <a:cxn ang="0">
                    <a:pos x="11077" y="108"/>
                  </a:cxn>
                  <a:cxn ang="0">
                    <a:pos x="12692" y="431"/>
                  </a:cxn>
                  <a:cxn ang="0">
                    <a:pos x="13615" y="970"/>
                  </a:cxn>
                  <a:cxn ang="0">
                    <a:pos x="14076" y="1401"/>
                  </a:cxn>
                  <a:cxn ang="0">
                    <a:pos x="14769" y="2156"/>
                  </a:cxn>
                  <a:cxn ang="0">
                    <a:pos x="15922" y="4096"/>
                  </a:cxn>
                  <a:cxn ang="0">
                    <a:pos x="15922" y="5821"/>
                  </a:cxn>
                  <a:cxn ang="0">
                    <a:pos x="15692" y="7437"/>
                  </a:cxn>
                  <a:cxn ang="0">
                    <a:pos x="15692" y="9162"/>
                  </a:cxn>
                  <a:cxn ang="0">
                    <a:pos x="15461" y="11641"/>
                  </a:cxn>
                  <a:cxn ang="0">
                    <a:pos x="14999" y="13043"/>
                  </a:cxn>
                  <a:cxn ang="0">
                    <a:pos x="14076" y="14228"/>
                  </a:cxn>
                  <a:cxn ang="0">
                    <a:pos x="11769" y="14444"/>
                  </a:cxn>
                  <a:cxn ang="0">
                    <a:pos x="9230" y="14659"/>
                  </a:cxn>
                  <a:cxn ang="0">
                    <a:pos x="6692" y="16061"/>
                  </a:cxn>
                  <a:cxn ang="0">
                    <a:pos x="4846" y="16384"/>
                  </a:cxn>
                  <a:cxn ang="0">
                    <a:pos x="3461" y="15522"/>
                  </a:cxn>
                  <a:cxn ang="0">
                    <a:pos x="2538" y="14875"/>
                  </a:cxn>
                  <a:cxn ang="0">
                    <a:pos x="1615" y="13474"/>
                  </a:cxn>
                  <a:cxn ang="0">
                    <a:pos x="1154" y="12180"/>
                  </a:cxn>
                  <a:cxn ang="0">
                    <a:pos x="1615" y="11210"/>
                  </a:cxn>
                  <a:cxn ang="0">
                    <a:pos x="1846" y="10132"/>
                  </a:cxn>
                  <a:cxn ang="0">
                    <a:pos x="3000" y="9270"/>
                  </a:cxn>
                  <a:cxn ang="0">
                    <a:pos x="2077" y="8192"/>
                  </a:cxn>
                  <a:cxn ang="0">
                    <a:pos x="2538" y="6467"/>
                  </a:cxn>
                  <a:cxn ang="0">
                    <a:pos x="1846" y="4851"/>
                  </a:cxn>
                  <a:cxn ang="0">
                    <a:pos x="231" y="4743"/>
                  </a:cxn>
                  <a:cxn ang="0">
                    <a:pos x="0" y="3665"/>
                  </a:cxn>
                  <a:cxn ang="0">
                    <a:pos x="0" y="2587"/>
                  </a:cxn>
                  <a:cxn ang="0">
                    <a:pos x="231" y="1940"/>
                  </a:cxn>
                  <a:cxn ang="0">
                    <a:pos x="1846" y="2803"/>
                  </a:cxn>
                  <a:cxn ang="0">
                    <a:pos x="5307" y="2156"/>
                  </a:cxn>
                  <a:cxn ang="0">
                    <a:pos x="8077" y="970"/>
                  </a:cxn>
                  <a:cxn ang="0">
                    <a:pos x="9923" y="431"/>
                  </a:cxn>
                </a:cxnLst>
                <a:rect l="0" t="0" r="r" b="b"/>
                <a:pathLst>
                  <a:path w="16384" h="16384">
                    <a:moveTo>
                      <a:pt x="10384" y="0"/>
                    </a:moveTo>
                    <a:lnTo>
                      <a:pt x="11077" y="108"/>
                    </a:lnTo>
                    <a:lnTo>
                      <a:pt x="11769" y="216"/>
                    </a:lnTo>
                    <a:lnTo>
                      <a:pt x="12692" y="431"/>
                    </a:lnTo>
                    <a:lnTo>
                      <a:pt x="12923" y="647"/>
                    </a:lnTo>
                    <a:lnTo>
                      <a:pt x="13615" y="970"/>
                    </a:lnTo>
                    <a:lnTo>
                      <a:pt x="13846" y="1078"/>
                    </a:lnTo>
                    <a:lnTo>
                      <a:pt x="14076" y="1401"/>
                    </a:lnTo>
                    <a:lnTo>
                      <a:pt x="14538" y="1725"/>
                    </a:lnTo>
                    <a:lnTo>
                      <a:pt x="14769" y="2156"/>
                    </a:lnTo>
                    <a:lnTo>
                      <a:pt x="14999" y="2803"/>
                    </a:lnTo>
                    <a:lnTo>
                      <a:pt x="15922" y="4096"/>
                    </a:lnTo>
                    <a:lnTo>
                      <a:pt x="16384" y="5605"/>
                    </a:lnTo>
                    <a:lnTo>
                      <a:pt x="15922" y="5821"/>
                    </a:lnTo>
                    <a:lnTo>
                      <a:pt x="15922" y="6683"/>
                    </a:lnTo>
                    <a:lnTo>
                      <a:pt x="15692" y="7437"/>
                    </a:lnTo>
                    <a:lnTo>
                      <a:pt x="15692" y="7976"/>
                    </a:lnTo>
                    <a:lnTo>
                      <a:pt x="15692" y="9162"/>
                    </a:lnTo>
                    <a:lnTo>
                      <a:pt x="15461" y="10456"/>
                    </a:lnTo>
                    <a:lnTo>
                      <a:pt x="15461" y="11641"/>
                    </a:lnTo>
                    <a:lnTo>
                      <a:pt x="14999" y="12504"/>
                    </a:lnTo>
                    <a:lnTo>
                      <a:pt x="14999" y="13043"/>
                    </a:lnTo>
                    <a:lnTo>
                      <a:pt x="14538" y="13797"/>
                    </a:lnTo>
                    <a:lnTo>
                      <a:pt x="14076" y="14228"/>
                    </a:lnTo>
                    <a:lnTo>
                      <a:pt x="12923" y="14659"/>
                    </a:lnTo>
                    <a:lnTo>
                      <a:pt x="11769" y="14444"/>
                    </a:lnTo>
                    <a:lnTo>
                      <a:pt x="10384" y="14228"/>
                    </a:lnTo>
                    <a:lnTo>
                      <a:pt x="9230" y="14659"/>
                    </a:lnTo>
                    <a:lnTo>
                      <a:pt x="8307" y="15629"/>
                    </a:lnTo>
                    <a:lnTo>
                      <a:pt x="6692" y="16061"/>
                    </a:lnTo>
                    <a:lnTo>
                      <a:pt x="5769" y="16168"/>
                    </a:lnTo>
                    <a:lnTo>
                      <a:pt x="4846" y="16384"/>
                    </a:lnTo>
                    <a:lnTo>
                      <a:pt x="3923" y="15737"/>
                    </a:lnTo>
                    <a:lnTo>
                      <a:pt x="3461" y="15522"/>
                    </a:lnTo>
                    <a:lnTo>
                      <a:pt x="3461" y="15306"/>
                    </a:lnTo>
                    <a:lnTo>
                      <a:pt x="2538" y="14875"/>
                    </a:lnTo>
                    <a:lnTo>
                      <a:pt x="1846" y="14336"/>
                    </a:lnTo>
                    <a:lnTo>
                      <a:pt x="1615" y="13474"/>
                    </a:lnTo>
                    <a:lnTo>
                      <a:pt x="1615" y="12935"/>
                    </a:lnTo>
                    <a:lnTo>
                      <a:pt x="1154" y="12180"/>
                    </a:lnTo>
                    <a:lnTo>
                      <a:pt x="1615" y="11318"/>
                    </a:lnTo>
                    <a:lnTo>
                      <a:pt x="1615" y="11210"/>
                    </a:lnTo>
                    <a:lnTo>
                      <a:pt x="1846" y="10563"/>
                    </a:lnTo>
                    <a:lnTo>
                      <a:pt x="1846" y="10132"/>
                    </a:lnTo>
                    <a:lnTo>
                      <a:pt x="2769" y="9917"/>
                    </a:lnTo>
                    <a:lnTo>
                      <a:pt x="3000" y="9270"/>
                    </a:lnTo>
                    <a:lnTo>
                      <a:pt x="2538" y="9054"/>
                    </a:lnTo>
                    <a:lnTo>
                      <a:pt x="2077" y="8192"/>
                    </a:lnTo>
                    <a:lnTo>
                      <a:pt x="2538" y="7330"/>
                    </a:lnTo>
                    <a:lnTo>
                      <a:pt x="2538" y="6467"/>
                    </a:lnTo>
                    <a:lnTo>
                      <a:pt x="2077" y="5605"/>
                    </a:lnTo>
                    <a:lnTo>
                      <a:pt x="1846" y="4851"/>
                    </a:lnTo>
                    <a:lnTo>
                      <a:pt x="1154" y="4743"/>
                    </a:lnTo>
                    <a:lnTo>
                      <a:pt x="231" y="4743"/>
                    </a:lnTo>
                    <a:lnTo>
                      <a:pt x="0" y="4096"/>
                    </a:lnTo>
                    <a:lnTo>
                      <a:pt x="0" y="3665"/>
                    </a:lnTo>
                    <a:lnTo>
                      <a:pt x="0" y="3126"/>
                    </a:lnTo>
                    <a:lnTo>
                      <a:pt x="0" y="2587"/>
                    </a:lnTo>
                    <a:lnTo>
                      <a:pt x="0" y="2156"/>
                    </a:lnTo>
                    <a:lnTo>
                      <a:pt x="231" y="1940"/>
                    </a:lnTo>
                    <a:lnTo>
                      <a:pt x="923" y="2587"/>
                    </a:lnTo>
                    <a:lnTo>
                      <a:pt x="1846" y="2803"/>
                    </a:lnTo>
                    <a:lnTo>
                      <a:pt x="3923" y="2695"/>
                    </a:lnTo>
                    <a:lnTo>
                      <a:pt x="5307" y="2156"/>
                    </a:lnTo>
                    <a:lnTo>
                      <a:pt x="6692" y="1509"/>
                    </a:lnTo>
                    <a:lnTo>
                      <a:pt x="8077" y="970"/>
                    </a:lnTo>
                    <a:lnTo>
                      <a:pt x="9230" y="862"/>
                    </a:lnTo>
                    <a:lnTo>
                      <a:pt x="9923" y="431"/>
                    </a:lnTo>
                    <a:lnTo>
                      <a:pt x="1038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86" name="Luxembourg"/>
            <p:cNvSpPr>
              <a:spLocks noChangeAspect="1"/>
            </p:cNvSpPr>
            <p:nvPr/>
          </p:nvSpPr>
          <p:spPr bwMode="auto">
            <a:xfrm>
              <a:off x="1728" y="1847"/>
              <a:ext cx="32" cy="51"/>
            </a:xfrm>
            <a:custGeom>
              <a:avLst/>
              <a:gdLst/>
              <a:ahLst/>
              <a:cxnLst>
                <a:cxn ang="0">
                  <a:pos x="11343" y="0"/>
                </a:cxn>
                <a:cxn ang="0">
                  <a:pos x="8822" y="0"/>
                </a:cxn>
                <a:cxn ang="0">
                  <a:pos x="3781" y="2458"/>
                </a:cxn>
                <a:cxn ang="0">
                  <a:pos x="0" y="6144"/>
                </a:cxn>
                <a:cxn ang="0">
                  <a:pos x="1890" y="9830"/>
                </a:cxn>
                <a:cxn ang="0">
                  <a:pos x="1890" y="14746"/>
                </a:cxn>
                <a:cxn ang="0">
                  <a:pos x="8822" y="16384"/>
                </a:cxn>
                <a:cxn ang="0">
                  <a:pos x="11343" y="16384"/>
                </a:cxn>
                <a:cxn ang="0">
                  <a:pos x="13863" y="16384"/>
                </a:cxn>
                <a:cxn ang="0">
                  <a:pos x="16384" y="14746"/>
                </a:cxn>
                <a:cxn ang="0">
                  <a:pos x="16384" y="11059"/>
                </a:cxn>
                <a:cxn ang="0">
                  <a:pos x="15124" y="8192"/>
                </a:cxn>
                <a:cxn ang="0">
                  <a:pos x="13863" y="6144"/>
                </a:cxn>
                <a:cxn ang="0">
                  <a:pos x="13863" y="4096"/>
                </a:cxn>
                <a:cxn ang="0">
                  <a:pos x="14494" y="1638"/>
                </a:cxn>
                <a:cxn ang="0">
                  <a:pos x="11343" y="0"/>
                </a:cxn>
              </a:cxnLst>
              <a:rect l="0" t="0" r="r" b="b"/>
              <a:pathLst>
                <a:path w="16384" h="16384">
                  <a:moveTo>
                    <a:pt x="11343" y="0"/>
                  </a:moveTo>
                  <a:lnTo>
                    <a:pt x="8822" y="0"/>
                  </a:lnTo>
                  <a:lnTo>
                    <a:pt x="3781" y="2458"/>
                  </a:lnTo>
                  <a:lnTo>
                    <a:pt x="0" y="6144"/>
                  </a:lnTo>
                  <a:lnTo>
                    <a:pt x="1890" y="9830"/>
                  </a:lnTo>
                  <a:lnTo>
                    <a:pt x="1890" y="14746"/>
                  </a:lnTo>
                  <a:lnTo>
                    <a:pt x="8822" y="16384"/>
                  </a:lnTo>
                  <a:lnTo>
                    <a:pt x="11343" y="16384"/>
                  </a:lnTo>
                  <a:lnTo>
                    <a:pt x="13863" y="16384"/>
                  </a:lnTo>
                  <a:lnTo>
                    <a:pt x="16384" y="14746"/>
                  </a:lnTo>
                  <a:lnTo>
                    <a:pt x="16384" y="11059"/>
                  </a:lnTo>
                  <a:lnTo>
                    <a:pt x="15124" y="8192"/>
                  </a:lnTo>
                  <a:lnTo>
                    <a:pt x="13863" y="6144"/>
                  </a:lnTo>
                  <a:lnTo>
                    <a:pt x="13863" y="4096"/>
                  </a:lnTo>
                  <a:lnTo>
                    <a:pt x="14494" y="1638"/>
                  </a:lnTo>
                  <a:lnTo>
                    <a:pt x="1134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87" name="Malta"/>
            <p:cNvSpPr>
              <a:spLocks noChangeAspect="1"/>
            </p:cNvSpPr>
            <p:nvPr/>
          </p:nvSpPr>
          <p:spPr bwMode="auto">
            <a:xfrm>
              <a:off x="2191" y="3024"/>
              <a:ext cx="14" cy="13"/>
            </a:xfrm>
            <a:custGeom>
              <a:avLst/>
              <a:gdLst/>
              <a:ahLst/>
              <a:cxnLst>
                <a:cxn ang="0">
                  <a:pos x="0" y="3277"/>
                </a:cxn>
                <a:cxn ang="0">
                  <a:pos x="0" y="0"/>
                </a:cxn>
                <a:cxn ang="0">
                  <a:pos x="4468" y="0"/>
                </a:cxn>
                <a:cxn ang="0">
                  <a:pos x="10426" y="3277"/>
                </a:cxn>
                <a:cxn ang="0">
                  <a:pos x="11916" y="9830"/>
                </a:cxn>
                <a:cxn ang="0">
                  <a:pos x="16384" y="13107"/>
                </a:cxn>
                <a:cxn ang="0">
                  <a:pos x="16384" y="16384"/>
                </a:cxn>
                <a:cxn ang="0">
                  <a:pos x="5958" y="14746"/>
                </a:cxn>
                <a:cxn ang="0">
                  <a:pos x="0" y="6554"/>
                </a:cxn>
                <a:cxn ang="0">
                  <a:pos x="0" y="3277"/>
                </a:cxn>
              </a:cxnLst>
              <a:rect l="0" t="0" r="r" b="b"/>
              <a:pathLst>
                <a:path w="16384" h="16384">
                  <a:moveTo>
                    <a:pt x="0" y="3277"/>
                  </a:moveTo>
                  <a:lnTo>
                    <a:pt x="0" y="0"/>
                  </a:lnTo>
                  <a:lnTo>
                    <a:pt x="4468" y="0"/>
                  </a:lnTo>
                  <a:lnTo>
                    <a:pt x="10426" y="3277"/>
                  </a:lnTo>
                  <a:lnTo>
                    <a:pt x="11916" y="9830"/>
                  </a:lnTo>
                  <a:lnTo>
                    <a:pt x="16384" y="13107"/>
                  </a:lnTo>
                  <a:lnTo>
                    <a:pt x="16384" y="16384"/>
                  </a:lnTo>
                  <a:lnTo>
                    <a:pt x="5958" y="14746"/>
                  </a:lnTo>
                  <a:lnTo>
                    <a:pt x="0" y="6554"/>
                  </a:lnTo>
                  <a:lnTo>
                    <a:pt x="0" y="327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grpSp>
          <p:nvGrpSpPr>
            <p:cNvPr id="288" name="Netherlands"/>
            <p:cNvGrpSpPr>
              <a:grpSpLocks noChangeAspect="1"/>
            </p:cNvGrpSpPr>
            <p:nvPr/>
          </p:nvGrpSpPr>
          <p:grpSpPr bwMode="auto">
            <a:xfrm>
              <a:off x="1640" y="1578"/>
              <a:ext cx="178" cy="221"/>
              <a:chOff x="-5328" y="-140854"/>
              <a:chExt cx="22152" cy="171"/>
            </a:xfrm>
            <a:grpFill/>
          </p:grpSpPr>
          <p:sp>
            <p:nvSpPr>
              <p:cNvPr id="350" name="Drawing 51"/>
              <p:cNvSpPr>
                <a:spLocks noChangeAspect="1"/>
              </p:cNvSpPr>
              <p:nvPr/>
            </p:nvSpPr>
            <p:spPr bwMode="auto">
              <a:xfrm>
                <a:off x="3564" y="-140847"/>
                <a:ext cx="2028" cy="20"/>
              </a:xfrm>
              <a:custGeom>
                <a:avLst/>
                <a:gdLst/>
                <a:ahLst/>
                <a:cxnLst>
                  <a:cxn ang="0">
                    <a:pos x="13863" y="2458"/>
                  </a:cxn>
                  <a:cxn ang="0">
                    <a:pos x="16384" y="0"/>
                  </a:cxn>
                  <a:cxn ang="0">
                    <a:pos x="15124" y="819"/>
                  </a:cxn>
                  <a:cxn ang="0">
                    <a:pos x="11343" y="5734"/>
                  </a:cxn>
                  <a:cxn ang="0">
                    <a:pos x="3781" y="10650"/>
                  </a:cxn>
                  <a:cxn ang="0">
                    <a:pos x="0" y="16384"/>
                  </a:cxn>
                  <a:cxn ang="0">
                    <a:pos x="6302" y="13107"/>
                  </a:cxn>
                  <a:cxn ang="0">
                    <a:pos x="10082" y="7373"/>
                  </a:cxn>
                  <a:cxn ang="0">
                    <a:pos x="13863" y="2458"/>
                  </a:cxn>
                </a:cxnLst>
                <a:rect l="0" t="0" r="r" b="b"/>
                <a:pathLst>
                  <a:path w="16384" h="16384">
                    <a:moveTo>
                      <a:pt x="13863" y="2458"/>
                    </a:moveTo>
                    <a:lnTo>
                      <a:pt x="16384" y="0"/>
                    </a:lnTo>
                    <a:lnTo>
                      <a:pt x="15124" y="819"/>
                    </a:lnTo>
                    <a:lnTo>
                      <a:pt x="11343" y="5734"/>
                    </a:lnTo>
                    <a:lnTo>
                      <a:pt x="3781" y="10650"/>
                    </a:lnTo>
                    <a:lnTo>
                      <a:pt x="0" y="16384"/>
                    </a:lnTo>
                    <a:lnTo>
                      <a:pt x="6302" y="13107"/>
                    </a:lnTo>
                    <a:lnTo>
                      <a:pt x="10082" y="7373"/>
                    </a:lnTo>
                    <a:lnTo>
                      <a:pt x="13863" y="245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1" name="Drawing 52"/>
              <p:cNvSpPr>
                <a:spLocks noChangeAspect="1"/>
              </p:cNvSpPr>
              <p:nvPr/>
            </p:nvSpPr>
            <p:spPr bwMode="auto">
              <a:xfrm>
                <a:off x="-5328" y="-140854"/>
                <a:ext cx="22152" cy="171"/>
              </a:xfrm>
              <a:custGeom>
                <a:avLst/>
                <a:gdLst/>
                <a:ahLst/>
                <a:cxnLst>
                  <a:cxn ang="0">
                    <a:pos x="8884" y="15905"/>
                  </a:cxn>
                  <a:cxn ang="0">
                    <a:pos x="8423" y="13222"/>
                  </a:cxn>
                  <a:cxn ang="0">
                    <a:pos x="6692" y="12168"/>
                  </a:cxn>
                  <a:cxn ang="0">
                    <a:pos x="4154" y="11785"/>
                  </a:cxn>
                  <a:cxn ang="0">
                    <a:pos x="231" y="12072"/>
                  </a:cxn>
                  <a:cxn ang="0">
                    <a:pos x="692" y="11689"/>
                  </a:cxn>
                  <a:cxn ang="0">
                    <a:pos x="3231" y="11881"/>
                  </a:cxn>
                  <a:cxn ang="0">
                    <a:pos x="1961" y="11689"/>
                  </a:cxn>
                  <a:cxn ang="0">
                    <a:pos x="3461" y="10731"/>
                  </a:cxn>
                  <a:cxn ang="0">
                    <a:pos x="6000" y="9869"/>
                  </a:cxn>
                  <a:cxn ang="0">
                    <a:pos x="3692" y="9773"/>
                  </a:cxn>
                  <a:cxn ang="0">
                    <a:pos x="3461" y="8336"/>
                  </a:cxn>
                  <a:cxn ang="0">
                    <a:pos x="4384" y="7665"/>
                  </a:cxn>
                  <a:cxn ang="0">
                    <a:pos x="6231" y="4120"/>
                  </a:cxn>
                  <a:cxn ang="0">
                    <a:pos x="7846" y="3066"/>
                  </a:cxn>
                  <a:cxn ang="0">
                    <a:pos x="8077" y="3641"/>
                  </a:cxn>
                  <a:cxn ang="0">
                    <a:pos x="8307" y="4024"/>
                  </a:cxn>
                  <a:cxn ang="0">
                    <a:pos x="7846" y="4120"/>
                  </a:cxn>
                  <a:cxn ang="0">
                    <a:pos x="7384" y="4599"/>
                  </a:cxn>
                  <a:cxn ang="0">
                    <a:pos x="7384" y="5174"/>
                  </a:cxn>
                  <a:cxn ang="0">
                    <a:pos x="7384" y="5653"/>
                  </a:cxn>
                  <a:cxn ang="0">
                    <a:pos x="7500" y="6132"/>
                  </a:cxn>
                  <a:cxn ang="0">
                    <a:pos x="7846" y="6419"/>
                  </a:cxn>
                  <a:cxn ang="0">
                    <a:pos x="8307" y="6707"/>
                  </a:cxn>
                  <a:cxn ang="0">
                    <a:pos x="8884" y="6803"/>
                  </a:cxn>
                  <a:cxn ang="0">
                    <a:pos x="9000" y="6419"/>
                  </a:cxn>
                  <a:cxn ang="0">
                    <a:pos x="8884" y="6036"/>
                  </a:cxn>
                  <a:cxn ang="0">
                    <a:pos x="8769" y="5653"/>
                  </a:cxn>
                  <a:cxn ang="0">
                    <a:pos x="8769" y="5270"/>
                  </a:cxn>
                  <a:cxn ang="0">
                    <a:pos x="9230" y="5174"/>
                  </a:cxn>
                  <a:cxn ang="0">
                    <a:pos x="9461" y="4886"/>
                  </a:cxn>
                  <a:cxn ang="0">
                    <a:pos x="9692" y="4407"/>
                  </a:cxn>
                  <a:cxn ang="0">
                    <a:pos x="9807" y="3833"/>
                  </a:cxn>
                  <a:cxn ang="0">
                    <a:pos x="9923" y="3449"/>
                  </a:cxn>
                  <a:cxn ang="0">
                    <a:pos x="9923" y="3258"/>
                  </a:cxn>
                  <a:cxn ang="0">
                    <a:pos x="9461" y="3066"/>
                  </a:cxn>
                  <a:cxn ang="0">
                    <a:pos x="9230" y="2683"/>
                  </a:cxn>
                  <a:cxn ang="0">
                    <a:pos x="9230" y="2300"/>
                  </a:cxn>
                  <a:cxn ang="0">
                    <a:pos x="9230" y="1820"/>
                  </a:cxn>
                  <a:cxn ang="0">
                    <a:pos x="9461" y="1437"/>
                  </a:cxn>
                  <a:cxn ang="0">
                    <a:pos x="9807" y="958"/>
                  </a:cxn>
                  <a:cxn ang="0">
                    <a:pos x="10153" y="671"/>
                  </a:cxn>
                  <a:cxn ang="0">
                    <a:pos x="10730" y="383"/>
                  </a:cxn>
                  <a:cxn ang="0">
                    <a:pos x="11307" y="192"/>
                  </a:cxn>
                  <a:cxn ang="0">
                    <a:pos x="12000" y="192"/>
                  </a:cxn>
                  <a:cxn ang="0">
                    <a:pos x="12576" y="192"/>
                  </a:cxn>
                  <a:cxn ang="0">
                    <a:pos x="12923" y="383"/>
                  </a:cxn>
                  <a:cxn ang="0">
                    <a:pos x="13499" y="287"/>
                  </a:cxn>
                  <a:cxn ang="0">
                    <a:pos x="13961" y="0"/>
                  </a:cxn>
                  <a:cxn ang="0">
                    <a:pos x="14538" y="0"/>
                  </a:cxn>
                  <a:cxn ang="0">
                    <a:pos x="15230" y="192"/>
                  </a:cxn>
                  <a:cxn ang="0">
                    <a:pos x="15692" y="383"/>
                  </a:cxn>
                  <a:cxn ang="0">
                    <a:pos x="15922" y="671"/>
                  </a:cxn>
                  <a:cxn ang="0">
                    <a:pos x="16269" y="958"/>
                  </a:cxn>
                  <a:cxn ang="0">
                    <a:pos x="16384" y="1533"/>
                  </a:cxn>
                  <a:cxn ang="0">
                    <a:pos x="15346" y="4216"/>
                  </a:cxn>
                  <a:cxn ang="0">
                    <a:pos x="15230" y="6036"/>
                  </a:cxn>
                  <a:cxn ang="0">
                    <a:pos x="14076" y="8048"/>
                  </a:cxn>
                  <a:cxn ang="0">
                    <a:pos x="11769" y="9198"/>
                  </a:cxn>
                  <a:cxn ang="0">
                    <a:pos x="11077" y="11498"/>
                  </a:cxn>
                  <a:cxn ang="0">
                    <a:pos x="10269" y="14180"/>
                  </a:cxn>
                  <a:cxn ang="0">
                    <a:pos x="10384" y="16384"/>
                  </a:cxn>
                </a:cxnLst>
                <a:rect l="0" t="0" r="r" b="b"/>
                <a:pathLst>
                  <a:path w="16384" h="16384">
                    <a:moveTo>
                      <a:pt x="10384" y="16384"/>
                    </a:moveTo>
                    <a:lnTo>
                      <a:pt x="10269" y="16384"/>
                    </a:lnTo>
                    <a:lnTo>
                      <a:pt x="9461" y="16288"/>
                    </a:lnTo>
                    <a:lnTo>
                      <a:pt x="8884" y="15905"/>
                    </a:lnTo>
                    <a:lnTo>
                      <a:pt x="8769" y="15138"/>
                    </a:lnTo>
                    <a:lnTo>
                      <a:pt x="9000" y="14372"/>
                    </a:lnTo>
                    <a:lnTo>
                      <a:pt x="9000" y="13605"/>
                    </a:lnTo>
                    <a:lnTo>
                      <a:pt x="8423" y="13222"/>
                    </a:lnTo>
                    <a:lnTo>
                      <a:pt x="7615" y="13031"/>
                    </a:lnTo>
                    <a:lnTo>
                      <a:pt x="7038" y="12647"/>
                    </a:lnTo>
                    <a:lnTo>
                      <a:pt x="6923" y="12168"/>
                    </a:lnTo>
                    <a:lnTo>
                      <a:pt x="6692" y="12168"/>
                    </a:lnTo>
                    <a:lnTo>
                      <a:pt x="6231" y="11785"/>
                    </a:lnTo>
                    <a:lnTo>
                      <a:pt x="6000" y="11689"/>
                    </a:lnTo>
                    <a:lnTo>
                      <a:pt x="5077" y="11689"/>
                    </a:lnTo>
                    <a:lnTo>
                      <a:pt x="4154" y="11785"/>
                    </a:lnTo>
                    <a:lnTo>
                      <a:pt x="2769" y="12456"/>
                    </a:lnTo>
                    <a:lnTo>
                      <a:pt x="1615" y="12551"/>
                    </a:lnTo>
                    <a:lnTo>
                      <a:pt x="1154" y="12647"/>
                    </a:lnTo>
                    <a:lnTo>
                      <a:pt x="231" y="12072"/>
                    </a:lnTo>
                    <a:lnTo>
                      <a:pt x="0" y="11881"/>
                    </a:lnTo>
                    <a:lnTo>
                      <a:pt x="0" y="11785"/>
                    </a:lnTo>
                    <a:lnTo>
                      <a:pt x="115" y="11689"/>
                    </a:lnTo>
                    <a:lnTo>
                      <a:pt x="692" y="11689"/>
                    </a:lnTo>
                    <a:lnTo>
                      <a:pt x="1154" y="12168"/>
                    </a:lnTo>
                    <a:lnTo>
                      <a:pt x="1500" y="12264"/>
                    </a:lnTo>
                    <a:lnTo>
                      <a:pt x="2308" y="11881"/>
                    </a:lnTo>
                    <a:lnTo>
                      <a:pt x="3231" y="11881"/>
                    </a:lnTo>
                    <a:lnTo>
                      <a:pt x="3461" y="12072"/>
                    </a:lnTo>
                    <a:lnTo>
                      <a:pt x="3231" y="11785"/>
                    </a:lnTo>
                    <a:lnTo>
                      <a:pt x="2769" y="11689"/>
                    </a:lnTo>
                    <a:lnTo>
                      <a:pt x="1961" y="11689"/>
                    </a:lnTo>
                    <a:lnTo>
                      <a:pt x="1500" y="11498"/>
                    </a:lnTo>
                    <a:lnTo>
                      <a:pt x="1846" y="11018"/>
                    </a:lnTo>
                    <a:lnTo>
                      <a:pt x="2423" y="11018"/>
                    </a:lnTo>
                    <a:lnTo>
                      <a:pt x="3461" y="10731"/>
                    </a:lnTo>
                    <a:lnTo>
                      <a:pt x="4384" y="10539"/>
                    </a:lnTo>
                    <a:lnTo>
                      <a:pt x="5769" y="10348"/>
                    </a:lnTo>
                    <a:lnTo>
                      <a:pt x="6231" y="10156"/>
                    </a:lnTo>
                    <a:lnTo>
                      <a:pt x="6000" y="9869"/>
                    </a:lnTo>
                    <a:lnTo>
                      <a:pt x="5307" y="9965"/>
                    </a:lnTo>
                    <a:lnTo>
                      <a:pt x="5077" y="10156"/>
                    </a:lnTo>
                    <a:lnTo>
                      <a:pt x="4269" y="9965"/>
                    </a:lnTo>
                    <a:lnTo>
                      <a:pt x="3692" y="9773"/>
                    </a:lnTo>
                    <a:lnTo>
                      <a:pt x="3346" y="9198"/>
                    </a:lnTo>
                    <a:lnTo>
                      <a:pt x="3346" y="8719"/>
                    </a:lnTo>
                    <a:lnTo>
                      <a:pt x="3461" y="8432"/>
                    </a:lnTo>
                    <a:lnTo>
                      <a:pt x="3461" y="8336"/>
                    </a:lnTo>
                    <a:lnTo>
                      <a:pt x="3692" y="8048"/>
                    </a:lnTo>
                    <a:lnTo>
                      <a:pt x="3808" y="8240"/>
                    </a:lnTo>
                    <a:lnTo>
                      <a:pt x="3923" y="7857"/>
                    </a:lnTo>
                    <a:lnTo>
                      <a:pt x="4384" y="7665"/>
                    </a:lnTo>
                    <a:lnTo>
                      <a:pt x="4731" y="7282"/>
                    </a:lnTo>
                    <a:lnTo>
                      <a:pt x="5538" y="6707"/>
                    </a:lnTo>
                    <a:lnTo>
                      <a:pt x="5769" y="5557"/>
                    </a:lnTo>
                    <a:lnTo>
                      <a:pt x="6231" y="4120"/>
                    </a:lnTo>
                    <a:lnTo>
                      <a:pt x="6923" y="2970"/>
                    </a:lnTo>
                    <a:lnTo>
                      <a:pt x="7615" y="2874"/>
                    </a:lnTo>
                    <a:lnTo>
                      <a:pt x="7615" y="2970"/>
                    </a:lnTo>
                    <a:lnTo>
                      <a:pt x="7846" y="3066"/>
                    </a:lnTo>
                    <a:lnTo>
                      <a:pt x="7846" y="3258"/>
                    </a:lnTo>
                    <a:lnTo>
                      <a:pt x="7846" y="3353"/>
                    </a:lnTo>
                    <a:lnTo>
                      <a:pt x="7961" y="3449"/>
                    </a:lnTo>
                    <a:lnTo>
                      <a:pt x="8077" y="3641"/>
                    </a:lnTo>
                    <a:lnTo>
                      <a:pt x="8307" y="3641"/>
                    </a:lnTo>
                    <a:lnTo>
                      <a:pt x="8307" y="3737"/>
                    </a:lnTo>
                    <a:lnTo>
                      <a:pt x="8307" y="3833"/>
                    </a:lnTo>
                    <a:lnTo>
                      <a:pt x="8307" y="4024"/>
                    </a:lnTo>
                    <a:lnTo>
                      <a:pt x="8307" y="4120"/>
                    </a:lnTo>
                    <a:lnTo>
                      <a:pt x="8077" y="4120"/>
                    </a:lnTo>
                    <a:lnTo>
                      <a:pt x="7961" y="4120"/>
                    </a:lnTo>
                    <a:lnTo>
                      <a:pt x="7846" y="4120"/>
                    </a:lnTo>
                    <a:lnTo>
                      <a:pt x="7615" y="4216"/>
                    </a:lnTo>
                    <a:lnTo>
                      <a:pt x="7500" y="4407"/>
                    </a:lnTo>
                    <a:lnTo>
                      <a:pt x="7500" y="4503"/>
                    </a:lnTo>
                    <a:lnTo>
                      <a:pt x="7384" y="4599"/>
                    </a:lnTo>
                    <a:lnTo>
                      <a:pt x="7384" y="4791"/>
                    </a:lnTo>
                    <a:lnTo>
                      <a:pt x="7384" y="4886"/>
                    </a:lnTo>
                    <a:lnTo>
                      <a:pt x="7384" y="4982"/>
                    </a:lnTo>
                    <a:lnTo>
                      <a:pt x="7384" y="5174"/>
                    </a:lnTo>
                    <a:lnTo>
                      <a:pt x="7384" y="5270"/>
                    </a:lnTo>
                    <a:lnTo>
                      <a:pt x="7384" y="5366"/>
                    </a:lnTo>
                    <a:lnTo>
                      <a:pt x="7384" y="5557"/>
                    </a:lnTo>
                    <a:lnTo>
                      <a:pt x="7384" y="5653"/>
                    </a:lnTo>
                    <a:lnTo>
                      <a:pt x="7384" y="5749"/>
                    </a:lnTo>
                    <a:lnTo>
                      <a:pt x="7384" y="5940"/>
                    </a:lnTo>
                    <a:lnTo>
                      <a:pt x="7384" y="6036"/>
                    </a:lnTo>
                    <a:lnTo>
                      <a:pt x="7500" y="6132"/>
                    </a:lnTo>
                    <a:lnTo>
                      <a:pt x="7500" y="6324"/>
                    </a:lnTo>
                    <a:lnTo>
                      <a:pt x="7615" y="6324"/>
                    </a:lnTo>
                    <a:lnTo>
                      <a:pt x="7615" y="6419"/>
                    </a:lnTo>
                    <a:lnTo>
                      <a:pt x="7846" y="6419"/>
                    </a:lnTo>
                    <a:lnTo>
                      <a:pt x="7961" y="6419"/>
                    </a:lnTo>
                    <a:lnTo>
                      <a:pt x="8077" y="6515"/>
                    </a:lnTo>
                    <a:lnTo>
                      <a:pt x="8307" y="6515"/>
                    </a:lnTo>
                    <a:lnTo>
                      <a:pt x="8307" y="6707"/>
                    </a:lnTo>
                    <a:lnTo>
                      <a:pt x="8423" y="6707"/>
                    </a:lnTo>
                    <a:lnTo>
                      <a:pt x="8538" y="6707"/>
                    </a:lnTo>
                    <a:lnTo>
                      <a:pt x="8769" y="6803"/>
                    </a:lnTo>
                    <a:lnTo>
                      <a:pt x="8884" y="6803"/>
                    </a:lnTo>
                    <a:lnTo>
                      <a:pt x="8884" y="6707"/>
                    </a:lnTo>
                    <a:lnTo>
                      <a:pt x="9000" y="6707"/>
                    </a:lnTo>
                    <a:lnTo>
                      <a:pt x="9000" y="6515"/>
                    </a:lnTo>
                    <a:lnTo>
                      <a:pt x="9000" y="6419"/>
                    </a:lnTo>
                    <a:lnTo>
                      <a:pt x="9000" y="6324"/>
                    </a:lnTo>
                    <a:lnTo>
                      <a:pt x="9000" y="6132"/>
                    </a:lnTo>
                    <a:lnTo>
                      <a:pt x="8884" y="6132"/>
                    </a:lnTo>
                    <a:lnTo>
                      <a:pt x="8884" y="6036"/>
                    </a:lnTo>
                    <a:lnTo>
                      <a:pt x="8884" y="5940"/>
                    </a:lnTo>
                    <a:lnTo>
                      <a:pt x="8884" y="5749"/>
                    </a:lnTo>
                    <a:lnTo>
                      <a:pt x="8769" y="5749"/>
                    </a:lnTo>
                    <a:lnTo>
                      <a:pt x="8769" y="5653"/>
                    </a:lnTo>
                    <a:lnTo>
                      <a:pt x="8538" y="5557"/>
                    </a:lnTo>
                    <a:lnTo>
                      <a:pt x="8538" y="5366"/>
                    </a:lnTo>
                    <a:lnTo>
                      <a:pt x="8538" y="5270"/>
                    </a:lnTo>
                    <a:lnTo>
                      <a:pt x="8769" y="5270"/>
                    </a:lnTo>
                    <a:lnTo>
                      <a:pt x="8884" y="5270"/>
                    </a:lnTo>
                    <a:lnTo>
                      <a:pt x="9000" y="5270"/>
                    </a:lnTo>
                    <a:lnTo>
                      <a:pt x="9000" y="5174"/>
                    </a:lnTo>
                    <a:lnTo>
                      <a:pt x="9230" y="5174"/>
                    </a:lnTo>
                    <a:lnTo>
                      <a:pt x="9230" y="4982"/>
                    </a:lnTo>
                    <a:lnTo>
                      <a:pt x="9346" y="4982"/>
                    </a:lnTo>
                    <a:lnTo>
                      <a:pt x="9346" y="4886"/>
                    </a:lnTo>
                    <a:lnTo>
                      <a:pt x="9461" y="4886"/>
                    </a:lnTo>
                    <a:lnTo>
                      <a:pt x="9461" y="4791"/>
                    </a:lnTo>
                    <a:lnTo>
                      <a:pt x="9461" y="4599"/>
                    </a:lnTo>
                    <a:lnTo>
                      <a:pt x="9461" y="4503"/>
                    </a:lnTo>
                    <a:lnTo>
                      <a:pt x="9692" y="4407"/>
                    </a:lnTo>
                    <a:lnTo>
                      <a:pt x="9692" y="4216"/>
                    </a:lnTo>
                    <a:lnTo>
                      <a:pt x="9692" y="4120"/>
                    </a:lnTo>
                    <a:lnTo>
                      <a:pt x="9692" y="4024"/>
                    </a:lnTo>
                    <a:lnTo>
                      <a:pt x="9807" y="3833"/>
                    </a:lnTo>
                    <a:lnTo>
                      <a:pt x="9807" y="3737"/>
                    </a:lnTo>
                    <a:lnTo>
                      <a:pt x="9807" y="3641"/>
                    </a:lnTo>
                    <a:lnTo>
                      <a:pt x="9923" y="3641"/>
                    </a:lnTo>
                    <a:lnTo>
                      <a:pt x="9923" y="3449"/>
                    </a:lnTo>
                    <a:lnTo>
                      <a:pt x="9923" y="3353"/>
                    </a:lnTo>
                    <a:lnTo>
                      <a:pt x="10153" y="3353"/>
                    </a:lnTo>
                    <a:lnTo>
                      <a:pt x="10153" y="3258"/>
                    </a:lnTo>
                    <a:lnTo>
                      <a:pt x="9923" y="3258"/>
                    </a:lnTo>
                    <a:lnTo>
                      <a:pt x="9807" y="3258"/>
                    </a:lnTo>
                    <a:lnTo>
                      <a:pt x="9807" y="3066"/>
                    </a:lnTo>
                    <a:lnTo>
                      <a:pt x="9692" y="3066"/>
                    </a:lnTo>
                    <a:lnTo>
                      <a:pt x="9461" y="3066"/>
                    </a:lnTo>
                    <a:lnTo>
                      <a:pt x="9346" y="3066"/>
                    </a:lnTo>
                    <a:lnTo>
                      <a:pt x="9346" y="2970"/>
                    </a:lnTo>
                    <a:lnTo>
                      <a:pt x="9230" y="2874"/>
                    </a:lnTo>
                    <a:lnTo>
                      <a:pt x="9230" y="2683"/>
                    </a:lnTo>
                    <a:lnTo>
                      <a:pt x="9346" y="2587"/>
                    </a:lnTo>
                    <a:lnTo>
                      <a:pt x="9346" y="2491"/>
                    </a:lnTo>
                    <a:lnTo>
                      <a:pt x="9346" y="2300"/>
                    </a:lnTo>
                    <a:lnTo>
                      <a:pt x="9230" y="2300"/>
                    </a:lnTo>
                    <a:lnTo>
                      <a:pt x="9230" y="2204"/>
                    </a:lnTo>
                    <a:lnTo>
                      <a:pt x="9230" y="2108"/>
                    </a:lnTo>
                    <a:lnTo>
                      <a:pt x="9230" y="1916"/>
                    </a:lnTo>
                    <a:lnTo>
                      <a:pt x="9230" y="1820"/>
                    </a:lnTo>
                    <a:lnTo>
                      <a:pt x="9346" y="1725"/>
                    </a:lnTo>
                    <a:lnTo>
                      <a:pt x="9346" y="1533"/>
                    </a:lnTo>
                    <a:lnTo>
                      <a:pt x="9346" y="1437"/>
                    </a:lnTo>
                    <a:lnTo>
                      <a:pt x="9461" y="1437"/>
                    </a:lnTo>
                    <a:lnTo>
                      <a:pt x="9461" y="1341"/>
                    </a:lnTo>
                    <a:lnTo>
                      <a:pt x="9692" y="1150"/>
                    </a:lnTo>
                    <a:lnTo>
                      <a:pt x="9692" y="1054"/>
                    </a:lnTo>
                    <a:lnTo>
                      <a:pt x="9807" y="958"/>
                    </a:lnTo>
                    <a:lnTo>
                      <a:pt x="9923" y="958"/>
                    </a:lnTo>
                    <a:lnTo>
                      <a:pt x="9923" y="767"/>
                    </a:lnTo>
                    <a:lnTo>
                      <a:pt x="10153" y="767"/>
                    </a:lnTo>
                    <a:lnTo>
                      <a:pt x="10153" y="671"/>
                    </a:lnTo>
                    <a:lnTo>
                      <a:pt x="10269" y="671"/>
                    </a:lnTo>
                    <a:lnTo>
                      <a:pt x="10384" y="575"/>
                    </a:lnTo>
                    <a:lnTo>
                      <a:pt x="10615" y="575"/>
                    </a:lnTo>
                    <a:lnTo>
                      <a:pt x="10730" y="383"/>
                    </a:lnTo>
                    <a:lnTo>
                      <a:pt x="10846" y="383"/>
                    </a:lnTo>
                    <a:lnTo>
                      <a:pt x="11077" y="287"/>
                    </a:lnTo>
                    <a:lnTo>
                      <a:pt x="11192" y="287"/>
                    </a:lnTo>
                    <a:lnTo>
                      <a:pt x="11307" y="192"/>
                    </a:lnTo>
                    <a:lnTo>
                      <a:pt x="11538" y="192"/>
                    </a:lnTo>
                    <a:lnTo>
                      <a:pt x="11653" y="192"/>
                    </a:lnTo>
                    <a:lnTo>
                      <a:pt x="11769" y="192"/>
                    </a:lnTo>
                    <a:lnTo>
                      <a:pt x="12000" y="192"/>
                    </a:lnTo>
                    <a:lnTo>
                      <a:pt x="12115" y="192"/>
                    </a:lnTo>
                    <a:lnTo>
                      <a:pt x="12230" y="192"/>
                    </a:lnTo>
                    <a:lnTo>
                      <a:pt x="12461" y="192"/>
                    </a:lnTo>
                    <a:lnTo>
                      <a:pt x="12576" y="192"/>
                    </a:lnTo>
                    <a:lnTo>
                      <a:pt x="12576" y="287"/>
                    </a:lnTo>
                    <a:lnTo>
                      <a:pt x="12692" y="287"/>
                    </a:lnTo>
                    <a:lnTo>
                      <a:pt x="12923" y="287"/>
                    </a:lnTo>
                    <a:lnTo>
                      <a:pt x="12923" y="383"/>
                    </a:lnTo>
                    <a:lnTo>
                      <a:pt x="13038" y="383"/>
                    </a:lnTo>
                    <a:lnTo>
                      <a:pt x="13153" y="383"/>
                    </a:lnTo>
                    <a:lnTo>
                      <a:pt x="13384" y="287"/>
                    </a:lnTo>
                    <a:lnTo>
                      <a:pt x="13499" y="287"/>
                    </a:lnTo>
                    <a:lnTo>
                      <a:pt x="13499" y="192"/>
                    </a:lnTo>
                    <a:lnTo>
                      <a:pt x="13615" y="192"/>
                    </a:lnTo>
                    <a:lnTo>
                      <a:pt x="13846" y="192"/>
                    </a:lnTo>
                    <a:lnTo>
                      <a:pt x="13961" y="0"/>
                    </a:lnTo>
                    <a:lnTo>
                      <a:pt x="14076" y="0"/>
                    </a:lnTo>
                    <a:lnTo>
                      <a:pt x="14307" y="0"/>
                    </a:lnTo>
                    <a:lnTo>
                      <a:pt x="14423" y="0"/>
                    </a:lnTo>
                    <a:lnTo>
                      <a:pt x="14538" y="0"/>
                    </a:lnTo>
                    <a:lnTo>
                      <a:pt x="14769" y="0"/>
                    </a:lnTo>
                    <a:lnTo>
                      <a:pt x="14884" y="0"/>
                    </a:lnTo>
                    <a:lnTo>
                      <a:pt x="14999" y="0"/>
                    </a:lnTo>
                    <a:lnTo>
                      <a:pt x="15230" y="192"/>
                    </a:lnTo>
                    <a:lnTo>
                      <a:pt x="15346" y="192"/>
                    </a:lnTo>
                    <a:lnTo>
                      <a:pt x="15461" y="287"/>
                    </a:lnTo>
                    <a:lnTo>
                      <a:pt x="15692" y="287"/>
                    </a:lnTo>
                    <a:lnTo>
                      <a:pt x="15692" y="383"/>
                    </a:lnTo>
                    <a:lnTo>
                      <a:pt x="15807" y="383"/>
                    </a:lnTo>
                    <a:lnTo>
                      <a:pt x="15807" y="575"/>
                    </a:lnTo>
                    <a:lnTo>
                      <a:pt x="15922" y="575"/>
                    </a:lnTo>
                    <a:lnTo>
                      <a:pt x="15922" y="671"/>
                    </a:lnTo>
                    <a:lnTo>
                      <a:pt x="16153" y="671"/>
                    </a:lnTo>
                    <a:lnTo>
                      <a:pt x="16153" y="767"/>
                    </a:lnTo>
                    <a:lnTo>
                      <a:pt x="16269" y="767"/>
                    </a:lnTo>
                    <a:lnTo>
                      <a:pt x="16269" y="958"/>
                    </a:lnTo>
                    <a:lnTo>
                      <a:pt x="16269" y="1054"/>
                    </a:lnTo>
                    <a:lnTo>
                      <a:pt x="16384" y="1054"/>
                    </a:lnTo>
                    <a:lnTo>
                      <a:pt x="16384" y="1150"/>
                    </a:lnTo>
                    <a:lnTo>
                      <a:pt x="16384" y="1533"/>
                    </a:lnTo>
                    <a:lnTo>
                      <a:pt x="16153" y="2108"/>
                    </a:lnTo>
                    <a:lnTo>
                      <a:pt x="15807" y="2874"/>
                    </a:lnTo>
                    <a:lnTo>
                      <a:pt x="15692" y="3641"/>
                    </a:lnTo>
                    <a:lnTo>
                      <a:pt x="15346" y="4216"/>
                    </a:lnTo>
                    <a:lnTo>
                      <a:pt x="14538" y="4791"/>
                    </a:lnTo>
                    <a:lnTo>
                      <a:pt x="14076" y="4886"/>
                    </a:lnTo>
                    <a:lnTo>
                      <a:pt x="14307" y="5653"/>
                    </a:lnTo>
                    <a:lnTo>
                      <a:pt x="15230" y="6036"/>
                    </a:lnTo>
                    <a:lnTo>
                      <a:pt x="15692" y="6132"/>
                    </a:lnTo>
                    <a:lnTo>
                      <a:pt x="15461" y="7090"/>
                    </a:lnTo>
                    <a:lnTo>
                      <a:pt x="14884" y="7665"/>
                    </a:lnTo>
                    <a:lnTo>
                      <a:pt x="14076" y="8048"/>
                    </a:lnTo>
                    <a:lnTo>
                      <a:pt x="13846" y="8815"/>
                    </a:lnTo>
                    <a:lnTo>
                      <a:pt x="13499" y="9581"/>
                    </a:lnTo>
                    <a:lnTo>
                      <a:pt x="12692" y="9581"/>
                    </a:lnTo>
                    <a:lnTo>
                      <a:pt x="11769" y="9198"/>
                    </a:lnTo>
                    <a:lnTo>
                      <a:pt x="11077" y="9102"/>
                    </a:lnTo>
                    <a:lnTo>
                      <a:pt x="10846" y="9773"/>
                    </a:lnTo>
                    <a:lnTo>
                      <a:pt x="11077" y="10731"/>
                    </a:lnTo>
                    <a:lnTo>
                      <a:pt x="11077" y="11498"/>
                    </a:lnTo>
                    <a:lnTo>
                      <a:pt x="10846" y="12456"/>
                    </a:lnTo>
                    <a:lnTo>
                      <a:pt x="10846" y="13031"/>
                    </a:lnTo>
                    <a:lnTo>
                      <a:pt x="10730" y="13701"/>
                    </a:lnTo>
                    <a:lnTo>
                      <a:pt x="10269" y="14180"/>
                    </a:lnTo>
                    <a:lnTo>
                      <a:pt x="10153" y="14755"/>
                    </a:lnTo>
                    <a:lnTo>
                      <a:pt x="10269" y="15330"/>
                    </a:lnTo>
                    <a:lnTo>
                      <a:pt x="10384" y="16001"/>
                    </a:lnTo>
                    <a:lnTo>
                      <a:pt x="10384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2" name="Drawing 53"/>
              <p:cNvSpPr>
                <a:spLocks noChangeAspect="1"/>
              </p:cNvSpPr>
              <p:nvPr/>
            </p:nvSpPr>
            <p:spPr bwMode="auto">
              <a:xfrm>
                <a:off x="-2052" y="-140756"/>
                <a:ext cx="1716" cy="8"/>
              </a:xfrm>
              <a:custGeom>
                <a:avLst/>
                <a:gdLst/>
                <a:ahLst/>
                <a:cxnLst>
                  <a:cxn ang="0">
                    <a:pos x="1489" y="2048"/>
                  </a:cxn>
                  <a:cxn ang="0">
                    <a:pos x="0" y="0"/>
                  </a:cxn>
                  <a:cxn ang="0">
                    <a:pos x="7447" y="0"/>
                  </a:cxn>
                  <a:cxn ang="0">
                    <a:pos x="11916" y="8192"/>
                  </a:cxn>
                  <a:cxn ang="0">
                    <a:pos x="16384" y="12288"/>
                  </a:cxn>
                  <a:cxn ang="0">
                    <a:pos x="16384" y="16384"/>
                  </a:cxn>
                  <a:cxn ang="0">
                    <a:pos x="13405" y="16384"/>
                  </a:cxn>
                  <a:cxn ang="0">
                    <a:pos x="7447" y="10240"/>
                  </a:cxn>
                  <a:cxn ang="0">
                    <a:pos x="1489" y="2048"/>
                  </a:cxn>
                </a:cxnLst>
                <a:rect l="0" t="0" r="r" b="b"/>
                <a:pathLst>
                  <a:path w="16384" h="16384">
                    <a:moveTo>
                      <a:pt x="1489" y="2048"/>
                    </a:moveTo>
                    <a:lnTo>
                      <a:pt x="0" y="0"/>
                    </a:lnTo>
                    <a:lnTo>
                      <a:pt x="7447" y="0"/>
                    </a:lnTo>
                    <a:lnTo>
                      <a:pt x="11916" y="8192"/>
                    </a:lnTo>
                    <a:lnTo>
                      <a:pt x="16384" y="12288"/>
                    </a:lnTo>
                    <a:lnTo>
                      <a:pt x="16384" y="16384"/>
                    </a:lnTo>
                    <a:lnTo>
                      <a:pt x="13405" y="16384"/>
                    </a:lnTo>
                    <a:lnTo>
                      <a:pt x="7447" y="10240"/>
                    </a:lnTo>
                    <a:lnTo>
                      <a:pt x="1489" y="204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3" name="Drawing 54"/>
              <p:cNvSpPr>
                <a:spLocks noChangeAspect="1"/>
              </p:cNvSpPr>
              <p:nvPr/>
            </p:nvSpPr>
            <p:spPr bwMode="auto">
              <a:xfrm>
                <a:off x="-3300" y="-140752"/>
                <a:ext cx="1716" cy="5"/>
              </a:xfrm>
              <a:custGeom>
                <a:avLst/>
                <a:gdLst/>
                <a:ahLst/>
                <a:cxnLst>
                  <a:cxn ang="0">
                    <a:pos x="0" y="3277"/>
                  </a:cxn>
                  <a:cxn ang="0">
                    <a:pos x="1489" y="0"/>
                  </a:cxn>
                  <a:cxn ang="0">
                    <a:pos x="5958" y="0"/>
                  </a:cxn>
                  <a:cxn ang="0">
                    <a:pos x="10426" y="3277"/>
                  </a:cxn>
                  <a:cxn ang="0">
                    <a:pos x="13405" y="6554"/>
                  </a:cxn>
                  <a:cxn ang="0">
                    <a:pos x="16384" y="16384"/>
                  </a:cxn>
                  <a:cxn ang="0">
                    <a:pos x="11916" y="16384"/>
                  </a:cxn>
                  <a:cxn ang="0">
                    <a:pos x="5958" y="3277"/>
                  </a:cxn>
                  <a:cxn ang="0">
                    <a:pos x="0" y="3277"/>
                  </a:cxn>
                </a:cxnLst>
                <a:rect l="0" t="0" r="r" b="b"/>
                <a:pathLst>
                  <a:path w="16384" h="16384">
                    <a:moveTo>
                      <a:pt x="0" y="3277"/>
                    </a:moveTo>
                    <a:lnTo>
                      <a:pt x="1489" y="0"/>
                    </a:lnTo>
                    <a:lnTo>
                      <a:pt x="5958" y="0"/>
                    </a:lnTo>
                    <a:lnTo>
                      <a:pt x="10426" y="3277"/>
                    </a:lnTo>
                    <a:lnTo>
                      <a:pt x="13405" y="6554"/>
                    </a:lnTo>
                    <a:lnTo>
                      <a:pt x="16384" y="16384"/>
                    </a:lnTo>
                    <a:lnTo>
                      <a:pt x="11916" y="16384"/>
                    </a:lnTo>
                    <a:lnTo>
                      <a:pt x="5958" y="3277"/>
                    </a:lnTo>
                    <a:lnTo>
                      <a:pt x="0" y="327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4" name="Drawing 55"/>
              <p:cNvSpPr>
                <a:spLocks noChangeAspect="1"/>
              </p:cNvSpPr>
              <p:nvPr/>
            </p:nvSpPr>
            <p:spPr bwMode="auto">
              <a:xfrm>
                <a:off x="-4704" y="-140742"/>
                <a:ext cx="780" cy="7"/>
              </a:xfrm>
              <a:custGeom>
                <a:avLst/>
                <a:gdLst/>
                <a:ahLst/>
                <a:cxnLst>
                  <a:cxn ang="0">
                    <a:pos x="6554" y="0"/>
                  </a:cxn>
                  <a:cxn ang="0">
                    <a:pos x="0" y="9362"/>
                  </a:cxn>
                  <a:cxn ang="0">
                    <a:pos x="0" y="14043"/>
                  </a:cxn>
                  <a:cxn ang="0">
                    <a:pos x="6554" y="16384"/>
                  </a:cxn>
                  <a:cxn ang="0">
                    <a:pos x="16384" y="9362"/>
                  </a:cxn>
                  <a:cxn ang="0">
                    <a:pos x="16384" y="4681"/>
                  </a:cxn>
                  <a:cxn ang="0">
                    <a:pos x="6554" y="0"/>
                  </a:cxn>
                </a:cxnLst>
                <a:rect l="0" t="0" r="r" b="b"/>
                <a:pathLst>
                  <a:path w="16384" h="16384">
                    <a:moveTo>
                      <a:pt x="6554" y="0"/>
                    </a:moveTo>
                    <a:lnTo>
                      <a:pt x="0" y="9362"/>
                    </a:lnTo>
                    <a:lnTo>
                      <a:pt x="0" y="14043"/>
                    </a:lnTo>
                    <a:lnTo>
                      <a:pt x="6554" y="16384"/>
                    </a:lnTo>
                    <a:lnTo>
                      <a:pt x="16384" y="9362"/>
                    </a:lnTo>
                    <a:lnTo>
                      <a:pt x="16384" y="4681"/>
                    </a:lnTo>
                    <a:lnTo>
                      <a:pt x="655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89" name="Norway"/>
            <p:cNvGrpSpPr>
              <a:grpSpLocks noChangeAspect="1"/>
            </p:cNvGrpSpPr>
            <p:nvPr/>
          </p:nvGrpSpPr>
          <p:grpSpPr bwMode="auto">
            <a:xfrm>
              <a:off x="1776" y="91"/>
              <a:ext cx="795" cy="1107"/>
              <a:chOff x="-1949" y="-1536"/>
              <a:chExt cx="19716" cy="856"/>
            </a:xfrm>
            <a:grpFill/>
          </p:grpSpPr>
          <p:sp>
            <p:nvSpPr>
              <p:cNvPr id="328" name="Drawing 57"/>
              <p:cNvSpPr>
                <a:spLocks noChangeAspect="1"/>
              </p:cNvSpPr>
              <p:nvPr/>
            </p:nvSpPr>
            <p:spPr bwMode="auto">
              <a:xfrm>
                <a:off x="-1825" y="-1536"/>
                <a:ext cx="19592" cy="856"/>
              </a:xfrm>
              <a:custGeom>
                <a:avLst/>
                <a:gdLst/>
                <a:ahLst/>
                <a:cxnLst>
                  <a:cxn ang="0">
                    <a:pos x="4174" y="14164"/>
                  </a:cxn>
                  <a:cxn ang="0">
                    <a:pos x="4018" y="14948"/>
                  </a:cxn>
                  <a:cxn ang="0">
                    <a:pos x="1996" y="16212"/>
                  </a:cxn>
                  <a:cxn ang="0">
                    <a:pos x="285" y="15082"/>
                  </a:cxn>
                  <a:cxn ang="0">
                    <a:pos x="518" y="14604"/>
                  </a:cxn>
                  <a:cxn ang="0">
                    <a:pos x="752" y="14145"/>
                  </a:cxn>
                  <a:cxn ang="0">
                    <a:pos x="1322" y="13322"/>
                  </a:cxn>
                  <a:cxn ang="0">
                    <a:pos x="389" y="13628"/>
                  </a:cxn>
                  <a:cxn ang="0">
                    <a:pos x="26" y="12862"/>
                  </a:cxn>
                  <a:cxn ang="0">
                    <a:pos x="1218" y="12537"/>
                  </a:cxn>
                  <a:cxn ang="0">
                    <a:pos x="1867" y="12097"/>
                  </a:cxn>
                  <a:cxn ang="0">
                    <a:pos x="285" y="12479"/>
                  </a:cxn>
                  <a:cxn ang="0">
                    <a:pos x="518" y="11561"/>
                  </a:cxn>
                  <a:cxn ang="0">
                    <a:pos x="596" y="11484"/>
                  </a:cxn>
                  <a:cxn ang="0">
                    <a:pos x="1063" y="11312"/>
                  </a:cxn>
                  <a:cxn ang="0">
                    <a:pos x="1374" y="10814"/>
                  </a:cxn>
                  <a:cxn ang="0">
                    <a:pos x="1970" y="10565"/>
                  </a:cxn>
                  <a:cxn ang="0">
                    <a:pos x="2592" y="10049"/>
                  </a:cxn>
                  <a:cxn ang="0">
                    <a:pos x="3215" y="9723"/>
                  </a:cxn>
                  <a:cxn ang="0">
                    <a:pos x="4018" y="9723"/>
                  </a:cxn>
                  <a:cxn ang="0">
                    <a:pos x="5055" y="9264"/>
                  </a:cxn>
                  <a:cxn ang="0">
                    <a:pos x="4148" y="9092"/>
                  </a:cxn>
                  <a:cxn ang="0">
                    <a:pos x="5081" y="8269"/>
                  </a:cxn>
                  <a:cxn ang="0">
                    <a:pos x="5729" y="7656"/>
                  </a:cxn>
                  <a:cxn ang="0">
                    <a:pos x="5911" y="7254"/>
                  </a:cxn>
                  <a:cxn ang="0">
                    <a:pos x="5937" y="6737"/>
                  </a:cxn>
                  <a:cxn ang="0">
                    <a:pos x="6429" y="5991"/>
                  </a:cxn>
                  <a:cxn ang="0">
                    <a:pos x="7051" y="5225"/>
                  </a:cxn>
                  <a:cxn ang="0">
                    <a:pos x="7492" y="4747"/>
                  </a:cxn>
                  <a:cxn ang="0">
                    <a:pos x="8011" y="4230"/>
                  </a:cxn>
                  <a:cxn ang="0">
                    <a:pos x="8710" y="3847"/>
                  </a:cxn>
                  <a:cxn ang="0">
                    <a:pos x="8736" y="3388"/>
                  </a:cxn>
                  <a:cxn ang="0">
                    <a:pos x="9047" y="2660"/>
                  </a:cxn>
                  <a:cxn ang="0">
                    <a:pos x="9333" y="2373"/>
                  </a:cxn>
                  <a:cxn ang="0">
                    <a:pos x="9851" y="2048"/>
                  </a:cxn>
                  <a:cxn ang="0">
                    <a:pos x="10240" y="2546"/>
                  </a:cxn>
                  <a:cxn ang="0">
                    <a:pos x="10784" y="1684"/>
                  </a:cxn>
                  <a:cxn ang="0">
                    <a:pos x="11070" y="1512"/>
                  </a:cxn>
                  <a:cxn ang="0">
                    <a:pos x="11821" y="1512"/>
                  </a:cxn>
                  <a:cxn ang="0">
                    <a:pos x="12469" y="708"/>
                  </a:cxn>
                  <a:cxn ang="0">
                    <a:pos x="13143" y="459"/>
                  </a:cxn>
                  <a:cxn ang="0">
                    <a:pos x="13092" y="1091"/>
                  </a:cxn>
                  <a:cxn ang="0">
                    <a:pos x="13688" y="689"/>
                  </a:cxn>
                  <a:cxn ang="0">
                    <a:pos x="14284" y="0"/>
                  </a:cxn>
                  <a:cxn ang="0">
                    <a:pos x="14543" y="670"/>
                  </a:cxn>
                  <a:cxn ang="0">
                    <a:pos x="15269" y="249"/>
                  </a:cxn>
                  <a:cxn ang="0">
                    <a:pos x="15866" y="785"/>
                  </a:cxn>
                  <a:cxn ang="0">
                    <a:pos x="15451" y="1206"/>
                  </a:cxn>
                  <a:cxn ang="0">
                    <a:pos x="16047" y="1359"/>
                  </a:cxn>
                  <a:cxn ang="0">
                    <a:pos x="16358" y="1455"/>
                  </a:cxn>
                  <a:cxn ang="0">
                    <a:pos x="15969" y="1531"/>
                  </a:cxn>
                  <a:cxn ang="0">
                    <a:pos x="15684" y="1914"/>
                  </a:cxn>
                  <a:cxn ang="0">
                    <a:pos x="15451" y="1895"/>
                  </a:cxn>
                  <a:cxn ang="0">
                    <a:pos x="14232" y="1282"/>
                  </a:cxn>
                  <a:cxn ang="0">
                    <a:pos x="13377" y="2756"/>
                  </a:cxn>
                  <a:cxn ang="0">
                    <a:pos x="11484" y="2775"/>
                  </a:cxn>
                  <a:cxn ang="0">
                    <a:pos x="10344" y="2967"/>
                  </a:cxn>
                  <a:cxn ang="0">
                    <a:pos x="9514" y="3541"/>
                  </a:cxn>
                  <a:cxn ang="0">
                    <a:pos x="8322" y="4613"/>
                  </a:cxn>
                  <a:cxn ang="0">
                    <a:pos x="7362" y="6527"/>
                  </a:cxn>
                  <a:cxn ang="0">
                    <a:pos x="6403" y="9034"/>
                  </a:cxn>
                  <a:cxn ang="0">
                    <a:pos x="5470" y="10948"/>
                  </a:cxn>
                  <a:cxn ang="0">
                    <a:pos x="5781" y="13724"/>
                  </a:cxn>
                </a:cxnLst>
                <a:rect l="0" t="0" r="r" b="b"/>
                <a:pathLst>
                  <a:path w="16384" h="16384">
                    <a:moveTo>
                      <a:pt x="4770" y="15140"/>
                    </a:moveTo>
                    <a:lnTo>
                      <a:pt x="4692" y="15025"/>
                    </a:lnTo>
                    <a:lnTo>
                      <a:pt x="4589" y="15063"/>
                    </a:lnTo>
                    <a:lnTo>
                      <a:pt x="4537" y="14987"/>
                    </a:lnTo>
                    <a:lnTo>
                      <a:pt x="4459" y="14948"/>
                    </a:lnTo>
                    <a:lnTo>
                      <a:pt x="4355" y="14948"/>
                    </a:lnTo>
                    <a:lnTo>
                      <a:pt x="4355" y="14910"/>
                    </a:lnTo>
                    <a:lnTo>
                      <a:pt x="4329" y="14834"/>
                    </a:lnTo>
                    <a:lnTo>
                      <a:pt x="4329" y="14719"/>
                    </a:lnTo>
                    <a:lnTo>
                      <a:pt x="4277" y="14489"/>
                    </a:lnTo>
                    <a:lnTo>
                      <a:pt x="4252" y="14374"/>
                    </a:lnTo>
                    <a:lnTo>
                      <a:pt x="4277" y="14298"/>
                    </a:lnTo>
                    <a:lnTo>
                      <a:pt x="4381" y="14259"/>
                    </a:lnTo>
                    <a:lnTo>
                      <a:pt x="4381" y="14183"/>
                    </a:lnTo>
                    <a:lnTo>
                      <a:pt x="4329" y="14145"/>
                    </a:lnTo>
                    <a:lnTo>
                      <a:pt x="4252" y="14164"/>
                    </a:lnTo>
                    <a:lnTo>
                      <a:pt x="4226" y="14183"/>
                    </a:lnTo>
                    <a:lnTo>
                      <a:pt x="4174" y="14164"/>
                    </a:lnTo>
                    <a:lnTo>
                      <a:pt x="4148" y="14221"/>
                    </a:lnTo>
                    <a:lnTo>
                      <a:pt x="4148" y="14298"/>
                    </a:lnTo>
                    <a:lnTo>
                      <a:pt x="4174" y="14393"/>
                    </a:lnTo>
                    <a:lnTo>
                      <a:pt x="4226" y="14489"/>
                    </a:lnTo>
                    <a:lnTo>
                      <a:pt x="4226" y="14566"/>
                    </a:lnTo>
                    <a:lnTo>
                      <a:pt x="4122" y="14566"/>
                    </a:lnTo>
                    <a:lnTo>
                      <a:pt x="4122" y="14489"/>
                    </a:lnTo>
                    <a:lnTo>
                      <a:pt x="4044" y="14393"/>
                    </a:lnTo>
                    <a:lnTo>
                      <a:pt x="4018" y="14374"/>
                    </a:lnTo>
                    <a:lnTo>
                      <a:pt x="4018" y="14413"/>
                    </a:lnTo>
                    <a:lnTo>
                      <a:pt x="4044" y="14489"/>
                    </a:lnTo>
                    <a:lnTo>
                      <a:pt x="4018" y="14547"/>
                    </a:lnTo>
                    <a:lnTo>
                      <a:pt x="3966" y="14566"/>
                    </a:lnTo>
                    <a:lnTo>
                      <a:pt x="4018" y="14681"/>
                    </a:lnTo>
                    <a:lnTo>
                      <a:pt x="4122" y="14757"/>
                    </a:lnTo>
                    <a:lnTo>
                      <a:pt x="4122" y="14872"/>
                    </a:lnTo>
                    <a:lnTo>
                      <a:pt x="4070" y="14929"/>
                    </a:lnTo>
                    <a:lnTo>
                      <a:pt x="4018" y="14948"/>
                    </a:lnTo>
                    <a:lnTo>
                      <a:pt x="3966" y="15025"/>
                    </a:lnTo>
                    <a:lnTo>
                      <a:pt x="3966" y="15102"/>
                    </a:lnTo>
                    <a:lnTo>
                      <a:pt x="3940" y="15178"/>
                    </a:lnTo>
                    <a:lnTo>
                      <a:pt x="3837" y="15216"/>
                    </a:lnTo>
                    <a:lnTo>
                      <a:pt x="3629" y="15216"/>
                    </a:lnTo>
                    <a:lnTo>
                      <a:pt x="3422" y="15102"/>
                    </a:lnTo>
                    <a:lnTo>
                      <a:pt x="3448" y="15216"/>
                    </a:lnTo>
                    <a:lnTo>
                      <a:pt x="3318" y="15331"/>
                    </a:lnTo>
                    <a:lnTo>
                      <a:pt x="3215" y="15408"/>
                    </a:lnTo>
                    <a:lnTo>
                      <a:pt x="3189" y="15484"/>
                    </a:lnTo>
                    <a:lnTo>
                      <a:pt x="3085" y="15542"/>
                    </a:lnTo>
                    <a:lnTo>
                      <a:pt x="3007" y="15676"/>
                    </a:lnTo>
                    <a:lnTo>
                      <a:pt x="2826" y="15752"/>
                    </a:lnTo>
                    <a:lnTo>
                      <a:pt x="2696" y="15867"/>
                    </a:lnTo>
                    <a:lnTo>
                      <a:pt x="2489" y="16059"/>
                    </a:lnTo>
                    <a:lnTo>
                      <a:pt x="2178" y="16212"/>
                    </a:lnTo>
                    <a:lnTo>
                      <a:pt x="2074" y="16059"/>
                    </a:lnTo>
                    <a:lnTo>
                      <a:pt x="1996" y="16212"/>
                    </a:lnTo>
                    <a:lnTo>
                      <a:pt x="1789" y="16327"/>
                    </a:lnTo>
                    <a:lnTo>
                      <a:pt x="1633" y="16384"/>
                    </a:lnTo>
                    <a:lnTo>
                      <a:pt x="1374" y="16288"/>
                    </a:lnTo>
                    <a:lnTo>
                      <a:pt x="1478" y="16212"/>
                    </a:lnTo>
                    <a:lnTo>
                      <a:pt x="1270" y="16173"/>
                    </a:lnTo>
                    <a:lnTo>
                      <a:pt x="1218" y="16288"/>
                    </a:lnTo>
                    <a:lnTo>
                      <a:pt x="1063" y="16212"/>
                    </a:lnTo>
                    <a:lnTo>
                      <a:pt x="959" y="16250"/>
                    </a:lnTo>
                    <a:lnTo>
                      <a:pt x="1011" y="16097"/>
                    </a:lnTo>
                    <a:lnTo>
                      <a:pt x="1037" y="15905"/>
                    </a:lnTo>
                    <a:lnTo>
                      <a:pt x="907" y="16059"/>
                    </a:lnTo>
                    <a:lnTo>
                      <a:pt x="726" y="16001"/>
                    </a:lnTo>
                    <a:lnTo>
                      <a:pt x="518" y="15905"/>
                    </a:lnTo>
                    <a:lnTo>
                      <a:pt x="233" y="15638"/>
                    </a:lnTo>
                    <a:lnTo>
                      <a:pt x="78" y="15446"/>
                    </a:lnTo>
                    <a:lnTo>
                      <a:pt x="181" y="15236"/>
                    </a:lnTo>
                    <a:lnTo>
                      <a:pt x="233" y="15082"/>
                    </a:lnTo>
                    <a:lnTo>
                      <a:pt x="285" y="15082"/>
                    </a:lnTo>
                    <a:lnTo>
                      <a:pt x="311" y="15159"/>
                    </a:lnTo>
                    <a:lnTo>
                      <a:pt x="337" y="15159"/>
                    </a:lnTo>
                    <a:lnTo>
                      <a:pt x="415" y="15159"/>
                    </a:lnTo>
                    <a:lnTo>
                      <a:pt x="493" y="15159"/>
                    </a:lnTo>
                    <a:lnTo>
                      <a:pt x="493" y="15140"/>
                    </a:lnTo>
                    <a:lnTo>
                      <a:pt x="493" y="15102"/>
                    </a:lnTo>
                    <a:lnTo>
                      <a:pt x="493" y="15025"/>
                    </a:lnTo>
                    <a:lnTo>
                      <a:pt x="596" y="14948"/>
                    </a:lnTo>
                    <a:lnTo>
                      <a:pt x="622" y="14910"/>
                    </a:lnTo>
                    <a:lnTo>
                      <a:pt x="726" y="14795"/>
                    </a:lnTo>
                    <a:lnTo>
                      <a:pt x="726" y="14757"/>
                    </a:lnTo>
                    <a:lnTo>
                      <a:pt x="726" y="14681"/>
                    </a:lnTo>
                    <a:lnTo>
                      <a:pt x="648" y="14681"/>
                    </a:lnTo>
                    <a:lnTo>
                      <a:pt x="726" y="14623"/>
                    </a:lnTo>
                    <a:lnTo>
                      <a:pt x="855" y="14489"/>
                    </a:lnTo>
                    <a:lnTo>
                      <a:pt x="830" y="14451"/>
                    </a:lnTo>
                    <a:lnTo>
                      <a:pt x="726" y="14527"/>
                    </a:lnTo>
                    <a:lnTo>
                      <a:pt x="518" y="14604"/>
                    </a:lnTo>
                    <a:lnTo>
                      <a:pt x="415" y="14547"/>
                    </a:lnTo>
                    <a:lnTo>
                      <a:pt x="415" y="14604"/>
                    </a:lnTo>
                    <a:lnTo>
                      <a:pt x="389" y="14681"/>
                    </a:lnTo>
                    <a:lnTo>
                      <a:pt x="285" y="14681"/>
                    </a:lnTo>
                    <a:lnTo>
                      <a:pt x="233" y="14566"/>
                    </a:lnTo>
                    <a:lnTo>
                      <a:pt x="181" y="14642"/>
                    </a:lnTo>
                    <a:lnTo>
                      <a:pt x="26" y="14681"/>
                    </a:lnTo>
                    <a:lnTo>
                      <a:pt x="26" y="14623"/>
                    </a:lnTo>
                    <a:lnTo>
                      <a:pt x="0" y="14566"/>
                    </a:lnTo>
                    <a:lnTo>
                      <a:pt x="0" y="14489"/>
                    </a:lnTo>
                    <a:lnTo>
                      <a:pt x="78" y="14393"/>
                    </a:lnTo>
                    <a:lnTo>
                      <a:pt x="233" y="14259"/>
                    </a:lnTo>
                    <a:lnTo>
                      <a:pt x="311" y="14298"/>
                    </a:lnTo>
                    <a:lnTo>
                      <a:pt x="389" y="14259"/>
                    </a:lnTo>
                    <a:lnTo>
                      <a:pt x="518" y="14298"/>
                    </a:lnTo>
                    <a:lnTo>
                      <a:pt x="544" y="14240"/>
                    </a:lnTo>
                    <a:lnTo>
                      <a:pt x="622" y="14183"/>
                    </a:lnTo>
                    <a:lnTo>
                      <a:pt x="752" y="14145"/>
                    </a:lnTo>
                    <a:lnTo>
                      <a:pt x="933" y="14087"/>
                    </a:lnTo>
                    <a:lnTo>
                      <a:pt x="907" y="14068"/>
                    </a:lnTo>
                    <a:lnTo>
                      <a:pt x="830" y="14106"/>
                    </a:lnTo>
                    <a:lnTo>
                      <a:pt x="752" y="14087"/>
                    </a:lnTo>
                    <a:lnTo>
                      <a:pt x="544" y="14087"/>
                    </a:lnTo>
                    <a:lnTo>
                      <a:pt x="441" y="14030"/>
                    </a:lnTo>
                    <a:lnTo>
                      <a:pt x="518" y="13991"/>
                    </a:lnTo>
                    <a:lnTo>
                      <a:pt x="648" y="13877"/>
                    </a:lnTo>
                    <a:lnTo>
                      <a:pt x="752" y="13762"/>
                    </a:lnTo>
                    <a:lnTo>
                      <a:pt x="933" y="13704"/>
                    </a:lnTo>
                    <a:lnTo>
                      <a:pt x="933" y="13685"/>
                    </a:lnTo>
                    <a:lnTo>
                      <a:pt x="855" y="13628"/>
                    </a:lnTo>
                    <a:lnTo>
                      <a:pt x="1011" y="13494"/>
                    </a:lnTo>
                    <a:lnTo>
                      <a:pt x="1141" y="13341"/>
                    </a:lnTo>
                    <a:lnTo>
                      <a:pt x="1218" y="13379"/>
                    </a:lnTo>
                    <a:lnTo>
                      <a:pt x="1244" y="13494"/>
                    </a:lnTo>
                    <a:lnTo>
                      <a:pt x="1270" y="13417"/>
                    </a:lnTo>
                    <a:lnTo>
                      <a:pt x="1322" y="13322"/>
                    </a:lnTo>
                    <a:lnTo>
                      <a:pt x="1555" y="13245"/>
                    </a:lnTo>
                    <a:lnTo>
                      <a:pt x="1426" y="13226"/>
                    </a:lnTo>
                    <a:lnTo>
                      <a:pt x="1244" y="13245"/>
                    </a:lnTo>
                    <a:lnTo>
                      <a:pt x="1244" y="13188"/>
                    </a:lnTo>
                    <a:lnTo>
                      <a:pt x="1167" y="13149"/>
                    </a:lnTo>
                    <a:lnTo>
                      <a:pt x="1037" y="13226"/>
                    </a:lnTo>
                    <a:lnTo>
                      <a:pt x="855" y="13417"/>
                    </a:lnTo>
                    <a:lnTo>
                      <a:pt x="700" y="13551"/>
                    </a:lnTo>
                    <a:lnTo>
                      <a:pt x="544" y="13628"/>
                    </a:lnTo>
                    <a:lnTo>
                      <a:pt x="544" y="13762"/>
                    </a:lnTo>
                    <a:lnTo>
                      <a:pt x="441" y="13877"/>
                    </a:lnTo>
                    <a:lnTo>
                      <a:pt x="285" y="13934"/>
                    </a:lnTo>
                    <a:lnTo>
                      <a:pt x="207" y="13877"/>
                    </a:lnTo>
                    <a:lnTo>
                      <a:pt x="233" y="13838"/>
                    </a:lnTo>
                    <a:lnTo>
                      <a:pt x="337" y="13781"/>
                    </a:lnTo>
                    <a:lnTo>
                      <a:pt x="493" y="13762"/>
                    </a:lnTo>
                    <a:lnTo>
                      <a:pt x="441" y="13704"/>
                    </a:lnTo>
                    <a:lnTo>
                      <a:pt x="389" y="13628"/>
                    </a:lnTo>
                    <a:lnTo>
                      <a:pt x="389" y="13609"/>
                    </a:lnTo>
                    <a:lnTo>
                      <a:pt x="389" y="13494"/>
                    </a:lnTo>
                    <a:lnTo>
                      <a:pt x="285" y="13570"/>
                    </a:lnTo>
                    <a:lnTo>
                      <a:pt x="181" y="13628"/>
                    </a:lnTo>
                    <a:lnTo>
                      <a:pt x="181" y="13551"/>
                    </a:lnTo>
                    <a:lnTo>
                      <a:pt x="104" y="13475"/>
                    </a:lnTo>
                    <a:lnTo>
                      <a:pt x="78" y="13398"/>
                    </a:lnTo>
                    <a:lnTo>
                      <a:pt x="181" y="13341"/>
                    </a:lnTo>
                    <a:lnTo>
                      <a:pt x="285" y="13302"/>
                    </a:lnTo>
                    <a:lnTo>
                      <a:pt x="311" y="13264"/>
                    </a:lnTo>
                    <a:lnTo>
                      <a:pt x="285" y="13226"/>
                    </a:lnTo>
                    <a:lnTo>
                      <a:pt x="337" y="13149"/>
                    </a:lnTo>
                    <a:lnTo>
                      <a:pt x="544" y="13015"/>
                    </a:lnTo>
                    <a:lnTo>
                      <a:pt x="415" y="13034"/>
                    </a:lnTo>
                    <a:lnTo>
                      <a:pt x="233" y="13111"/>
                    </a:lnTo>
                    <a:lnTo>
                      <a:pt x="130" y="13092"/>
                    </a:lnTo>
                    <a:lnTo>
                      <a:pt x="26" y="12881"/>
                    </a:lnTo>
                    <a:lnTo>
                      <a:pt x="26" y="12862"/>
                    </a:lnTo>
                    <a:lnTo>
                      <a:pt x="78" y="12862"/>
                    </a:lnTo>
                    <a:lnTo>
                      <a:pt x="78" y="12843"/>
                    </a:lnTo>
                    <a:lnTo>
                      <a:pt x="130" y="12881"/>
                    </a:lnTo>
                    <a:lnTo>
                      <a:pt x="285" y="12939"/>
                    </a:lnTo>
                    <a:lnTo>
                      <a:pt x="285" y="12843"/>
                    </a:lnTo>
                    <a:lnTo>
                      <a:pt x="285" y="12786"/>
                    </a:lnTo>
                    <a:lnTo>
                      <a:pt x="233" y="12786"/>
                    </a:lnTo>
                    <a:lnTo>
                      <a:pt x="104" y="12786"/>
                    </a:lnTo>
                    <a:lnTo>
                      <a:pt x="130" y="12652"/>
                    </a:lnTo>
                    <a:lnTo>
                      <a:pt x="181" y="12613"/>
                    </a:lnTo>
                    <a:lnTo>
                      <a:pt x="207" y="12537"/>
                    </a:lnTo>
                    <a:lnTo>
                      <a:pt x="337" y="12575"/>
                    </a:lnTo>
                    <a:lnTo>
                      <a:pt x="493" y="12613"/>
                    </a:lnTo>
                    <a:lnTo>
                      <a:pt x="596" y="12537"/>
                    </a:lnTo>
                    <a:lnTo>
                      <a:pt x="726" y="12556"/>
                    </a:lnTo>
                    <a:lnTo>
                      <a:pt x="855" y="12537"/>
                    </a:lnTo>
                    <a:lnTo>
                      <a:pt x="1037" y="12575"/>
                    </a:lnTo>
                    <a:lnTo>
                      <a:pt x="1218" y="12537"/>
                    </a:lnTo>
                    <a:lnTo>
                      <a:pt x="1348" y="12556"/>
                    </a:lnTo>
                    <a:lnTo>
                      <a:pt x="1478" y="12633"/>
                    </a:lnTo>
                    <a:lnTo>
                      <a:pt x="1530" y="12709"/>
                    </a:lnTo>
                    <a:lnTo>
                      <a:pt x="1530" y="12843"/>
                    </a:lnTo>
                    <a:lnTo>
                      <a:pt x="1685" y="12767"/>
                    </a:lnTo>
                    <a:lnTo>
                      <a:pt x="1737" y="12767"/>
                    </a:lnTo>
                    <a:lnTo>
                      <a:pt x="1633" y="12652"/>
                    </a:lnTo>
                    <a:lnTo>
                      <a:pt x="1659" y="12556"/>
                    </a:lnTo>
                    <a:lnTo>
                      <a:pt x="1892" y="12537"/>
                    </a:lnTo>
                    <a:lnTo>
                      <a:pt x="2152" y="12403"/>
                    </a:lnTo>
                    <a:lnTo>
                      <a:pt x="2048" y="12384"/>
                    </a:lnTo>
                    <a:lnTo>
                      <a:pt x="1970" y="12403"/>
                    </a:lnTo>
                    <a:lnTo>
                      <a:pt x="1867" y="12422"/>
                    </a:lnTo>
                    <a:lnTo>
                      <a:pt x="1892" y="12384"/>
                    </a:lnTo>
                    <a:lnTo>
                      <a:pt x="1944" y="12250"/>
                    </a:lnTo>
                    <a:lnTo>
                      <a:pt x="2074" y="12097"/>
                    </a:lnTo>
                    <a:lnTo>
                      <a:pt x="2074" y="12039"/>
                    </a:lnTo>
                    <a:lnTo>
                      <a:pt x="1867" y="12097"/>
                    </a:lnTo>
                    <a:lnTo>
                      <a:pt x="1841" y="12250"/>
                    </a:lnTo>
                    <a:lnTo>
                      <a:pt x="1789" y="12345"/>
                    </a:lnTo>
                    <a:lnTo>
                      <a:pt x="1633" y="12479"/>
                    </a:lnTo>
                    <a:lnTo>
                      <a:pt x="1581" y="12460"/>
                    </a:lnTo>
                    <a:lnTo>
                      <a:pt x="1555" y="12422"/>
                    </a:lnTo>
                    <a:lnTo>
                      <a:pt x="1478" y="12460"/>
                    </a:lnTo>
                    <a:lnTo>
                      <a:pt x="1322" y="12460"/>
                    </a:lnTo>
                    <a:lnTo>
                      <a:pt x="1244" y="12403"/>
                    </a:lnTo>
                    <a:lnTo>
                      <a:pt x="1270" y="12269"/>
                    </a:lnTo>
                    <a:lnTo>
                      <a:pt x="1270" y="12173"/>
                    </a:lnTo>
                    <a:lnTo>
                      <a:pt x="1141" y="12326"/>
                    </a:lnTo>
                    <a:lnTo>
                      <a:pt x="1063" y="12460"/>
                    </a:lnTo>
                    <a:lnTo>
                      <a:pt x="933" y="12422"/>
                    </a:lnTo>
                    <a:lnTo>
                      <a:pt x="830" y="12384"/>
                    </a:lnTo>
                    <a:lnTo>
                      <a:pt x="726" y="12403"/>
                    </a:lnTo>
                    <a:lnTo>
                      <a:pt x="518" y="12460"/>
                    </a:lnTo>
                    <a:lnTo>
                      <a:pt x="389" y="12479"/>
                    </a:lnTo>
                    <a:lnTo>
                      <a:pt x="285" y="12479"/>
                    </a:lnTo>
                    <a:lnTo>
                      <a:pt x="181" y="12422"/>
                    </a:lnTo>
                    <a:lnTo>
                      <a:pt x="181" y="12345"/>
                    </a:lnTo>
                    <a:lnTo>
                      <a:pt x="130" y="12326"/>
                    </a:lnTo>
                    <a:lnTo>
                      <a:pt x="130" y="12250"/>
                    </a:lnTo>
                    <a:lnTo>
                      <a:pt x="207" y="12192"/>
                    </a:lnTo>
                    <a:lnTo>
                      <a:pt x="181" y="12116"/>
                    </a:lnTo>
                    <a:lnTo>
                      <a:pt x="285" y="12020"/>
                    </a:lnTo>
                    <a:lnTo>
                      <a:pt x="337" y="12001"/>
                    </a:lnTo>
                    <a:lnTo>
                      <a:pt x="337" y="11963"/>
                    </a:lnTo>
                    <a:lnTo>
                      <a:pt x="337" y="11924"/>
                    </a:lnTo>
                    <a:lnTo>
                      <a:pt x="389" y="11848"/>
                    </a:lnTo>
                    <a:lnTo>
                      <a:pt x="285" y="11848"/>
                    </a:lnTo>
                    <a:lnTo>
                      <a:pt x="181" y="11790"/>
                    </a:lnTo>
                    <a:lnTo>
                      <a:pt x="207" y="11714"/>
                    </a:lnTo>
                    <a:lnTo>
                      <a:pt x="233" y="11695"/>
                    </a:lnTo>
                    <a:lnTo>
                      <a:pt x="337" y="11714"/>
                    </a:lnTo>
                    <a:lnTo>
                      <a:pt x="337" y="11637"/>
                    </a:lnTo>
                    <a:lnTo>
                      <a:pt x="518" y="11561"/>
                    </a:lnTo>
                    <a:lnTo>
                      <a:pt x="622" y="11561"/>
                    </a:lnTo>
                    <a:lnTo>
                      <a:pt x="700" y="11618"/>
                    </a:lnTo>
                    <a:lnTo>
                      <a:pt x="804" y="11637"/>
                    </a:lnTo>
                    <a:lnTo>
                      <a:pt x="907" y="11637"/>
                    </a:lnTo>
                    <a:lnTo>
                      <a:pt x="1115" y="11637"/>
                    </a:lnTo>
                    <a:lnTo>
                      <a:pt x="1244" y="11561"/>
                    </a:lnTo>
                    <a:lnTo>
                      <a:pt x="1218" y="11542"/>
                    </a:lnTo>
                    <a:lnTo>
                      <a:pt x="1115" y="11561"/>
                    </a:lnTo>
                    <a:lnTo>
                      <a:pt x="933" y="11561"/>
                    </a:lnTo>
                    <a:lnTo>
                      <a:pt x="907" y="11542"/>
                    </a:lnTo>
                    <a:lnTo>
                      <a:pt x="1011" y="11484"/>
                    </a:lnTo>
                    <a:lnTo>
                      <a:pt x="1115" y="11465"/>
                    </a:lnTo>
                    <a:lnTo>
                      <a:pt x="1037" y="11465"/>
                    </a:lnTo>
                    <a:lnTo>
                      <a:pt x="933" y="11484"/>
                    </a:lnTo>
                    <a:lnTo>
                      <a:pt x="855" y="11484"/>
                    </a:lnTo>
                    <a:lnTo>
                      <a:pt x="752" y="11503"/>
                    </a:lnTo>
                    <a:lnTo>
                      <a:pt x="700" y="11503"/>
                    </a:lnTo>
                    <a:lnTo>
                      <a:pt x="596" y="11484"/>
                    </a:lnTo>
                    <a:lnTo>
                      <a:pt x="493" y="11484"/>
                    </a:lnTo>
                    <a:lnTo>
                      <a:pt x="389" y="11484"/>
                    </a:lnTo>
                    <a:lnTo>
                      <a:pt x="389" y="11427"/>
                    </a:lnTo>
                    <a:lnTo>
                      <a:pt x="415" y="11388"/>
                    </a:lnTo>
                    <a:lnTo>
                      <a:pt x="415" y="11312"/>
                    </a:lnTo>
                    <a:lnTo>
                      <a:pt x="337" y="11235"/>
                    </a:lnTo>
                    <a:lnTo>
                      <a:pt x="415" y="11197"/>
                    </a:lnTo>
                    <a:lnTo>
                      <a:pt x="518" y="11254"/>
                    </a:lnTo>
                    <a:lnTo>
                      <a:pt x="622" y="11331"/>
                    </a:lnTo>
                    <a:lnTo>
                      <a:pt x="622" y="11274"/>
                    </a:lnTo>
                    <a:lnTo>
                      <a:pt x="622" y="11235"/>
                    </a:lnTo>
                    <a:lnTo>
                      <a:pt x="726" y="11235"/>
                    </a:lnTo>
                    <a:lnTo>
                      <a:pt x="804" y="11235"/>
                    </a:lnTo>
                    <a:lnTo>
                      <a:pt x="933" y="11197"/>
                    </a:lnTo>
                    <a:lnTo>
                      <a:pt x="959" y="11312"/>
                    </a:lnTo>
                    <a:lnTo>
                      <a:pt x="1011" y="11331"/>
                    </a:lnTo>
                    <a:lnTo>
                      <a:pt x="1063" y="11388"/>
                    </a:lnTo>
                    <a:lnTo>
                      <a:pt x="1063" y="11312"/>
                    </a:lnTo>
                    <a:lnTo>
                      <a:pt x="1011" y="11235"/>
                    </a:lnTo>
                    <a:lnTo>
                      <a:pt x="1037" y="11197"/>
                    </a:lnTo>
                    <a:lnTo>
                      <a:pt x="1063" y="11159"/>
                    </a:lnTo>
                    <a:lnTo>
                      <a:pt x="1141" y="11082"/>
                    </a:lnTo>
                    <a:lnTo>
                      <a:pt x="1270" y="11006"/>
                    </a:lnTo>
                    <a:lnTo>
                      <a:pt x="1322" y="11082"/>
                    </a:lnTo>
                    <a:lnTo>
                      <a:pt x="1374" y="11235"/>
                    </a:lnTo>
                    <a:lnTo>
                      <a:pt x="1426" y="11197"/>
                    </a:lnTo>
                    <a:lnTo>
                      <a:pt x="1426" y="11120"/>
                    </a:lnTo>
                    <a:lnTo>
                      <a:pt x="1374" y="11044"/>
                    </a:lnTo>
                    <a:lnTo>
                      <a:pt x="1374" y="10967"/>
                    </a:lnTo>
                    <a:lnTo>
                      <a:pt x="1426" y="10929"/>
                    </a:lnTo>
                    <a:lnTo>
                      <a:pt x="1478" y="10872"/>
                    </a:lnTo>
                    <a:lnTo>
                      <a:pt x="1452" y="10872"/>
                    </a:lnTo>
                    <a:lnTo>
                      <a:pt x="1426" y="10891"/>
                    </a:lnTo>
                    <a:lnTo>
                      <a:pt x="1322" y="10891"/>
                    </a:lnTo>
                    <a:lnTo>
                      <a:pt x="1322" y="10852"/>
                    </a:lnTo>
                    <a:lnTo>
                      <a:pt x="1374" y="10814"/>
                    </a:lnTo>
                    <a:lnTo>
                      <a:pt x="1322" y="10795"/>
                    </a:lnTo>
                    <a:lnTo>
                      <a:pt x="1322" y="10776"/>
                    </a:lnTo>
                    <a:lnTo>
                      <a:pt x="1374" y="10719"/>
                    </a:lnTo>
                    <a:lnTo>
                      <a:pt x="1478" y="10738"/>
                    </a:lnTo>
                    <a:lnTo>
                      <a:pt x="1555" y="10699"/>
                    </a:lnTo>
                    <a:lnTo>
                      <a:pt x="1633" y="10699"/>
                    </a:lnTo>
                    <a:lnTo>
                      <a:pt x="1763" y="10719"/>
                    </a:lnTo>
                    <a:lnTo>
                      <a:pt x="1841" y="10719"/>
                    </a:lnTo>
                    <a:lnTo>
                      <a:pt x="1944" y="10738"/>
                    </a:lnTo>
                    <a:lnTo>
                      <a:pt x="2074" y="10738"/>
                    </a:lnTo>
                    <a:lnTo>
                      <a:pt x="2178" y="10795"/>
                    </a:lnTo>
                    <a:lnTo>
                      <a:pt x="2152" y="10719"/>
                    </a:lnTo>
                    <a:lnTo>
                      <a:pt x="2178" y="10699"/>
                    </a:lnTo>
                    <a:lnTo>
                      <a:pt x="2204" y="10642"/>
                    </a:lnTo>
                    <a:lnTo>
                      <a:pt x="2152" y="10623"/>
                    </a:lnTo>
                    <a:lnTo>
                      <a:pt x="2152" y="10585"/>
                    </a:lnTo>
                    <a:lnTo>
                      <a:pt x="2100" y="10546"/>
                    </a:lnTo>
                    <a:lnTo>
                      <a:pt x="1970" y="10565"/>
                    </a:lnTo>
                    <a:lnTo>
                      <a:pt x="1841" y="10546"/>
                    </a:lnTo>
                    <a:lnTo>
                      <a:pt x="1892" y="10489"/>
                    </a:lnTo>
                    <a:lnTo>
                      <a:pt x="1867" y="10431"/>
                    </a:lnTo>
                    <a:lnTo>
                      <a:pt x="1789" y="10412"/>
                    </a:lnTo>
                    <a:lnTo>
                      <a:pt x="1841" y="10336"/>
                    </a:lnTo>
                    <a:lnTo>
                      <a:pt x="1944" y="10278"/>
                    </a:lnTo>
                    <a:lnTo>
                      <a:pt x="2074" y="10317"/>
                    </a:lnTo>
                    <a:lnTo>
                      <a:pt x="2178" y="10355"/>
                    </a:lnTo>
                    <a:lnTo>
                      <a:pt x="2255" y="10240"/>
                    </a:lnTo>
                    <a:lnTo>
                      <a:pt x="2255" y="10163"/>
                    </a:lnTo>
                    <a:lnTo>
                      <a:pt x="2281" y="10106"/>
                    </a:lnTo>
                    <a:lnTo>
                      <a:pt x="2359" y="10087"/>
                    </a:lnTo>
                    <a:lnTo>
                      <a:pt x="2385" y="10049"/>
                    </a:lnTo>
                    <a:lnTo>
                      <a:pt x="2411" y="10049"/>
                    </a:lnTo>
                    <a:lnTo>
                      <a:pt x="2489" y="10049"/>
                    </a:lnTo>
                    <a:lnTo>
                      <a:pt x="2515" y="10029"/>
                    </a:lnTo>
                    <a:lnTo>
                      <a:pt x="2566" y="10049"/>
                    </a:lnTo>
                    <a:lnTo>
                      <a:pt x="2592" y="10049"/>
                    </a:lnTo>
                    <a:lnTo>
                      <a:pt x="2618" y="10029"/>
                    </a:lnTo>
                    <a:lnTo>
                      <a:pt x="2592" y="9972"/>
                    </a:lnTo>
                    <a:lnTo>
                      <a:pt x="2670" y="9934"/>
                    </a:lnTo>
                    <a:lnTo>
                      <a:pt x="2696" y="9934"/>
                    </a:lnTo>
                    <a:lnTo>
                      <a:pt x="2722" y="9972"/>
                    </a:lnTo>
                    <a:lnTo>
                      <a:pt x="2696" y="10010"/>
                    </a:lnTo>
                    <a:lnTo>
                      <a:pt x="2774" y="10029"/>
                    </a:lnTo>
                    <a:lnTo>
                      <a:pt x="2826" y="10010"/>
                    </a:lnTo>
                    <a:lnTo>
                      <a:pt x="2878" y="9972"/>
                    </a:lnTo>
                    <a:lnTo>
                      <a:pt x="2826" y="9895"/>
                    </a:lnTo>
                    <a:lnTo>
                      <a:pt x="2878" y="9895"/>
                    </a:lnTo>
                    <a:lnTo>
                      <a:pt x="2929" y="9895"/>
                    </a:lnTo>
                    <a:lnTo>
                      <a:pt x="2981" y="9857"/>
                    </a:lnTo>
                    <a:lnTo>
                      <a:pt x="2981" y="9800"/>
                    </a:lnTo>
                    <a:lnTo>
                      <a:pt x="3033" y="9742"/>
                    </a:lnTo>
                    <a:lnTo>
                      <a:pt x="3111" y="9742"/>
                    </a:lnTo>
                    <a:lnTo>
                      <a:pt x="3189" y="9723"/>
                    </a:lnTo>
                    <a:lnTo>
                      <a:pt x="3215" y="9723"/>
                    </a:lnTo>
                    <a:lnTo>
                      <a:pt x="3318" y="9666"/>
                    </a:lnTo>
                    <a:lnTo>
                      <a:pt x="3396" y="9647"/>
                    </a:lnTo>
                    <a:lnTo>
                      <a:pt x="3422" y="9723"/>
                    </a:lnTo>
                    <a:lnTo>
                      <a:pt x="3422" y="9800"/>
                    </a:lnTo>
                    <a:lnTo>
                      <a:pt x="3448" y="9876"/>
                    </a:lnTo>
                    <a:lnTo>
                      <a:pt x="3629" y="9800"/>
                    </a:lnTo>
                    <a:lnTo>
                      <a:pt x="3603" y="9742"/>
                    </a:lnTo>
                    <a:lnTo>
                      <a:pt x="3526" y="9704"/>
                    </a:lnTo>
                    <a:lnTo>
                      <a:pt x="3526" y="9666"/>
                    </a:lnTo>
                    <a:lnTo>
                      <a:pt x="3552" y="9647"/>
                    </a:lnTo>
                    <a:lnTo>
                      <a:pt x="3603" y="9628"/>
                    </a:lnTo>
                    <a:lnTo>
                      <a:pt x="3629" y="9570"/>
                    </a:lnTo>
                    <a:lnTo>
                      <a:pt x="3733" y="9570"/>
                    </a:lnTo>
                    <a:lnTo>
                      <a:pt x="3759" y="9513"/>
                    </a:lnTo>
                    <a:lnTo>
                      <a:pt x="3837" y="9513"/>
                    </a:lnTo>
                    <a:lnTo>
                      <a:pt x="3915" y="9570"/>
                    </a:lnTo>
                    <a:lnTo>
                      <a:pt x="3940" y="9647"/>
                    </a:lnTo>
                    <a:lnTo>
                      <a:pt x="4018" y="9723"/>
                    </a:lnTo>
                    <a:lnTo>
                      <a:pt x="4018" y="9781"/>
                    </a:lnTo>
                    <a:lnTo>
                      <a:pt x="4018" y="9800"/>
                    </a:lnTo>
                    <a:lnTo>
                      <a:pt x="4122" y="9819"/>
                    </a:lnTo>
                    <a:lnTo>
                      <a:pt x="4174" y="9819"/>
                    </a:lnTo>
                    <a:lnTo>
                      <a:pt x="4148" y="9742"/>
                    </a:lnTo>
                    <a:lnTo>
                      <a:pt x="4174" y="9723"/>
                    </a:lnTo>
                    <a:lnTo>
                      <a:pt x="4329" y="9723"/>
                    </a:lnTo>
                    <a:lnTo>
                      <a:pt x="4459" y="9704"/>
                    </a:lnTo>
                    <a:lnTo>
                      <a:pt x="4537" y="9647"/>
                    </a:lnTo>
                    <a:lnTo>
                      <a:pt x="4563" y="9628"/>
                    </a:lnTo>
                    <a:lnTo>
                      <a:pt x="4537" y="9589"/>
                    </a:lnTo>
                    <a:lnTo>
                      <a:pt x="4485" y="9551"/>
                    </a:lnTo>
                    <a:lnTo>
                      <a:pt x="4589" y="9474"/>
                    </a:lnTo>
                    <a:lnTo>
                      <a:pt x="4744" y="9398"/>
                    </a:lnTo>
                    <a:lnTo>
                      <a:pt x="4848" y="9398"/>
                    </a:lnTo>
                    <a:lnTo>
                      <a:pt x="4900" y="9360"/>
                    </a:lnTo>
                    <a:lnTo>
                      <a:pt x="5003" y="9321"/>
                    </a:lnTo>
                    <a:lnTo>
                      <a:pt x="5055" y="9264"/>
                    </a:lnTo>
                    <a:lnTo>
                      <a:pt x="5003" y="9206"/>
                    </a:lnTo>
                    <a:lnTo>
                      <a:pt x="4951" y="9283"/>
                    </a:lnTo>
                    <a:lnTo>
                      <a:pt x="4796" y="9340"/>
                    </a:lnTo>
                    <a:lnTo>
                      <a:pt x="4640" y="9398"/>
                    </a:lnTo>
                    <a:lnTo>
                      <a:pt x="4485" y="9474"/>
                    </a:lnTo>
                    <a:lnTo>
                      <a:pt x="4381" y="9513"/>
                    </a:lnTo>
                    <a:lnTo>
                      <a:pt x="4277" y="9589"/>
                    </a:lnTo>
                    <a:lnTo>
                      <a:pt x="4148" y="9647"/>
                    </a:lnTo>
                    <a:lnTo>
                      <a:pt x="4070" y="9628"/>
                    </a:lnTo>
                    <a:lnTo>
                      <a:pt x="3966" y="9494"/>
                    </a:lnTo>
                    <a:lnTo>
                      <a:pt x="4044" y="9398"/>
                    </a:lnTo>
                    <a:lnTo>
                      <a:pt x="4044" y="9340"/>
                    </a:lnTo>
                    <a:lnTo>
                      <a:pt x="3915" y="9398"/>
                    </a:lnTo>
                    <a:lnTo>
                      <a:pt x="3837" y="9340"/>
                    </a:lnTo>
                    <a:lnTo>
                      <a:pt x="3837" y="9245"/>
                    </a:lnTo>
                    <a:lnTo>
                      <a:pt x="4018" y="9187"/>
                    </a:lnTo>
                    <a:lnTo>
                      <a:pt x="4148" y="9130"/>
                    </a:lnTo>
                    <a:lnTo>
                      <a:pt x="4148" y="9092"/>
                    </a:lnTo>
                    <a:lnTo>
                      <a:pt x="4122" y="8977"/>
                    </a:lnTo>
                    <a:lnTo>
                      <a:pt x="4148" y="8938"/>
                    </a:lnTo>
                    <a:lnTo>
                      <a:pt x="4226" y="8881"/>
                    </a:lnTo>
                    <a:lnTo>
                      <a:pt x="4252" y="8804"/>
                    </a:lnTo>
                    <a:lnTo>
                      <a:pt x="4329" y="8747"/>
                    </a:lnTo>
                    <a:lnTo>
                      <a:pt x="4355" y="8671"/>
                    </a:lnTo>
                    <a:lnTo>
                      <a:pt x="4459" y="8632"/>
                    </a:lnTo>
                    <a:lnTo>
                      <a:pt x="4459" y="8575"/>
                    </a:lnTo>
                    <a:lnTo>
                      <a:pt x="4537" y="8556"/>
                    </a:lnTo>
                    <a:lnTo>
                      <a:pt x="4589" y="8498"/>
                    </a:lnTo>
                    <a:lnTo>
                      <a:pt x="4640" y="8441"/>
                    </a:lnTo>
                    <a:lnTo>
                      <a:pt x="4744" y="8364"/>
                    </a:lnTo>
                    <a:lnTo>
                      <a:pt x="4770" y="8364"/>
                    </a:lnTo>
                    <a:lnTo>
                      <a:pt x="4848" y="8422"/>
                    </a:lnTo>
                    <a:lnTo>
                      <a:pt x="4951" y="8479"/>
                    </a:lnTo>
                    <a:lnTo>
                      <a:pt x="5081" y="8441"/>
                    </a:lnTo>
                    <a:lnTo>
                      <a:pt x="5107" y="8364"/>
                    </a:lnTo>
                    <a:lnTo>
                      <a:pt x="5081" y="8269"/>
                    </a:lnTo>
                    <a:lnTo>
                      <a:pt x="5081" y="8192"/>
                    </a:lnTo>
                    <a:lnTo>
                      <a:pt x="5211" y="8115"/>
                    </a:lnTo>
                    <a:lnTo>
                      <a:pt x="5289" y="8115"/>
                    </a:lnTo>
                    <a:lnTo>
                      <a:pt x="5263" y="8096"/>
                    </a:lnTo>
                    <a:lnTo>
                      <a:pt x="5159" y="8135"/>
                    </a:lnTo>
                    <a:lnTo>
                      <a:pt x="5003" y="8173"/>
                    </a:lnTo>
                    <a:lnTo>
                      <a:pt x="5055" y="8096"/>
                    </a:lnTo>
                    <a:lnTo>
                      <a:pt x="5081" y="7962"/>
                    </a:lnTo>
                    <a:lnTo>
                      <a:pt x="5185" y="7943"/>
                    </a:lnTo>
                    <a:lnTo>
                      <a:pt x="5263" y="7886"/>
                    </a:lnTo>
                    <a:lnTo>
                      <a:pt x="5289" y="7809"/>
                    </a:lnTo>
                    <a:lnTo>
                      <a:pt x="5392" y="7713"/>
                    </a:lnTo>
                    <a:lnTo>
                      <a:pt x="5418" y="7713"/>
                    </a:lnTo>
                    <a:lnTo>
                      <a:pt x="5470" y="7733"/>
                    </a:lnTo>
                    <a:lnTo>
                      <a:pt x="5522" y="7675"/>
                    </a:lnTo>
                    <a:lnTo>
                      <a:pt x="5600" y="7675"/>
                    </a:lnTo>
                    <a:lnTo>
                      <a:pt x="5677" y="7713"/>
                    </a:lnTo>
                    <a:lnTo>
                      <a:pt x="5729" y="7656"/>
                    </a:lnTo>
                    <a:lnTo>
                      <a:pt x="5729" y="7580"/>
                    </a:lnTo>
                    <a:lnTo>
                      <a:pt x="5729" y="7522"/>
                    </a:lnTo>
                    <a:lnTo>
                      <a:pt x="5729" y="7484"/>
                    </a:lnTo>
                    <a:lnTo>
                      <a:pt x="5703" y="7446"/>
                    </a:lnTo>
                    <a:lnTo>
                      <a:pt x="5677" y="7522"/>
                    </a:lnTo>
                    <a:lnTo>
                      <a:pt x="5600" y="7560"/>
                    </a:lnTo>
                    <a:lnTo>
                      <a:pt x="5522" y="7522"/>
                    </a:lnTo>
                    <a:lnTo>
                      <a:pt x="5574" y="7426"/>
                    </a:lnTo>
                    <a:lnTo>
                      <a:pt x="5626" y="7407"/>
                    </a:lnTo>
                    <a:lnTo>
                      <a:pt x="5703" y="7350"/>
                    </a:lnTo>
                    <a:lnTo>
                      <a:pt x="5677" y="7273"/>
                    </a:lnTo>
                    <a:lnTo>
                      <a:pt x="5677" y="7197"/>
                    </a:lnTo>
                    <a:lnTo>
                      <a:pt x="5703" y="7216"/>
                    </a:lnTo>
                    <a:lnTo>
                      <a:pt x="5729" y="7331"/>
                    </a:lnTo>
                    <a:lnTo>
                      <a:pt x="5833" y="7350"/>
                    </a:lnTo>
                    <a:lnTo>
                      <a:pt x="5937" y="7426"/>
                    </a:lnTo>
                    <a:lnTo>
                      <a:pt x="5911" y="7331"/>
                    </a:lnTo>
                    <a:lnTo>
                      <a:pt x="5911" y="7254"/>
                    </a:lnTo>
                    <a:lnTo>
                      <a:pt x="5885" y="7216"/>
                    </a:lnTo>
                    <a:lnTo>
                      <a:pt x="5807" y="7197"/>
                    </a:lnTo>
                    <a:lnTo>
                      <a:pt x="5781" y="7101"/>
                    </a:lnTo>
                    <a:lnTo>
                      <a:pt x="5807" y="7101"/>
                    </a:lnTo>
                    <a:lnTo>
                      <a:pt x="5833" y="7044"/>
                    </a:lnTo>
                    <a:lnTo>
                      <a:pt x="5911" y="7063"/>
                    </a:lnTo>
                    <a:lnTo>
                      <a:pt x="5937" y="7063"/>
                    </a:lnTo>
                    <a:lnTo>
                      <a:pt x="5911" y="6967"/>
                    </a:lnTo>
                    <a:lnTo>
                      <a:pt x="5937" y="6910"/>
                    </a:lnTo>
                    <a:lnTo>
                      <a:pt x="6014" y="6871"/>
                    </a:lnTo>
                    <a:lnTo>
                      <a:pt x="5988" y="6833"/>
                    </a:lnTo>
                    <a:lnTo>
                      <a:pt x="5988" y="6756"/>
                    </a:lnTo>
                    <a:lnTo>
                      <a:pt x="6118" y="6795"/>
                    </a:lnTo>
                    <a:lnTo>
                      <a:pt x="6222" y="6814"/>
                    </a:lnTo>
                    <a:lnTo>
                      <a:pt x="6144" y="6718"/>
                    </a:lnTo>
                    <a:lnTo>
                      <a:pt x="6144" y="6603"/>
                    </a:lnTo>
                    <a:lnTo>
                      <a:pt x="6014" y="6661"/>
                    </a:lnTo>
                    <a:lnTo>
                      <a:pt x="5937" y="6737"/>
                    </a:lnTo>
                    <a:lnTo>
                      <a:pt x="5833" y="6737"/>
                    </a:lnTo>
                    <a:lnTo>
                      <a:pt x="5885" y="6642"/>
                    </a:lnTo>
                    <a:lnTo>
                      <a:pt x="5988" y="6603"/>
                    </a:lnTo>
                    <a:lnTo>
                      <a:pt x="6092" y="6527"/>
                    </a:lnTo>
                    <a:lnTo>
                      <a:pt x="6118" y="6450"/>
                    </a:lnTo>
                    <a:lnTo>
                      <a:pt x="6118" y="6412"/>
                    </a:lnTo>
                    <a:lnTo>
                      <a:pt x="6144" y="6374"/>
                    </a:lnTo>
                    <a:lnTo>
                      <a:pt x="6300" y="6355"/>
                    </a:lnTo>
                    <a:lnTo>
                      <a:pt x="6403" y="6335"/>
                    </a:lnTo>
                    <a:lnTo>
                      <a:pt x="6429" y="6259"/>
                    </a:lnTo>
                    <a:lnTo>
                      <a:pt x="6403" y="6221"/>
                    </a:lnTo>
                    <a:lnTo>
                      <a:pt x="6325" y="6278"/>
                    </a:lnTo>
                    <a:lnTo>
                      <a:pt x="6248" y="6201"/>
                    </a:lnTo>
                    <a:lnTo>
                      <a:pt x="6222" y="6067"/>
                    </a:lnTo>
                    <a:lnTo>
                      <a:pt x="6248" y="6067"/>
                    </a:lnTo>
                    <a:lnTo>
                      <a:pt x="6325" y="6106"/>
                    </a:lnTo>
                    <a:lnTo>
                      <a:pt x="6403" y="6048"/>
                    </a:lnTo>
                    <a:lnTo>
                      <a:pt x="6429" y="5991"/>
                    </a:lnTo>
                    <a:lnTo>
                      <a:pt x="6300" y="5991"/>
                    </a:lnTo>
                    <a:lnTo>
                      <a:pt x="6300" y="5914"/>
                    </a:lnTo>
                    <a:lnTo>
                      <a:pt x="6351" y="5876"/>
                    </a:lnTo>
                    <a:lnTo>
                      <a:pt x="6325" y="5819"/>
                    </a:lnTo>
                    <a:lnTo>
                      <a:pt x="6455" y="5819"/>
                    </a:lnTo>
                    <a:lnTo>
                      <a:pt x="6455" y="5723"/>
                    </a:lnTo>
                    <a:lnTo>
                      <a:pt x="6611" y="5723"/>
                    </a:lnTo>
                    <a:lnTo>
                      <a:pt x="6637" y="5665"/>
                    </a:lnTo>
                    <a:lnTo>
                      <a:pt x="6559" y="5589"/>
                    </a:lnTo>
                    <a:lnTo>
                      <a:pt x="6611" y="5532"/>
                    </a:lnTo>
                    <a:lnTo>
                      <a:pt x="6662" y="5493"/>
                    </a:lnTo>
                    <a:lnTo>
                      <a:pt x="6740" y="5493"/>
                    </a:lnTo>
                    <a:lnTo>
                      <a:pt x="6818" y="5455"/>
                    </a:lnTo>
                    <a:lnTo>
                      <a:pt x="6870" y="5455"/>
                    </a:lnTo>
                    <a:lnTo>
                      <a:pt x="6922" y="5378"/>
                    </a:lnTo>
                    <a:lnTo>
                      <a:pt x="6948" y="5302"/>
                    </a:lnTo>
                    <a:lnTo>
                      <a:pt x="7025" y="5283"/>
                    </a:lnTo>
                    <a:lnTo>
                      <a:pt x="7051" y="5225"/>
                    </a:lnTo>
                    <a:lnTo>
                      <a:pt x="7051" y="5149"/>
                    </a:lnTo>
                    <a:lnTo>
                      <a:pt x="6974" y="5149"/>
                    </a:lnTo>
                    <a:lnTo>
                      <a:pt x="6974" y="5072"/>
                    </a:lnTo>
                    <a:lnTo>
                      <a:pt x="7077" y="4996"/>
                    </a:lnTo>
                    <a:lnTo>
                      <a:pt x="7155" y="4881"/>
                    </a:lnTo>
                    <a:lnTo>
                      <a:pt x="7259" y="4804"/>
                    </a:lnTo>
                    <a:lnTo>
                      <a:pt x="7362" y="4766"/>
                    </a:lnTo>
                    <a:lnTo>
                      <a:pt x="7362" y="4823"/>
                    </a:lnTo>
                    <a:lnTo>
                      <a:pt x="7440" y="4881"/>
                    </a:lnTo>
                    <a:lnTo>
                      <a:pt x="7492" y="4881"/>
                    </a:lnTo>
                    <a:lnTo>
                      <a:pt x="7648" y="4900"/>
                    </a:lnTo>
                    <a:lnTo>
                      <a:pt x="7699" y="4842"/>
                    </a:lnTo>
                    <a:lnTo>
                      <a:pt x="7777" y="4804"/>
                    </a:lnTo>
                    <a:lnTo>
                      <a:pt x="7855" y="4728"/>
                    </a:lnTo>
                    <a:lnTo>
                      <a:pt x="7751" y="4766"/>
                    </a:lnTo>
                    <a:lnTo>
                      <a:pt x="7648" y="4804"/>
                    </a:lnTo>
                    <a:lnTo>
                      <a:pt x="7544" y="4766"/>
                    </a:lnTo>
                    <a:lnTo>
                      <a:pt x="7492" y="4747"/>
                    </a:lnTo>
                    <a:lnTo>
                      <a:pt x="7570" y="4747"/>
                    </a:lnTo>
                    <a:lnTo>
                      <a:pt x="7596" y="4728"/>
                    </a:lnTo>
                    <a:lnTo>
                      <a:pt x="7674" y="4613"/>
                    </a:lnTo>
                    <a:lnTo>
                      <a:pt x="7699" y="4594"/>
                    </a:lnTo>
                    <a:lnTo>
                      <a:pt x="7674" y="4536"/>
                    </a:lnTo>
                    <a:lnTo>
                      <a:pt x="7751" y="4517"/>
                    </a:lnTo>
                    <a:lnTo>
                      <a:pt x="7648" y="4460"/>
                    </a:lnTo>
                    <a:lnTo>
                      <a:pt x="7648" y="4383"/>
                    </a:lnTo>
                    <a:lnTo>
                      <a:pt x="7648" y="4307"/>
                    </a:lnTo>
                    <a:lnTo>
                      <a:pt x="7699" y="4268"/>
                    </a:lnTo>
                    <a:lnTo>
                      <a:pt x="7803" y="4230"/>
                    </a:lnTo>
                    <a:lnTo>
                      <a:pt x="7855" y="4211"/>
                    </a:lnTo>
                    <a:lnTo>
                      <a:pt x="7751" y="4192"/>
                    </a:lnTo>
                    <a:lnTo>
                      <a:pt x="7855" y="4153"/>
                    </a:lnTo>
                    <a:lnTo>
                      <a:pt x="7881" y="4058"/>
                    </a:lnTo>
                    <a:lnTo>
                      <a:pt x="7959" y="4039"/>
                    </a:lnTo>
                    <a:lnTo>
                      <a:pt x="7985" y="4115"/>
                    </a:lnTo>
                    <a:lnTo>
                      <a:pt x="8011" y="4230"/>
                    </a:lnTo>
                    <a:lnTo>
                      <a:pt x="8062" y="4345"/>
                    </a:lnTo>
                    <a:lnTo>
                      <a:pt x="8114" y="4307"/>
                    </a:lnTo>
                    <a:lnTo>
                      <a:pt x="8114" y="4230"/>
                    </a:lnTo>
                    <a:lnTo>
                      <a:pt x="8192" y="4268"/>
                    </a:lnTo>
                    <a:lnTo>
                      <a:pt x="8192" y="4153"/>
                    </a:lnTo>
                    <a:lnTo>
                      <a:pt x="8114" y="4058"/>
                    </a:lnTo>
                    <a:lnTo>
                      <a:pt x="8192" y="4058"/>
                    </a:lnTo>
                    <a:lnTo>
                      <a:pt x="8192" y="3981"/>
                    </a:lnTo>
                    <a:lnTo>
                      <a:pt x="8114" y="3905"/>
                    </a:lnTo>
                    <a:lnTo>
                      <a:pt x="8062" y="3847"/>
                    </a:lnTo>
                    <a:lnTo>
                      <a:pt x="8114" y="3809"/>
                    </a:lnTo>
                    <a:lnTo>
                      <a:pt x="8218" y="3751"/>
                    </a:lnTo>
                    <a:lnTo>
                      <a:pt x="8270" y="3732"/>
                    </a:lnTo>
                    <a:lnTo>
                      <a:pt x="8399" y="3751"/>
                    </a:lnTo>
                    <a:lnTo>
                      <a:pt x="8425" y="3771"/>
                    </a:lnTo>
                    <a:lnTo>
                      <a:pt x="8529" y="3771"/>
                    </a:lnTo>
                    <a:lnTo>
                      <a:pt x="8607" y="3809"/>
                    </a:lnTo>
                    <a:lnTo>
                      <a:pt x="8710" y="3847"/>
                    </a:lnTo>
                    <a:lnTo>
                      <a:pt x="8710" y="3732"/>
                    </a:lnTo>
                    <a:lnTo>
                      <a:pt x="8788" y="3675"/>
                    </a:lnTo>
                    <a:lnTo>
                      <a:pt x="8892" y="3675"/>
                    </a:lnTo>
                    <a:lnTo>
                      <a:pt x="8840" y="3598"/>
                    </a:lnTo>
                    <a:lnTo>
                      <a:pt x="8814" y="3579"/>
                    </a:lnTo>
                    <a:lnTo>
                      <a:pt x="8685" y="3656"/>
                    </a:lnTo>
                    <a:lnTo>
                      <a:pt x="8581" y="3598"/>
                    </a:lnTo>
                    <a:lnTo>
                      <a:pt x="8503" y="3579"/>
                    </a:lnTo>
                    <a:lnTo>
                      <a:pt x="8425" y="3617"/>
                    </a:lnTo>
                    <a:lnTo>
                      <a:pt x="8322" y="3675"/>
                    </a:lnTo>
                    <a:lnTo>
                      <a:pt x="8218" y="3617"/>
                    </a:lnTo>
                    <a:lnTo>
                      <a:pt x="8218" y="3579"/>
                    </a:lnTo>
                    <a:lnTo>
                      <a:pt x="8296" y="3541"/>
                    </a:lnTo>
                    <a:lnTo>
                      <a:pt x="8322" y="3464"/>
                    </a:lnTo>
                    <a:lnTo>
                      <a:pt x="8503" y="3426"/>
                    </a:lnTo>
                    <a:lnTo>
                      <a:pt x="8607" y="3445"/>
                    </a:lnTo>
                    <a:lnTo>
                      <a:pt x="8633" y="3369"/>
                    </a:lnTo>
                    <a:lnTo>
                      <a:pt x="8736" y="3388"/>
                    </a:lnTo>
                    <a:lnTo>
                      <a:pt x="8814" y="3369"/>
                    </a:lnTo>
                    <a:lnTo>
                      <a:pt x="8710" y="3292"/>
                    </a:lnTo>
                    <a:lnTo>
                      <a:pt x="8788" y="3292"/>
                    </a:lnTo>
                    <a:lnTo>
                      <a:pt x="8918" y="3311"/>
                    </a:lnTo>
                    <a:lnTo>
                      <a:pt x="8892" y="3235"/>
                    </a:lnTo>
                    <a:lnTo>
                      <a:pt x="8840" y="3196"/>
                    </a:lnTo>
                    <a:lnTo>
                      <a:pt x="8996" y="3158"/>
                    </a:lnTo>
                    <a:lnTo>
                      <a:pt x="8918" y="3120"/>
                    </a:lnTo>
                    <a:lnTo>
                      <a:pt x="8814" y="3139"/>
                    </a:lnTo>
                    <a:lnTo>
                      <a:pt x="8788" y="3082"/>
                    </a:lnTo>
                    <a:lnTo>
                      <a:pt x="8788" y="3005"/>
                    </a:lnTo>
                    <a:lnTo>
                      <a:pt x="8814" y="2928"/>
                    </a:lnTo>
                    <a:lnTo>
                      <a:pt x="8892" y="2909"/>
                    </a:lnTo>
                    <a:lnTo>
                      <a:pt x="8944" y="2852"/>
                    </a:lnTo>
                    <a:lnTo>
                      <a:pt x="9022" y="2833"/>
                    </a:lnTo>
                    <a:lnTo>
                      <a:pt x="9125" y="2775"/>
                    </a:lnTo>
                    <a:lnTo>
                      <a:pt x="9047" y="2737"/>
                    </a:lnTo>
                    <a:lnTo>
                      <a:pt x="9047" y="2660"/>
                    </a:lnTo>
                    <a:lnTo>
                      <a:pt x="9047" y="2603"/>
                    </a:lnTo>
                    <a:lnTo>
                      <a:pt x="9047" y="2546"/>
                    </a:lnTo>
                    <a:lnTo>
                      <a:pt x="9099" y="2469"/>
                    </a:lnTo>
                    <a:lnTo>
                      <a:pt x="9125" y="2431"/>
                    </a:lnTo>
                    <a:lnTo>
                      <a:pt x="9203" y="2469"/>
                    </a:lnTo>
                    <a:lnTo>
                      <a:pt x="9151" y="2584"/>
                    </a:lnTo>
                    <a:lnTo>
                      <a:pt x="9151" y="2622"/>
                    </a:lnTo>
                    <a:lnTo>
                      <a:pt x="9255" y="2584"/>
                    </a:lnTo>
                    <a:lnTo>
                      <a:pt x="9307" y="2680"/>
                    </a:lnTo>
                    <a:lnTo>
                      <a:pt x="9333" y="2622"/>
                    </a:lnTo>
                    <a:lnTo>
                      <a:pt x="9410" y="2680"/>
                    </a:lnTo>
                    <a:lnTo>
                      <a:pt x="9462" y="2622"/>
                    </a:lnTo>
                    <a:lnTo>
                      <a:pt x="9514" y="2603"/>
                    </a:lnTo>
                    <a:lnTo>
                      <a:pt x="9436" y="2546"/>
                    </a:lnTo>
                    <a:lnTo>
                      <a:pt x="9359" y="2507"/>
                    </a:lnTo>
                    <a:lnTo>
                      <a:pt x="9307" y="2431"/>
                    </a:lnTo>
                    <a:lnTo>
                      <a:pt x="9255" y="2373"/>
                    </a:lnTo>
                    <a:lnTo>
                      <a:pt x="9333" y="2373"/>
                    </a:lnTo>
                    <a:lnTo>
                      <a:pt x="9410" y="2354"/>
                    </a:lnTo>
                    <a:lnTo>
                      <a:pt x="9514" y="2431"/>
                    </a:lnTo>
                    <a:lnTo>
                      <a:pt x="9618" y="2527"/>
                    </a:lnTo>
                    <a:lnTo>
                      <a:pt x="9722" y="2584"/>
                    </a:lnTo>
                    <a:lnTo>
                      <a:pt x="9773" y="2622"/>
                    </a:lnTo>
                    <a:lnTo>
                      <a:pt x="9825" y="2699"/>
                    </a:lnTo>
                    <a:lnTo>
                      <a:pt x="9877" y="2699"/>
                    </a:lnTo>
                    <a:lnTo>
                      <a:pt x="9877" y="2622"/>
                    </a:lnTo>
                    <a:lnTo>
                      <a:pt x="9825" y="2527"/>
                    </a:lnTo>
                    <a:lnTo>
                      <a:pt x="9722" y="2507"/>
                    </a:lnTo>
                    <a:lnTo>
                      <a:pt x="9618" y="2393"/>
                    </a:lnTo>
                    <a:lnTo>
                      <a:pt x="9566" y="2316"/>
                    </a:lnTo>
                    <a:lnTo>
                      <a:pt x="9566" y="2239"/>
                    </a:lnTo>
                    <a:lnTo>
                      <a:pt x="9566" y="2220"/>
                    </a:lnTo>
                    <a:lnTo>
                      <a:pt x="9618" y="2144"/>
                    </a:lnTo>
                    <a:lnTo>
                      <a:pt x="9644" y="2067"/>
                    </a:lnTo>
                    <a:lnTo>
                      <a:pt x="9747" y="2067"/>
                    </a:lnTo>
                    <a:lnTo>
                      <a:pt x="9851" y="2048"/>
                    </a:lnTo>
                    <a:lnTo>
                      <a:pt x="9877" y="2048"/>
                    </a:lnTo>
                    <a:lnTo>
                      <a:pt x="9929" y="2048"/>
                    </a:lnTo>
                    <a:lnTo>
                      <a:pt x="9929" y="2125"/>
                    </a:lnTo>
                    <a:lnTo>
                      <a:pt x="9929" y="2201"/>
                    </a:lnTo>
                    <a:lnTo>
                      <a:pt x="9955" y="2316"/>
                    </a:lnTo>
                    <a:lnTo>
                      <a:pt x="9981" y="2431"/>
                    </a:lnTo>
                    <a:lnTo>
                      <a:pt x="9981" y="2278"/>
                    </a:lnTo>
                    <a:lnTo>
                      <a:pt x="10033" y="2086"/>
                    </a:lnTo>
                    <a:lnTo>
                      <a:pt x="10084" y="1971"/>
                    </a:lnTo>
                    <a:lnTo>
                      <a:pt x="10162" y="1857"/>
                    </a:lnTo>
                    <a:lnTo>
                      <a:pt x="10188" y="1857"/>
                    </a:lnTo>
                    <a:lnTo>
                      <a:pt x="10266" y="1837"/>
                    </a:lnTo>
                    <a:lnTo>
                      <a:pt x="10292" y="1991"/>
                    </a:lnTo>
                    <a:lnTo>
                      <a:pt x="10292" y="2125"/>
                    </a:lnTo>
                    <a:lnTo>
                      <a:pt x="10344" y="2297"/>
                    </a:lnTo>
                    <a:lnTo>
                      <a:pt x="10344" y="2373"/>
                    </a:lnTo>
                    <a:lnTo>
                      <a:pt x="10266" y="2469"/>
                    </a:lnTo>
                    <a:lnTo>
                      <a:pt x="10240" y="2546"/>
                    </a:lnTo>
                    <a:lnTo>
                      <a:pt x="10292" y="2469"/>
                    </a:lnTo>
                    <a:lnTo>
                      <a:pt x="10370" y="2316"/>
                    </a:lnTo>
                    <a:lnTo>
                      <a:pt x="10396" y="2239"/>
                    </a:lnTo>
                    <a:lnTo>
                      <a:pt x="10499" y="2201"/>
                    </a:lnTo>
                    <a:lnTo>
                      <a:pt x="10473" y="2144"/>
                    </a:lnTo>
                    <a:lnTo>
                      <a:pt x="10447" y="2048"/>
                    </a:lnTo>
                    <a:lnTo>
                      <a:pt x="10499" y="2010"/>
                    </a:lnTo>
                    <a:lnTo>
                      <a:pt x="10499" y="1914"/>
                    </a:lnTo>
                    <a:lnTo>
                      <a:pt x="10577" y="1837"/>
                    </a:lnTo>
                    <a:lnTo>
                      <a:pt x="10681" y="1818"/>
                    </a:lnTo>
                    <a:lnTo>
                      <a:pt x="10655" y="1895"/>
                    </a:lnTo>
                    <a:lnTo>
                      <a:pt x="10655" y="1933"/>
                    </a:lnTo>
                    <a:lnTo>
                      <a:pt x="10681" y="1971"/>
                    </a:lnTo>
                    <a:lnTo>
                      <a:pt x="10707" y="1895"/>
                    </a:lnTo>
                    <a:lnTo>
                      <a:pt x="10784" y="1895"/>
                    </a:lnTo>
                    <a:lnTo>
                      <a:pt x="10784" y="1818"/>
                    </a:lnTo>
                    <a:lnTo>
                      <a:pt x="10862" y="1818"/>
                    </a:lnTo>
                    <a:lnTo>
                      <a:pt x="10784" y="1684"/>
                    </a:lnTo>
                    <a:lnTo>
                      <a:pt x="10888" y="1703"/>
                    </a:lnTo>
                    <a:lnTo>
                      <a:pt x="10966" y="1761"/>
                    </a:lnTo>
                    <a:lnTo>
                      <a:pt x="11095" y="1857"/>
                    </a:lnTo>
                    <a:lnTo>
                      <a:pt x="11199" y="1971"/>
                    </a:lnTo>
                    <a:lnTo>
                      <a:pt x="11277" y="1991"/>
                    </a:lnTo>
                    <a:lnTo>
                      <a:pt x="11277" y="1895"/>
                    </a:lnTo>
                    <a:lnTo>
                      <a:pt x="11199" y="1818"/>
                    </a:lnTo>
                    <a:lnTo>
                      <a:pt x="11199" y="1742"/>
                    </a:lnTo>
                    <a:lnTo>
                      <a:pt x="11199" y="1665"/>
                    </a:lnTo>
                    <a:lnTo>
                      <a:pt x="11199" y="1589"/>
                    </a:lnTo>
                    <a:lnTo>
                      <a:pt x="11121" y="1589"/>
                    </a:lnTo>
                    <a:lnTo>
                      <a:pt x="11018" y="1550"/>
                    </a:lnTo>
                    <a:lnTo>
                      <a:pt x="10914" y="1531"/>
                    </a:lnTo>
                    <a:lnTo>
                      <a:pt x="10914" y="1474"/>
                    </a:lnTo>
                    <a:lnTo>
                      <a:pt x="10888" y="1359"/>
                    </a:lnTo>
                    <a:lnTo>
                      <a:pt x="10966" y="1378"/>
                    </a:lnTo>
                    <a:lnTo>
                      <a:pt x="10992" y="1455"/>
                    </a:lnTo>
                    <a:lnTo>
                      <a:pt x="11070" y="1512"/>
                    </a:lnTo>
                    <a:lnTo>
                      <a:pt x="11070" y="1378"/>
                    </a:lnTo>
                    <a:lnTo>
                      <a:pt x="11095" y="1321"/>
                    </a:lnTo>
                    <a:lnTo>
                      <a:pt x="11121" y="1378"/>
                    </a:lnTo>
                    <a:lnTo>
                      <a:pt x="11199" y="1321"/>
                    </a:lnTo>
                    <a:lnTo>
                      <a:pt x="11225" y="1397"/>
                    </a:lnTo>
                    <a:lnTo>
                      <a:pt x="11277" y="1378"/>
                    </a:lnTo>
                    <a:lnTo>
                      <a:pt x="11303" y="1436"/>
                    </a:lnTo>
                    <a:lnTo>
                      <a:pt x="11303" y="1474"/>
                    </a:lnTo>
                    <a:lnTo>
                      <a:pt x="11407" y="1512"/>
                    </a:lnTo>
                    <a:lnTo>
                      <a:pt x="11433" y="1474"/>
                    </a:lnTo>
                    <a:lnTo>
                      <a:pt x="11407" y="1397"/>
                    </a:lnTo>
                    <a:lnTo>
                      <a:pt x="11510" y="1397"/>
                    </a:lnTo>
                    <a:lnTo>
                      <a:pt x="11614" y="1378"/>
                    </a:lnTo>
                    <a:lnTo>
                      <a:pt x="11692" y="1397"/>
                    </a:lnTo>
                    <a:lnTo>
                      <a:pt x="11718" y="1397"/>
                    </a:lnTo>
                    <a:lnTo>
                      <a:pt x="11692" y="1455"/>
                    </a:lnTo>
                    <a:lnTo>
                      <a:pt x="11692" y="1474"/>
                    </a:lnTo>
                    <a:lnTo>
                      <a:pt x="11821" y="1512"/>
                    </a:lnTo>
                    <a:lnTo>
                      <a:pt x="11744" y="1531"/>
                    </a:lnTo>
                    <a:lnTo>
                      <a:pt x="11795" y="1608"/>
                    </a:lnTo>
                    <a:lnTo>
                      <a:pt x="11847" y="1627"/>
                    </a:lnTo>
                    <a:lnTo>
                      <a:pt x="11925" y="1627"/>
                    </a:lnTo>
                    <a:lnTo>
                      <a:pt x="11925" y="1512"/>
                    </a:lnTo>
                    <a:lnTo>
                      <a:pt x="11925" y="1436"/>
                    </a:lnTo>
                    <a:lnTo>
                      <a:pt x="11899" y="1378"/>
                    </a:lnTo>
                    <a:lnTo>
                      <a:pt x="11899" y="1321"/>
                    </a:lnTo>
                    <a:lnTo>
                      <a:pt x="11925" y="1302"/>
                    </a:lnTo>
                    <a:lnTo>
                      <a:pt x="12003" y="1225"/>
                    </a:lnTo>
                    <a:lnTo>
                      <a:pt x="12029" y="1129"/>
                    </a:lnTo>
                    <a:lnTo>
                      <a:pt x="12132" y="1014"/>
                    </a:lnTo>
                    <a:lnTo>
                      <a:pt x="12314" y="995"/>
                    </a:lnTo>
                    <a:lnTo>
                      <a:pt x="12418" y="995"/>
                    </a:lnTo>
                    <a:lnTo>
                      <a:pt x="12340" y="900"/>
                    </a:lnTo>
                    <a:lnTo>
                      <a:pt x="12366" y="823"/>
                    </a:lnTo>
                    <a:lnTo>
                      <a:pt x="12521" y="746"/>
                    </a:lnTo>
                    <a:lnTo>
                      <a:pt x="12469" y="708"/>
                    </a:lnTo>
                    <a:lnTo>
                      <a:pt x="12418" y="670"/>
                    </a:lnTo>
                    <a:lnTo>
                      <a:pt x="12314" y="593"/>
                    </a:lnTo>
                    <a:lnTo>
                      <a:pt x="12340" y="593"/>
                    </a:lnTo>
                    <a:lnTo>
                      <a:pt x="12469" y="593"/>
                    </a:lnTo>
                    <a:lnTo>
                      <a:pt x="12469" y="536"/>
                    </a:lnTo>
                    <a:lnTo>
                      <a:pt x="12444" y="440"/>
                    </a:lnTo>
                    <a:lnTo>
                      <a:pt x="12521" y="402"/>
                    </a:lnTo>
                    <a:lnTo>
                      <a:pt x="12547" y="459"/>
                    </a:lnTo>
                    <a:lnTo>
                      <a:pt x="12651" y="364"/>
                    </a:lnTo>
                    <a:lnTo>
                      <a:pt x="12651" y="402"/>
                    </a:lnTo>
                    <a:lnTo>
                      <a:pt x="12729" y="440"/>
                    </a:lnTo>
                    <a:lnTo>
                      <a:pt x="12781" y="459"/>
                    </a:lnTo>
                    <a:lnTo>
                      <a:pt x="12832" y="555"/>
                    </a:lnTo>
                    <a:lnTo>
                      <a:pt x="12884" y="536"/>
                    </a:lnTo>
                    <a:lnTo>
                      <a:pt x="12962" y="479"/>
                    </a:lnTo>
                    <a:lnTo>
                      <a:pt x="13040" y="440"/>
                    </a:lnTo>
                    <a:lnTo>
                      <a:pt x="13066" y="440"/>
                    </a:lnTo>
                    <a:lnTo>
                      <a:pt x="13143" y="459"/>
                    </a:lnTo>
                    <a:lnTo>
                      <a:pt x="13092" y="555"/>
                    </a:lnTo>
                    <a:lnTo>
                      <a:pt x="13066" y="612"/>
                    </a:lnTo>
                    <a:lnTo>
                      <a:pt x="12962" y="689"/>
                    </a:lnTo>
                    <a:lnTo>
                      <a:pt x="12936" y="785"/>
                    </a:lnTo>
                    <a:lnTo>
                      <a:pt x="12884" y="861"/>
                    </a:lnTo>
                    <a:lnTo>
                      <a:pt x="12884" y="919"/>
                    </a:lnTo>
                    <a:lnTo>
                      <a:pt x="12884" y="976"/>
                    </a:lnTo>
                    <a:lnTo>
                      <a:pt x="12884" y="1072"/>
                    </a:lnTo>
                    <a:lnTo>
                      <a:pt x="12884" y="1129"/>
                    </a:lnTo>
                    <a:lnTo>
                      <a:pt x="12936" y="1148"/>
                    </a:lnTo>
                    <a:lnTo>
                      <a:pt x="12858" y="1168"/>
                    </a:lnTo>
                    <a:lnTo>
                      <a:pt x="12832" y="1244"/>
                    </a:lnTo>
                    <a:lnTo>
                      <a:pt x="12832" y="1321"/>
                    </a:lnTo>
                    <a:lnTo>
                      <a:pt x="12858" y="1436"/>
                    </a:lnTo>
                    <a:lnTo>
                      <a:pt x="12962" y="1378"/>
                    </a:lnTo>
                    <a:lnTo>
                      <a:pt x="12988" y="1302"/>
                    </a:lnTo>
                    <a:lnTo>
                      <a:pt x="13066" y="1206"/>
                    </a:lnTo>
                    <a:lnTo>
                      <a:pt x="13092" y="1091"/>
                    </a:lnTo>
                    <a:lnTo>
                      <a:pt x="13040" y="1168"/>
                    </a:lnTo>
                    <a:lnTo>
                      <a:pt x="13066" y="1014"/>
                    </a:lnTo>
                    <a:lnTo>
                      <a:pt x="13143" y="938"/>
                    </a:lnTo>
                    <a:lnTo>
                      <a:pt x="13169" y="842"/>
                    </a:lnTo>
                    <a:lnTo>
                      <a:pt x="13195" y="785"/>
                    </a:lnTo>
                    <a:lnTo>
                      <a:pt x="13247" y="766"/>
                    </a:lnTo>
                    <a:lnTo>
                      <a:pt x="13299" y="632"/>
                    </a:lnTo>
                    <a:lnTo>
                      <a:pt x="13351" y="517"/>
                    </a:lnTo>
                    <a:lnTo>
                      <a:pt x="13403" y="402"/>
                    </a:lnTo>
                    <a:lnTo>
                      <a:pt x="13455" y="325"/>
                    </a:lnTo>
                    <a:lnTo>
                      <a:pt x="13506" y="287"/>
                    </a:lnTo>
                    <a:lnTo>
                      <a:pt x="13558" y="306"/>
                    </a:lnTo>
                    <a:lnTo>
                      <a:pt x="13610" y="383"/>
                    </a:lnTo>
                    <a:lnTo>
                      <a:pt x="13610" y="440"/>
                    </a:lnTo>
                    <a:lnTo>
                      <a:pt x="13610" y="517"/>
                    </a:lnTo>
                    <a:lnTo>
                      <a:pt x="13558" y="593"/>
                    </a:lnTo>
                    <a:lnTo>
                      <a:pt x="13584" y="612"/>
                    </a:lnTo>
                    <a:lnTo>
                      <a:pt x="13688" y="689"/>
                    </a:lnTo>
                    <a:lnTo>
                      <a:pt x="13662" y="823"/>
                    </a:lnTo>
                    <a:lnTo>
                      <a:pt x="13688" y="919"/>
                    </a:lnTo>
                    <a:lnTo>
                      <a:pt x="13766" y="861"/>
                    </a:lnTo>
                    <a:lnTo>
                      <a:pt x="13792" y="785"/>
                    </a:lnTo>
                    <a:lnTo>
                      <a:pt x="13921" y="785"/>
                    </a:lnTo>
                    <a:lnTo>
                      <a:pt x="13895" y="670"/>
                    </a:lnTo>
                    <a:lnTo>
                      <a:pt x="13895" y="612"/>
                    </a:lnTo>
                    <a:lnTo>
                      <a:pt x="13973" y="593"/>
                    </a:lnTo>
                    <a:lnTo>
                      <a:pt x="13921" y="517"/>
                    </a:lnTo>
                    <a:lnTo>
                      <a:pt x="13973" y="459"/>
                    </a:lnTo>
                    <a:lnTo>
                      <a:pt x="13999" y="383"/>
                    </a:lnTo>
                    <a:lnTo>
                      <a:pt x="14025" y="287"/>
                    </a:lnTo>
                    <a:lnTo>
                      <a:pt x="14025" y="211"/>
                    </a:lnTo>
                    <a:lnTo>
                      <a:pt x="14025" y="153"/>
                    </a:lnTo>
                    <a:lnTo>
                      <a:pt x="14025" y="19"/>
                    </a:lnTo>
                    <a:lnTo>
                      <a:pt x="14077" y="57"/>
                    </a:lnTo>
                    <a:lnTo>
                      <a:pt x="14129" y="96"/>
                    </a:lnTo>
                    <a:lnTo>
                      <a:pt x="14284" y="0"/>
                    </a:lnTo>
                    <a:lnTo>
                      <a:pt x="14310" y="0"/>
                    </a:lnTo>
                    <a:lnTo>
                      <a:pt x="14414" y="19"/>
                    </a:lnTo>
                    <a:lnTo>
                      <a:pt x="14414" y="96"/>
                    </a:lnTo>
                    <a:lnTo>
                      <a:pt x="14517" y="77"/>
                    </a:lnTo>
                    <a:lnTo>
                      <a:pt x="14543" y="172"/>
                    </a:lnTo>
                    <a:lnTo>
                      <a:pt x="14517" y="306"/>
                    </a:lnTo>
                    <a:lnTo>
                      <a:pt x="14310" y="306"/>
                    </a:lnTo>
                    <a:lnTo>
                      <a:pt x="14284" y="383"/>
                    </a:lnTo>
                    <a:lnTo>
                      <a:pt x="14388" y="440"/>
                    </a:lnTo>
                    <a:lnTo>
                      <a:pt x="14284" y="536"/>
                    </a:lnTo>
                    <a:lnTo>
                      <a:pt x="14336" y="536"/>
                    </a:lnTo>
                    <a:lnTo>
                      <a:pt x="14492" y="440"/>
                    </a:lnTo>
                    <a:lnTo>
                      <a:pt x="14543" y="479"/>
                    </a:lnTo>
                    <a:lnTo>
                      <a:pt x="14492" y="593"/>
                    </a:lnTo>
                    <a:lnTo>
                      <a:pt x="14414" y="689"/>
                    </a:lnTo>
                    <a:lnTo>
                      <a:pt x="14440" y="708"/>
                    </a:lnTo>
                    <a:lnTo>
                      <a:pt x="14492" y="670"/>
                    </a:lnTo>
                    <a:lnTo>
                      <a:pt x="14543" y="670"/>
                    </a:lnTo>
                    <a:lnTo>
                      <a:pt x="14621" y="689"/>
                    </a:lnTo>
                    <a:lnTo>
                      <a:pt x="14647" y="708"/>
                    </a:lnTo>
                    <a:lnTo>
                      <a:pt x="14751" y="632"/>
                    </a:lnTo>
                    <a:lnTo>
                      <a:pt x="14725" y="536"/>
                    </a:lnTo>
                    <a:lnTo>
                      <a:pt x="14699" y="402"/>
                    </a:lnTo>
                    <a:lnTo>
                      <a:pt x="14647" y="306"/>
                    </a:lnTo>
                    <a:lnTo>
                      <a:pt x="14725" y="211"/>
                    </a:lnTo>
                    <a:lnTo>
                      <a:pt x="14803" y="172"/>
                    </a:lnTo>
                    <a:lnTo>
                      <a:pt x="14854" y="172"/>
                    </a:lnTo>
                    <a:lnTo>
                      <a:pt x="14958" y="153"/>
                    </a:lnTo>
                    <a:lnTo>
                      <a:pt x="15010" y="172"/>
                    </a:lnTo>
                    <a:lnTo>
                      <a:pt x="15036" y="211"/>
                    </a:lnTo>
                    <a:lnTo>
                      <a:pt x="15062" y="287"/>
                    </a:lnTo>
                    <a:lnTo>
                      <a:pt x="15062" y="306"/>
                    </a:lnTo>
                    <a:lnTo>
                      <a:pt x="15062" y="325"/>
                    </a:lnTo>
                    <a:lnTo>
                      <a:pt x="15114" y="325"/>
                    </a:lnTo>
                    <a:lnTo>
                      <a:pt x="15166" y="306"/>
                    </a:lnTo>
                    <a:lnTo>
                      <a:pt x="15269" y="249"/>
                    </a:lnTo>
                    <a:lnTo>
                      <a:pt x="15321" y="287"/>
                    </a:lnTo>
                    <a:lnTo>
                      <a:pt x="15321" y="325"/>
                    </a:lnTo>
                    <a:lnTo>
                      <a:pt x="15373" y="306"/>
                    </a:lnTo>
                    <a:lnTo>
                      <a:pt x="15425" y="230"/>
                    </a:lnTo>
                    <a:lnTo>
                      <a:pt x="15529" y="287"/>
                    </a:lnTo>
                    <a:lnTo>
                      <a:pt x="15632" y="306"/>
                    </a:lnTo>
                    <a:lnTo>
                      <a:pt x="15684" y="325"/>
                    </a:lnTo>
                    <a:lnTo>
                      <a:pt x="15580" y="383"/>
                    </a:lnTo>
                    <a:lnTo>
                      <a:pt x="15684" y="383"/>
                    </a:lnTo>
                    <a:lnTo>
                      <a:pt x="15866" y="364"/>
                    </a:lnTo>
                    <a:lnTo>
                      <a:pt x="15891" y="402"/>
                    </a:lnTo>
                    <a:lnTo>
                      <a:pt x="15969" y="440"/>
                    </a:lnTo>
                    <a:lnTo>
                      <a:pt x="16099" y="459"/>
                    </a:lnTo>
                    <a:lnTo>
                      <a:pt x="16151" y="555"/>
                    </a:lnTo>
                    <a:lnTo>
                      <a:pt x="16099" y="612"/>
                    </a:lnTo>
                    <a:lnTo>
                      <a:pt x="15995" y="670"/>
                    </a:lnTo>
                    <a:lnTo>
                      <a:pt x="15943" y="708"/>
                    </a:lnTo>
                    <a:lnTo>
                      <a:pt x="15866" y="785"/>
                    </a:lnTo>
                    <a:lnTo>
                      <a:pt x="15788" y="842"/>
                    </a:lnTo>
                    <a:lnTo>
                      <a:pt x="15684" y="938"/>
                    </a:lnTo>
                    <a:lnTo>
                      <a:pt x="15554" y="976"/>
                    </a:lnTo>
                    <a:lnTo>
                      <a:pt x="15425" y="976"/>
                    </a:lnTo>
                    <a:lnTo>
                      <a:pt x="15347" y="976"/>
                    </a:lnTo>
                    <a:lnTo>
                      <a:pt x="15243" y="938"/>
                    </a:lnTo>
                    <a:lnTo>
                      <a:pt x="15166" y="976"/>
                    </a:lnTo>
                    <a:lnTo>
                      <a:pt x="15062" y="938"/>
                    </a:lnTo>
                    <a:lnTo>
                      <a:pt x="14932" y="938"/>
                    </a:lnTo>
                    <a:lnTo>
                      <a:pt x="14932" y="976"/>
                    </a:lnTo>
                    <a:lnTo>
                      <a:pt x="14932" y="1014"/>
                    </a:lnTo>
                    <a:lnTo>
                      <a:pt x="14958" y="1053"/>
                    </a:lnTo>
                    <a:lnTo>
                      <a:pt x="15140" y="1053"/>
                    </a:lnTo>
                    <a:lnTo>
                      <a:pt x="15166" y="1072"/>
                    </a:lnTo>
                    <a:lnTo>
                      <a:pt x="15243" y="1091"/>
                    </a:lnTo>
                    <a:lnTo>
                      <a:pt x="15425" y="1129"/>
                    </a:lnTo>
                    <a:lnTo>
                      <a:pt x="15477" y="1168"/>
                    </a:lnTo>
                    <a:lnTo>
                      <a:pt x="15451" y="1206"/>
                    </a:lnTo>
                    <a:lnTo>
                      <a:pt x="15658" y="1148"/>
                    </a:lnTo>
                    <a:lnTo>
                      <a:pt x="15736" y="1206"/>
                    </a:lnTo>
                    <a:lnTo>
                      <a:pt x="15762" y="1225"/>
                    </a:lnTo>
                    <a:lnTo>
                      <a:pt x="15736" y="1282"/>
                    </a:lnTo>
                    <a:lnTo>
                      <a:pt x="15658" y="1302"/>
                    </a:lnTo>
                    <a:lnTo>
                      <a:pt x="15632" y="1378"/>
                    </a:lnTo>
                    <a:lnTo>
                      <a:pt x="15580" y="1455"/>
                    </a:lnTo>
                    <a:lnTo>
                      <a:pt x="15684" y="1397"/>
                    </a:lnTo>
                    <a:lnTo>
                      <a:pt x="15762" y="1378"/>
                    </a:lnTo>
                    <a:lnTo>
                      <a:pt x="15788" y="1378"/>
                    </a:lnTo>
                    <a:lnTo>
                      <a:pt x="15840" y="1359"/>
                    </a:lnTo>
                    <a:lnTo>
                      <a:pt x="15840" y="1378"/>
                    </a:lnTo>
                    <a:lnTo>
                      <a:pt x="15891" y="1436"/>
                    </a:lnTo>
                    <a:lnTo>
                      <a:pt x="15891" y="1397"/>
                    </a:lnTo>
                    <a:lnTo>
                      <a:pt x="15866" y="1302"/>
                    </a:lnTo>
                    <a:lnTo>
                      <a:pt x="15943" y="1359"/>
                    </a:lnTo>
                    <a:lnTo>
                      <a:pt x="15969" y="1359"/>
                    </a:lnTo>
                    <a:lnTo>
                      <a:pt x="16047" y="1359"/>
                    </a:lnTo>
                    <a:lnTo>
                      <a:pt x="16047" y="1378"/>
                    </a:lnTo>
                    <a:lnTo>
                      <a:pt x="16099" y="1378"/>
                    </a:lnTo>
                    <a:lnTo>
                      <a:pt x="16073" y="1282"/>
                    </a:lnTo>
                    <a:lnTo>
                      <a:pt x="16073" y="1225"/>
                    </a:lnTo>
                    <a:lnTo>
                      <a:pt x="16151" y="1206"/>
                    </a:lnTo>
                    <a:lnTo>
                      <a:pt x="16203" y="1225"/>
                    </a:lnTo>
                    <a:lnTo>
                      <a:pt x="16280" y="1206"/>
                    </a:lnTo>
                    <a:lnTo>
                      <a:pt x="16306" y="1206"/>
                    </a:lnTo>
                    <a:lnTo>
                      <a:pt x="16358" y="1225"/>
                    </a:lnTo>
                    <a:lnTo>
                      <a:pt x="16358" y="1244"/>
                    </a:lnTo>
                    <a:lnTo>
                      <a:pt x="16358" y="1282"/>
                    </a:lnTo>
                    <a:lnTo>
                      <a:pt x="16384" y="1302"/>
                    </a:lnTo>
                    <a:lnTo>
                      <a:pt x="16384" y="1321"/>
                    </a:lnTo>
                    <a:lnTo>
                      <a:pt x="16384" y="1359"/>
                    </a:lnTo>
                    <a:lnTo>
                      <a:pt x="16384" y="1378"/>
                    </a:lnTo>
                    <a:lnTo>
                      <a:pt x="16358" y="1397"/>
                    </a:lnTo>
                    <a:lnTo>
                      <a:pt x="16358" y="1436"/>
                    </a:lnTo>
                    <a:lnTo>
                      <a:pt x="16358" y="1455"/>
                    </a:lnTo>
                    <a:lnTo>
                      <a:pt x="16306" y="1474"/>
                    </a:lnTo>
                    <a:lnTo>
                      <a:pt x="16280" y="1474"/>
                    </a:lnTo>
                    <a:lnTo>
                      <a:pt x="16280" y="1512"/>
                    </a:lnTo>
                    <a:lnTo>
                      <a:pt x="16254" y="1512"/>
                    </a:lnTo>
                    <a:lnTo>
                      <a:pt x="16203" y="1512"/>
                    </a:lnTo>
                    <a:lnTo>
                      <a:pt x="16177" y="1512"/>
                    </a:lnTo>
                    <a:lnTo>
                      <a:pt x="16177" y="1474"/>
                    </a:lnTo>
                    <a:lnTo>
                      <a:pt x="16151" y="1474"/>
                    </a:lnTo>
                    <a:lnTo>
                      <a:pt x="16099" y="1474"/>
                    </a:lnTo>
                    <a:lnTo>
                      <a:pt x="16099" y="1455"/>
                    </a:lnTo>
                    <a:lnTo>
                      <a:pt x="16073" y="1455"/>
                    </a:lnTo>
                    <a:lnTo>
                      <a:pt x="16047" y="1455"/>
                    </a:lnTo>
                    <a:lnTo>
                      <a:pt x="15995" y="1436"/>
                    </a:lnTo>
                    <a:lnTo>
                      <a:pt x="15969" y="1436"/>
                    </a:lnTo>
                    <a:lnTo>
                      <a:pt x="15969" y="1455"/>
                    </a:lnTo>
                    <a:lnTo>
                      <a:pt x="15969" y="1474"/>
                    </a:lnTo>
                    <a:lnTo>
                      <a:pt x="15969" y="1512"/>
                    </a:lnTo>
                    <a:lnTo>
                      <a:pt x="15969" y="1531"/>
                    </a:lnTo>
                    <a:lnTo>
                      <a:pt x="15969" y="1550"/>
                    </a:lnTo>
                    <a:lnTo>
                      <a:pt x="15969" y="1589"/>
                    </a:lnTo>
                    <a:lnTo>
                      <a:pt x="15995" y="1589"/>
                    </a:lnTo>
                    <a:lnTo>
                      <a:pt x="15995" y="1608"/>
                    </a:lnTo>
                    <a:lnTo>
                      <a:pt x="15995" y="1627"/>
                    </a:lnTo>
                    <a:lnTo>
                      <a:pt x="15995" y="1665"/>
                    </a:lnTo>
                    <a:lnTo>
                      <a:pt x="15969" y="1684"/>
                    </a:lnTo>
                    <a:lnTo>
                      <a:pt x="15969" y="1703"/>
                    </a:lnTo>
                    <a:lnTo>
                      <a:pt x="15943" y="1703"/>
                    </a:lnTo>
                    <a:lnTo>
                      <a:pt x="15943" y="1742"/>
                    </a:lnTo>
                    <a:lnTo>
                      <a:pt x="15891" y="1761"/>
                    </a:lnTo>
                    <a:lnTo>
                      <a:pt x="15866" y="1780"/>
                    </a:lnTo>
                    <a:lnTo>
                      <a:pt x="15840" y="1818"/>
                    </a:lnTo>
                    <a:lnTo>
                      <a:pt x="15788" y="1837"/>
                    </a:lnTo>
                    <a:lnTo>
                      <a:pt x="15762" y="1857"/>
                    </a:lnTo>
                    <a:lnTo>
                      <a:pt x="15736" y="1895"/>
                    </a:lnTo>
                    <a:lnTo>
                      <a:pt x="15684" y="1895"/>
                    </a:lnTo>
                    <a:lnTo>
                      <a:pt x="15684" y="1914"/>
                    </a:lnTo>
                    <a:lnTo>
                      <a:pt x="15658" y="1914"/>
                    </a:lnTo>
                    <a:lnTo>
                      <a:pt x="15658" y="1933"/>
                    </a:lnTo>
                    <a:lnTo>
                      <a:pt x="15632" y="1971"/>
                    </a:lnTo>
                    <a:lnTo>
                      <a:pt x="15632" y="1991"/>
                    </a:lnTo>
                    <a:lnTo>
                      <a:pt x="15632" y="2010"/>
                    </a:lnTo>
                    <a:lnTo>
                      <a:pt x="15658" y="2048"/>
                    </a:lnTo>
                    <a:lnTo>
                      <a:pt x="15658" y="2067"/>
                    </a:lnTo>
                    <a:lnTo>
                      <a:pt x="15658" y="2086"/>
                    </a:lnTo>
                    <a:lnTo>
                      <a:pt x="15632" y="2086"/>
                    </a:lnTo>
                    <a:lnTo>
                      <a:pt x="15632" y="2125"/>
                    </a:lnTo>
                    <a:lnTo>
                      <a:pt x="15632" y="2144"/>
                    </a:lnTo>
                    <a:lnTo>
                      <a:pt x="15580" y="2144"/>
                    </a:lnTo>
                    <a:lnTo>
                      <a:pt x="15580" y="2163"/>
                    </a:lnTo>
                    <a:lnTo>
                      <a:pt x="15554" y="2201"/>
                    </a:lnTo>
                    <a:lnTo>
                      <a:pt x="15425" y="2144"/>
                    </a:lnTo>
                    <a:lnTo>
                      <a:pt x="15373" y="2067"/>
                    </a:lnTo>
                    <a:lnTo>
                      <a:pt x="15425" y="1971"/>
                    </a:lnTo>
                    <a:lnTo>
                      <a:pt x="15451" y="1895"/>
                    </a:lnTo>
                    <a:lnTo>
                      <a:pt x="15529" y="1780"/>
                    </a:lnTo>
                    <a:lnTo>
                      <a:pt x="15554" y="1761"/>
                    </a:lnTo>
                    <a:lnTo>
                      <a:pt x="15529" y="1684"/>
                    </a:lnTo>
                    <a:lnTo>
                      <a:pt x="15529" y="1627"/>
                    </a:lnTo>
                    <a:lnTo>
                      <a:pt x="15451" y="1531"/>
                    </a:lnTo>
                    <a:lnTo>
                      <a:pt x="15347" y="1455"/>
                    </a:lnTo>
                    <a:lnTo>
                      <a:pt x="15269" y="1397"/>
                    </a:lnTo>
                    <a:lnTo>
                      <a:pt x="15243" y="1397"/>
                    </a:lnTo>
                    <a:lnTo>
                      <a:pt x="15140" y="1359"/>
                    </a:lnTo>
                    <a:lnTo>
                      <a:pt x="15062" y="1359"/>
                    </a:lnTo>
                    <a:lnTo>
                      <a:pt x="14932" y="1359"/>
                    </a:lnTo>
                    <a:lnTo>
                      <a:pt x="14829" y="1302"/>
                    </a:lnTo>
                    <a:lnTo>
                      <a:pt x="14725" y="1206"/>
                    </a:lnTo>
                    <a:lnTo>
                      <a:pt x="14647" y="1168"/>
                    </a:lnTo>
                    <a:lnTo>
                      <a:pt x="14621" y="1148"/>
                    </a:lnTo>
                    <a:lnTo>
                      <a:pt x="14492" y="1168"/>
                    </a:lnTo>
                    <a:lnTo>
                      <a:pt x="14388" y="1206"/>
                    </a:lnTo>
                    <a:lnTo>
                      <a:pt x="14232" y="1282"/>
                    </a:lnTo>
                    <a:lnTo>
                      <a:pt x="14129" y="1359"/>
                    </a:lnTo>
                    <a:lnTo>
                      <a:pt x="14077" y="1378"/>
                    </a:lnTo>
                    <a:lnTo>
                      <a:pt x="14025" y="1397"/>
                    </a:lnTo>
                    <a:lnTo>
                      <a:pt x="13895" y="1436"/>
                    </a:lnTo>
                    <a:lnTo>
                      <a:pt x="13766" y="1455"/>
                    </a:lnTo>
                    <a:lnTo>
                      <a:pt x="13662" y="1531"/>
                    </a:lnTo>
                    <a:lnTo>
                      <a:pt x="13558" y="1627"/>
                    </a:lnTo>
                    <a:lnTo>
                      <a:pt x="13506" y="1761"/>
                    </a:lnTo>
                    <a:lnTo>
                      <a:pt x="13481" y="1895"/>
                    </a:lnTo>
                    <a:lnTo>
                      <a:pt x="13506" y="1991"/>
                    </a:lnTo>
                    <a:lnTo>
                      <a:pt x="13506" y="2086"/>
                    </a:lnTo>
                    <a:lnTo>
                      <a:pt x="13506" y="2201"/>
                    </a:lnTo>
                    <a:lnTo>
                      <a:pt x="13558" y="2297"/>
                    </a:lnTo>
                    <a:lnTo>
                      <a:pt x="13584" y="2393"/>
                    </a:lnTo>
                    <a:lnTo>
                      <a:pt x="13610" y="2469"/>
                    </a:lnTo>
                    <a:lnTo>
                      <a:pt x="13610" y="2584"/>
                    </a:lnTo>
                    <a:lnTo>
                      <a:pt x="13481" y="2660"/>
                    </a:lnTo>
                    <a:lnTo>
                      <a:pt x="13377" y="2756"/>
                    </a:lnTo>
                    <a:lnTo>
                      <a:pt x="13299" y="2852"/>
                    </a:lnTo>
                    <a:lnTo>
                      <a:pt x="13195" y="2967"/>
                    </a:lnTo>
                    <a:lnTo>
                      <a:pt x="13040" y="3043"/>
                    </a:lnTo>
                    <a:lnTo>
                      <a:pt x="12936" y="3005"/>
                    </a:lnTo>
                    <a:lnTo>
                      <a:pt x="12858" y="2967"/>
                    </a:lnTo>
                    <a:lnTo>
                      <a:pt x="12755" y="2890"/>
                    </a:lnTo>
                    <a:lnTo>
                      <a:pt x="12651" y="2833"/>
                    </a:lnTo>
                    <a:lnTo>
                      <a:pt x="12547" y="2928"/>
                    </a:lnTo>
                    <a:lnTo>
                      <a:pt x="12469" y="3005"/>
                    </a:lnTo>
                    <a:lnTo>
                      <a:pt x="12418" y="3062"/>
                    </a:lnTo>
                    <a:lnTo>
                      <a:pt x="12340" y="3082"/>
                    </a:lnTo>
                    <a:lnTo>
                      <a:pt x="12210" y="3120"/>
                    </a:lnTo>
                    <a:lnTo>
                      <a:pt x="12029" y="3082"/>
                    </a:lnTo>
                    <a:lnTo>
                      <a:pt x="11847" y="3062"/>
                    </a:lnTo>
                    <a:lnTo>
                      <a:pt x="11744" y="3062"/>
                    </a:lnTo>
                    <a:lnTo>
                      <a:pt x="11692" y="3005"/>
                    </a:lnTo>
                    <a:lnTo>
                      <a:pt x="11614" y="2890"/>
                    </a:lnTo>
                    <a:lnTo>
                      <a:pt x="11484" y="2775"/>
                    </a:lnTo>
                    <a:lnTo>
                      <a:pt x="11303" y="2660"/>
                    </a:lnTo>
                    <a:lnTo>
                      <a:pt x="11225" y="2584"/>
                    </a:lnTo>
                    <a:lnTo>
                      <a:pt x="11095" y="2507"/>
                    </a:lnTo>
                    <a:lnTo>
                      <a:pt x="10914" y="2469"/>
                    </a:lnTo>
                    <a:lnTo>
                      <a:pt x="10784" y="2527"/>
                    </a:lnTo>
                    <a:lnTo>
                      <a:pt x="10810" y="2622"/>
                    </a:lnTo>
                    <a:lnTo>
                      <a:pt x="10888" y="2699"/>
                    </a:lnTo>
                    <a:lnTo>
                      <a:pt x="10784" y="2756"/>
                    </a:lnTo>
                    <a:lnTo>
                      <a:pt x="10681" y="2737"/>
                    </a:lnTo>
                    <a:lnTo>
                      <a:pt x="10603" y="2756"/>
                    </a:lnTo>
                    <a:lnTo>
                      <a:pt x="10577" y="2814"/>
                    </a:lnTo>
                    <a:lnTo>
                      <a:pt x="10551" y="2833"/>
                    </a:lnTo>
                    <a:lnTo>
                      <a:pt x="10473" y="2833"/>
                    </a:lnTo>
                    <a:lnTo>
                      <a:pt x="10396" y="2833"/>
                    </a:lnTo>
                    <a:lnTo>
                      <a:pt x="10344" y="2833"/>
                    </a:lnTo>
                    <a:lnTo>
                      <a:pt x="10266" y="2852"/>
                    </a:lnTo>
                    <a:lnTo>
                      <a:pt x="10292" y="2928"/>
                    </a:lnTo>
                    <a:lnTo>
                      <a:pt x="10344" y="2967"/>
                    </a:lnTo>
                    <a:lnTo>
                      <a:pt x="10370" y="3043"/>
                    </a:lnTo>
                    <a:lnTo>
                      <a:pt x="10370" y="3120"/>
                    </a:lnTo>
                    <a:lnTo>
                      <a:pt x="10344" y="3158"/>
                    </a:lnTo>
                    <a:lnTo>
                      <a:pt x="10292" y="3292"/>
                    </a:lnTo>
                    <a:lnTo>
                      <a:pt x="10266" y="3369"/>
                    </a:lnTo>
                    <a:lnTo>
                      <a:pt x="10266" y="3464"/>
                    </a:lnTo>
                    <a:lnTo>
                      <a:pt x="10370" y="3503"/>
                    </a:lnTo>
                    <a:lnTo>
                      <a:pt x="10396" y="3522"/>
                    </a:lnTo>
                    <a:lnTo>
                      <a:pt x="10344" y="3598"/>
                    </a:lnTo>
                    <a:lnTo>
                      <a:pt x="10266" y="3617"/>
                    </a:lnTo>
                    <a:lnTo>
                      <a:pt x="10240" y="3617"/>
                    </a:lnTo>
                    <a:lnTo>
                      <a:pt x="10162" y="3598"/>
                    </a:lnTo>
                    <a:lnTo>
                      <a:pt x="10059" y="3598"/>
                    </a:lnTo>
                    <a:lnTo>
                      <a:pt x="9981" y="3579"/>
                    </a:lnTo>
                    <a:lnTo>
                      <a:pt x="9851" y="3541"/>
                    </a:lnTo>
                    <a:lnTo>
                      <a:pt x="9747" y="3522"/>
                    </a:lnTo>
                    <a:lnTo>
                      <a:pt x="9644" y="3522"/>
                    </a:lnTo>
                    <a:lnTo>
                      <a:pt x="9514" y="3541"/>
                    </a:lnTo>
                    <a:lnTo>
                      <a:pt x="9410" y="3522"/>
                    </a:lnTo>
                    <a:lnTo>
                      <a:pt x="9307" y="3541"/>
                    </a:lnTo>
                    <a:lnTo>
                      <a:pt x="9229" y="3579"/>
                    </a:lnTo>
                    <a:lnTo>
                      <a:pt x="9203" y="3675"/>
                    </a:lnTo>
                    <a:lnTo>
                      <a:pt x="9229" y="3771"/>
                    </a:lnTo>
                    <a:lnTo>
                      <a:pt x="9229" y="3847"/>
                    </a:lnTo>
                    <a:lnTo>
                      <a:pt x="9229" y="3924"/>
                    </a:lnTo>
                    <a:lnTo>
                      <a:pt x="9203" y="4115"/>
                    </a:lnTo>
                    <a:lnTo>
                      <a:pt x="9099" y="4230"/>
                    </a:lnTo>
                    <a:lnTo>
                      <a:pt x="9047" y="4230"/>
                    </a:lnTo>
                    <a:lnTo>
                      <a:pt x="8918" y="4134"/>
                    </a:lnTo>
                    <a:lnTo>
                      <a:pt x="8788" y="4077"/>
                    </a:lnTo>
                    <a:lnTo>
                      <a:pt x="8633" y="4115"/>
                    </a:lnTo>
                    <a:lnTo>
                      <a:pt x="8581" y="4192"/>
                    </a:lnTo>
                    <a:lnTo>
                      <a:pt x="8477" y="4287"/>
                    </a:lnTo>
                    <a:lnTo>
                      <a:pt x="8373" y="4383"/>
                    </a:lnTo>
                    <a:lnTo>
                      <a:pt x="8322" y="4517"/>
                    </a:lnTo>
                    <a:lnTo>
                      <a:pt x="8322" y="4613"/>
                    </a:lnTo>
                    <a:lnTo>
                      <a:pt x="8270" y="4728"/>
                    </a:lnTo>
                    <a:lnTo>
                      <a:pt x="8114" y="4881"/>
                    </a:lnTo>
                    <a:lnTo>
                      <a:pt x="8088" y="4976"/>
                    </a:lnTo>
                    <a:lnTo>
                      <a:pt x="8166" y="5072"/>
                    </a:lnTo>
                    <a:lnTo>
                      <a:pt x="8270" y="5149"/>
                    </a:lnTo>
                    <a:lnTo>
                      <a:pt x="8296" y="5283"/>
                    </a:lnTo>
                    <a:lnTo>
                      <a:pt x="8270" y="5359"/>
                    </a:lnTo>
                    <a:lnTo>
                      <a:pt x="8192" y="5455"/>
                    </a:lnTo>
                    <a:lnTo>
                      <a:pt x="8062" y="5589"/>
                    </a:lnTo>
                    <a:lnTo>
                      <a:pt x="7985" y="5685"/>
                    </a:lnTo>
                    <a:lnTo>
                      <a:pt x="7855" y="5838"/>
                    </a:lnTo>
                    <a:lnTo>
                      <a:pt x="7699" y="5972"/>
                    </a:lnTo>
                    <a:lnTo>
                      <a:pt x="7648" y="6125"/>
                    </a:lnTo>
                    <a:lnTo>
                      <a:pt x="7648" y="6297"/>
                    </a:lnTo>
                    <a:lnTo>
                      <a:pt x="7596" y="6374"/>
                    </a:lnTo>
                    <a:lnTo>
                      <a:pt x="7570" y="6412"/>
                    </a:lnTo>
                    <a:lnTo>
                      <a:pt x="7544" y="6450"/>
                    </a:lnTo>
                    <a:lnTo>
                      <a:pt x="7362" y="6527"/>
                    </a:lnTo>
                    <a:lnTo>
                      <a:pt x="7259" y="6527"/>
                    </a:lnTo>
                    <a:lnTo>
                      <a:pt x="7155" y="6584"/>
                    </a:lnTo>
                    <a:lnTo>
                      <a:pt x="7181" y="6718"/>
                    </a:lnTo>
                    <a:lnTo>
                      <a:pt x="7181" y="6910"/>
                    </a:lnTo>
                    <a:lnTo>
                      <a:pt x="7181" y="7178"/>
                    </a:lnTo>
                    <a:lnTo>
                      <a:pt x="7077" y="7637"/>
                    </a:lnTo>
                    <a:lnTo>
                      <a:pt x="7051" y="7733"/>
                    </a:lnTo>
                    <a:lnTo>
                      <a:pt x="6922" y="7981"/>
                    </a:lnTo>
                    <a:lnTo>
                      <a:pt x="6740" y="8192"/>
                    </a:lnTo>
                    <a:lnTo>
                      <a:pt x="6662" y="8288"/>
                    </a:lnTo>
                    <a:lnTo>
                      <a:pt x="6662" y="8364"/>
                    </a:lnTo>
                    <a:lnTo>
                      <a:pt x="6870" y="8517"/>
                    </a:lnTo>
                    <a:lnTo>
                      <a:pt x="6948" y="8632"/>
                    </a:lnTo>
                    <a:lnTo>
                      <a:pt x="6948" y="8824"/>
                    </a:lnTo>
                    <a:lnTo>
                      <a:pt x="6948" y="8938"/>
                    </a:lnTo>
                    <a:lnTo>
                      <a:pt x="6818" y="9053"/>
                    </a:lnTo>
                    <a:lnTo>
                      <a:pt x="6637" y="9053"/>
                    </a:lnTo>
                    <a:lnTo>
                      <a:pt x="6403" y="9034"/>
                    </a:lnTo>
                    <a:lnTo>
                      <a:pt x="6118" y="9092"/>
                    </a:lnTo>
                    <a:lnTo>
                      <a:pt x="5911" y="9187"/>
                    </a:lnTo>
                    <a:lnTo>
                      <a:pt x="5781" y="9340"/>
                    </a:lnTo>
                    <a:lnTo>
                      <a:pt x="5600" y="9494"/>
                    </a:lnTo>
                    <a:lnTo>
                      <a:pt x="5522" y="9647"/>
                    </a:lnTo>
                    <a:lnTo>
                      <a:pt x="5470" y="9857"/>
                    </a:lnTo>
                    <a:lnTo>
                      <a:pt x="5496" y="10029"/>
                    </a:lnTo>
                    <a:lnTo>
                      <a:pt x="5600" y="10163"/>
                    </a:lnTo>
                    <a:lnTo>
                      <a:pt x="5626" y="10202"/>
                    </a:lnTo>
                    <a:lnTo>
                      <a:pt x="5574" y="10317"/>
                    </a:lnTo>
                    <a:lnTo>
                      <a:pt x="5574" y="10336"/>
                    </a:lnTo>
                    <a:lnTo>
                      <a:pt x="5522" y="10431"/>
                    </a:lnTo>
                    <a:lnTo>
                      <a:pt x="5496" y="10546"/>
                    </a:lnTo>
                    <a:lnTo>
                      <a:pt x="5496" y="10623"/>
                    </a:lnTo>
                    <a:lnTo>
                      <a:pt x="5496" y="10642"/>
                    </a:lnTo>
                    <a:lnTo>
                      <a:pt x="5496" y="10738"/>
                    </a:lnTo>
                    <a:lnTo>
                      <a:pt x="5470" y="10814"/>
                    </a:lnTo>
                    <a:lnTo>
                      <a:pt x="5470" y="10948"/>
                    </a:lnTo>
                    <a:lnTo>
                      <a:pt x="5496" y="10967"/>
                    </a:lnTo>
                    <a:lnTo>
                      <a:pt x="5574" y="11159"/>
                    </a:lnTo>
                    <a:lnTo>
                      <a:pt x="5574" y="11350"/>
                    </a:lnTo>
                    <a:lnTo>
                      <a:pt x="5522" y="11580"/>
                    </a:lnTo>
                    <a:lnTo>
                      <a:pt x="5574" y="11809"/>
                    </a:lnTo>
                    <a:lnTo>
                      <a:pt x="5677" y="11963"/>
                    </a:lnTo>
                    <a:lnTo>
                      <a:pt x="5988" y="12116"/>
                    </a:lnTo>
                    <a:lnTo>
                      <a:pt x="6014" y="12345"/>
                    </a:lnTo>
                    <a:lnTo>
                      <a:pt x="5937" y="12556"/>
                    </a:lnTo>
                    <a:lnTo>
                      <a:pt x="5781" y="12690"/>
                    </a:lnTo>
                    <a:lnTo>
                      <a:pt x="5574" y="12728"/>
                    </a:lnTo>
                    <a:lnTo>
                      <a:pt x="5522" y="12805"/>
                    </a:lnTo>
                    <a:lnTo>
                      <a:pt x="5677" y="12939"/>
                    </a:lnTo>
                    <a:lnTo>
                      <a:pt x="5781" y="13226"/>
                    </a:lnTo>
                    <a:lnTo>
                      <a:pt x="5807" y="13322"/>
                    </a:lnTo>
                    <a:lnTo>
                      <a:pt x="5781" y="13456"/>
                    </a:lnTo>
                    <a:lnTo>
                      <a:pt x="5703" y="13647"/>
                    </a:lnTo>
                    <a:lnTo>
                      <a:pt x="5781" y="13724"/>
                    </a:lnTo>
                    <a:lnTo>
                      <a:pt x="5729" y="13915"/>
                    </a:lnTo>
                    <a:lnTo>
                      <a:pt x="5626" y="14030"/>
                    </a:lnTo>
                    <a:lnTo>
                      <a:pt x="5418" y="14106"/>
                    </a:lnTo>
                    <a:lnTo>
                      <a:pt x="5263" y="14164"/>
                    </a:lnTo>
                    <a:lnTo>
                      <a:pt x="5263" y="14298"/>
                    </a:lnTo>
                    <a:lnTo>
                      <a:pt x="5159" y="14451"/>
                    </a:lnTo>
                    <a:lnTo>
                      <a:pt x="5081" y="14547"/>
                    </a:lnTo>
                    <a:lnTo>
                      <a:pt x="5081" y="14719"/>
                    </a:lnTo>
                    <a:lnTo>
                      <a:pt x="5159" y="14872"/>
                    </a:lnTo>
                    <a:lnTo>
                      <a:pt x="5003" y="15312"/>
                    </a:lnTo>
                    <a:lnTo>
                      <a:pt x="4900" y="15389"/>
                    </a:lnTo>
                    <a:lnTo>
                      <a:pt x="4848" y="15293"/>
                    </a:lnTo>
                    <a:lnTo>
                      <a:pt x="4796" y="15446"/>
                    </a:lnTo>
                    <a:lnTo>
                      <a:pt x="4796" y="15178"/>
                    </a:lnTo>
                    <a:lnTo>
                      <a:pt x="4770" y="1514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29" name="Drawing 58"/>
              <p:cNvSpPr>
                <a:spLocks noChangeAspect="1"/>
              </p:cNvSpPr>
              <p:nvPr/>
            </p:nvSpPr>
            <p:spPr bwMode="auto">
              <a:xfrm>
                <a:off x="6390" y="-1373"/>
                <a:ext cx="1612" cy="49"/>
              </a:xfrm>
              <a:custGeom>
                <a:avLst/>
                <a:gdLst/>
                <a:ahLst/>
                <a:cxnLst>
                  <a:cxn ang="0">
                    <a:pos x="10082" y="334"/>
                  </a:cxn>
                  <a:cxn ang="0">
                    <a:pos x="11028" y="1337"/>
                  </a:cxn>
                  <a:cxn ang="0">
                    <a:pos x="11028" y="3344"/>
                  </a:cxn>
                  <a:cxn ang="0">
                    <a:pos x="11973" y="4347"/>
                  </a:cxn>
                  <a:cxn ang="0">
                    <a:pos x="10713" y="7356"/>
                  </a:cxn>
                  <a:cxn ang="0">
                    <a:pos x="11973" y="6687"/>
                  </a:cxn>
                  <a:cxn ang="0">
                    <a:pos x="13548" y="4012"/>
                  </a:cxn>
                  <a:cxn ang="0">
                    <a:pos x="13863" y="1672"/>
                  </a:cxn>
                  <a:cxn ang="0">
                    <a:pos x="16069" y="3344"/>
                  </a:cxn>
                  <a:cxn ang="0">
                    <a:pos x="16069" y="6687"/>
                  </a:cxn>
                  <a:cxn ang="0">
                    <a:pos x="14494" y="8025"/>
                  </a:cxn>
                  <a:cxn ang="0">
                    <a:pos x="12603" y="10700"/>
                  </a:cxn>
                  <a:cxn ang="0">
                    <a:pos x="11973" y="9697"/>
                  </a:cxn>
                  <a:cxn ang="0">
                    <a:pos x="10713" y="11368"/>
                  </a:cxn>
                  <a:cxn ang="0">
                    <a:pos x="9767" y="13375"/>
                  </a:cxn>
                  <a:cxn ang="0">
                    <a:pos x="8822" y="11034"/>
                  </a:cxn>
                  <a:cxn ang="0">
                    <a:pos x="8192" y="12037"/>
                  </a:cxn>
                  <a:cxn ang="0">
                    <a:pos x="5671" y="15047"/>
                  </a:cxn>
                  <a:cxn ang="0">
                    <a:pos x="4411" y="14712"/>
                  </a:cxn>
                  <a:cxn ang="0">
                    <a:pos x="3466" y="14043"/>
                  </a:cxn>
                  <a:cxn ang="0">
                    <a:pos x="1260" y="16050"/>
                  </a:cxn>
                  <a:cxn ang="0">
                    <a:pos x="0" y="16050"/>
                  </a:cxn>
                  <a:cxn ang="0">
                    <a:pos x="0" y="13709"/>
                  </a:cxn>
                  <a:cxn ang="0">
                    <a:pos x="1260" y="12372"/>
                  </a:cxn>
                  <a:cxn ang="0">
                    <a:pos x="3466" y="11368"/>
                  </a:cxn>
                  <a:cxn ang="0">
                    <a:pos x="4726" y="11034"/>
                  </a:cxn>
                  <a:cxn ang="0">
                    <a:pos x="5986" y="10700"/>
                  </a:cxn>
                  <a:cxn ang="0">
                    <a:pos x="6932" y="8694"/>
                  </a:cxn>
                  <a:cxn ang="0">
                    <a:pos x="8192" y="7356"/>
                  </a:cxn>
                  <a:cxn ang="0">
                    <a:pos x="8507" y="5350"/>
                  </a:cxn>
                  <a:cxn ang="0">
                    <a:pos x="8822" y="4012"/>
                  </a:cxn>
                  <a:cxn ang="0">
                    <a:pos x="8822" y="2006"/>
                  </a:cxn>
                  <a:cxn ang="0">
                    <a:pos x="9767" y="334"/>
                  </a:cxn>
                </a:cxnLst>
                <a:rect l="0" t="0" r="r" b="b"/>
                <a:pathLst>
                  <a:path w="16384" h="16384">
                    <a:moveTo>
                      <a:pt x="9767" y="334"/>
                    </a:moveTo>
                    <a:lnTo>
                      <a:pt x="10082" y="334"/>
                    </a:lnTo>
                    <a:lnTo>
                      <a:pt x="10713" y="0"/>
                    </a:lnTo>
                    <a:lnTo>
                      <a:pt x="11028" y="1337"/>
                    </a:lnTo>
                    <a:lnTo>
                      <a:pt x="11343" y="2006"/>
                    </a:lnTo>
                    <a:lnTo>
                      <a:pt x="11028" y="3344"/>
                    </a:lnTo>
                    <a:lnTo>
                      <a:pt x="11343" y="3009"/>
                    </a:lnTo>
                    <a:lnTo>
                      <a:pt x="11973" y="4347"/>
                    </a:lnTo>
                    <a:lnTo>
                      <a:pt x="11343" y="6019"/>
                    </a:lnTo>
                    <a:lnTo>
                      <a:pt x="10713" y="7356"/>
                    </a:lnTo>
                    <a:lnTo>
                      <a:pt x="11028" y="7022"/>
                    </a:lnTo>
                    <a:lnTo>
                      <a:pt x="11973" y="6687"/>
                    </a:lnTo>
                    <a:lnTo>
                      <a:pt x="12603" y="4347"/>
                    </a:lnTo>
                    <a:lnTo>
                      <a:pt x="13548" y="4012"/>
                    </a:lnTo>
                    <a:lnTo>
                      <a:pt x="13548" y="3009"/>
                    </a:lnTo>
                    <a:lnTo>
                      <a:pt x="13863" y="1672"/>
                    </a:lnTo>
                    <a:lnTo>
                      <a:pt x="15124" y="2006"/>
                    </a:lnTo>
                    <a:lnTo>
                      <a:pt x="16069" y="3344"/>
                    </a:lnTo>
                    <a:lnTo>
                      <a:pt x="16384" y="5350"/>
                    </a:lnTo>
                    <a:lnTo>
                      <a:pt x="16069" y="6687"/>
                    </a:lnTo>
                    <a:lnTo>
                      <a:pt x="15754" y="7356"/>
                    </a:lnTo>
                    <a:lnTo>
                      <a:pt x="14494" y="8025"/>
                    </a:lnTo>
                    <a:lnTo>
                      <a:pt x="13233" y="9362"/>
                    </a:lnTo>
                    <a:lnTo>
                      <a:pt x="12603" y="10700"/>
                    </a:lnTo>
                    <a:lnTo>
                      <a:pt x="11973" y="9362"/>
                    </a:lnTo>
                    <a:lnTo>
                      <a:pt x="11973" y="9697"/>
                    </a:lnTo>
                    <a:lnTo>
                      <a:pt x="11028" y="10700"/>
                    </a:lnTo>
                    <a:lnTo>
                      <a:pt x="10713" y="11368"/>
                    </a:lnTo>
                    <a:lnTo>
                      <a:pt x="10713" y="12372"/>
                    </a:lnTo>
                    <a:lnTo>
                      <a:pt x="9767" y="13375"/>
                    </a:lnTo>
                    <a:lnTo>
                      <a:pt x="9452" y="12372"/>
                    </a:lnTo>
                    <a:lnTo>
                      <a:pt x="8822" y="11034"/>
                    </a:lnTo>
                    <a:lnTo>
                      <a:pt x="9452" y="10031"/>
                    </a:lnTo>
                    <a:lnTo>
                      <a:pt x="8192" y="12037"/>
                    </a:lnTo>
                    <a:lnTo>
                      <a:pt x="6932" y="13709"/>
                    </a:lnTo>
                    <a:lnTo>
                      <a:pt x="5671" y="15047"/>
                    </a:lnTo>
                    <a:lnTo>
                      <a:pt x="4411" y="15381"/>
                    </a:lnTo>
                    <a:lnTo>
                      <a:pt x="4411" y="14712"/>
                    </a:lnTo>
                    <a:lnTo>
                      <a:pt x="4411" y="14043"/>
                    </a:lnTo>
                    <a:lnTo>
                      <a:pt x="3466" y="14043"/>
                    </a:lnTo>
                    <a:lnTo>
                      <a:pt x="2521" y="15381"/>
                    </a:lnTo>
                    <a:lnTo>
                      <a:pt x="1260" y="16050"/>
                    </a:lnTo>
                    <a:lnTo>
                      <a:pt x="630" y="16384"/>
                    </a:lnTo>
                    <a:lnTo>
                      <a:pt x="0" y="16050"/>
                    </a:lnTo>
                    <a:lnTo>
                      <a:pt x="0" y="14712"/>
                    </a:lnTo>
                    <a:lnTo>
                      <a:pt x="0" y="13709"/>
                    </a:lnTo>
                    <a:lnTo>
                      <a:pt x="945" y="13709"/>
                    </a:lnTo>
                    <a:lnTo>
                      <a:pt x="1260" y="12372"/>
                    </a:lnTo>
                    <a:lnTo>
                      <a:pt x="2206" y="12372"/>
                    </a:lnTo>
                    <a:lnTo>
                      <a:pt x="3466" y="11368"/>
                    </a:lnTo>
                    <a:lnTo>
                      <a:pt x="3781" y="12037"/>
                    </a:lnTo>
                    <a:lnTo>
                      <a:pt x="4726" y="11034"/>
                    </a:lnTo>
                    <a:lnTo>
                      <a:pt x="5041" y="10700"/>
                    </a:lnTo>
                    <a:lnTo>
                      <a:pt x="5986" y="10700"/>
                    </a:lnTo>
                    <a:lnTo>
                      <a:pt x="7247" y="9697"/>
                    </a:lnTo>
                    <a:lnTo>
                      <a:pt x="6932" y="8694"/>
                    </a:lnTo>
                    <a:lnTo>
                      <a:pt x="7247" y="8359"/>
                    </a:lnTo>
                    <a:lnTo>
                      <a:pt x="8192" y="7356"/>
                    </a:lnTo>
                    <a:lnTo>
                      <a:pt x="8507" y="6687"/>
                    </a:lnTo>
                    <a:lnTo>
                      <a:pt x="8507" y="5350"/>
                    </a:lnTo>
                    <a:lnTo>
                      <a:pt x="8822" y="4681"/>
                    </a:lnTo>
                    <a:lnTo>
                      <a:pt x="8822" y="4012"/>
                    </a:lnTo>
                    <a:lnTo>
                      <a:pt x="8822" y="3009"/>
                    </a:lnTo>
                    <a:lnTo>
                      <a:pt x="8822" y="2006"/>
                    </a:lnTo>
                    <a:lnTo>
                      <a:pt x="9452" y="669"/>
                    </a:lnTo>
                    <a:lnTo>
                      <a:pt x="9767" y="33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0" name="Drawing 59"/>
              <p:cNvSpPr>
                <a:spLocks noChangeAspect="1"/>
              </p:cNvSpPr>
              <p:nvPr/>
            </p:nvSpPr>
            <p:spPr bwMode="auto">
              <a:xfrm>
                <a:off x="6483" y="-1373"/>
                <a:ext cx="651" cy="24"/>
              </a:xfrm>
              <a:custGeom>
                <a:avLst/>
                <a:gdLst/>
                <a:ahLst/>
                <a:cxnLst>
                  <a:cxn ang="0">
                    <a:pos x="780" y="12288"/>
                  </a:cxn>
                  <a:cxn ang="0">
                    <a:pos x="2341" y="11605"/>
                  </a:cxn>
                  <a:cxn ang="0">
                    <a:pos x="780" y="10923"/>
                  </a:cxn>
                  <a:cxn ang="0">
                    <a:pos x="780" y="9557"/>
                  </a:cxn>
                  <a:cxn ang="0">
                    <a:pos x="780" y="8875"/>
                  </a:cxn>
                  <a:cxn ang="0">
                    <a:pos x="3121" y="9557"/>
                  </a:cxn>
                  <a:cxn ang="0">
                    <a:pos x="3121" y="8192"/>
                  </a:cxn>
                  <a:cxn ang="0">
                    <a:pos x="5461" y="8875"/>
                  </a:cxn>
                  <a:cxn ang="0">
                    <a:pos x="6242" y="6827"/>
                  </a:cxn>
                  <a:cxn ang="0">
                    <a:pos x="7022" y="3413"/>
                  </a:cxn>
                  <a:cxn ang="0">
                    <a:pos x="8582" y="6144"/>
                  </a:cxn>
                  <a:cxn ang="0">
                    <a:pos x="11703" y="6144"/>
                  </a:cxn>
                  <a:cxn ang="0">
                    <a:pos x="11703" y="3413"/>
                  </a:cxn>
                  <a:cxn ang="0">
                    <a:pos x="11703" y="0"/>
                  </a:cxn>
                  <a:cxn ang="0">
                    <a:pos x="11703" y="683"/>
                  </a:cxn>
                  <a:cxn ang="0">
                    <a:pos x="13263" y="2731"/>
                  </a:cxn>
                  <a:cxn ang="0">
                    <a:pos x="14824" y="4096"/>
                  </a:cxn>
                  <a:cxn ang="0">
                    <a:pos x="15604" y="6144"/>
                  </a:cxn>
                  <a:cxn ang="0">
                    <a:pos x="15604" y="8875"/>
                  </a:cxn>
                  <a:cxn ang="0">
                    <a:pos x="15604" y="10923"/>
                  </a:cxn>
                  <a:cxn ang="0">
                    <a:pos x="16384" y="13653"/>
                  </a:cxn>
                  <a:cxn ang="0">
                    <a:pos x="13263" y="13653"/>
                  </a:cxn>
                  <a:cxn ang="0">
                    <a:pos x="11703" y="15019"/>
                  </a:cxn>
                  <a:cxn ang="0">
                    <a:pos x="9362" y="16384"/>
                  </a:cxn>
                  <a:cxn ang="0">
                    <a:pos x="8582" y="14336"/>
                  </a:cxn>
                  <a:cxn ang="0">
                    <a:pos x="10142" y="12288"/>
                  </a:cxn>
                  <a:cxn ang="0">
                    <a:pos x="11703" y="9557"/>
                  </a:cxn>
                  <a:cxn ang="0">
                    <a:pos x="9362" y="12288"/>
                  </a:cxn>
                  <a:cxn ang="0">
                    <a:pos x="7022" y="12288"/>
                  </a:cxn>
                  <a:cxn ang="0">
                    <a:pos x="5461" y="13653"/>
                  </a:cxn>
                  <a:cxn ang="0">
                    <a:pos x="3901" y="14336"/>
                  </a:cxn>
                  <a:cxn ang="0">
                    <a:pos x="780" y="16384"/>
                  </a:cxn>
                  <a:cxn ang="0">
                    <a:pos x="0" y="14336"/>
                  </a:cxn>
                  <a:cxn ang="0">
                    <a:pos x="0" y="12288"/>
                  </a:cxn>
                  <a:cxn ang="0">
                    <a:pos x="780" y="12288"/>
                  </a:cxn>
                </a:cxnLst>
                <a:rect l="0" t="0" r="r" b="b"/>
                <a:pathLst>
                  <a:path w="16384" h="16384">
                    <a:moveTo>
                      <a:pt x="780" y="12288"/>
                    </a:moveTo>
                    <a:lnTo>
                      <a:pt x="2341" y="11605"/>
                    </a:lnTo>
                    <a:lnTo>
                      <a:pt x="780" y="10923"/>
                    </a:lnTo>
                    <a:lnTo>
                      <a:pt x="780" y="9557"/>
                    </a:lnTo>
                    <a:lnTo>
                      <a:pt x="780" y="8875"/>
                    </a:lnTo>
                    <a:lnTo>
                      <a:pt x="3121" y="9557"/>
                    </a:lnTo>
                    <a:lnTo>
                      <a:pt x="3121" y="8192"/>
                    </a:lnTo>
                    <a:lnTo>
                      <a:pt x="5461" y="8875"/>
                    </a:lnTo>
                    <a:lnTo>
                      <a:pt x="6242" y="6827"/>
                    </a:lnTo>
                    <a:lnTo>
                      <a:pt x="7022" y="3413"/>
                    </a:lnTo>
                    <a:lnTo>
                      <a:pt x="8582" y="6144"/>
                    </a:lnTo>
                    <a:lnTo>
                      <a:pt x="11703" y="6144"/>
                    </a:lnTo>
                    <a:lnTo>
                      <a:pt x="11703" y="3413"/>
                    </a:lnTo>
                    <a:lnTo>
                      <a:pt x="11703" y="0"/>
                    </a:lnTo>
                    <a:lnTo>
                      <a:pt x="11703" y="683"/>
                    </a:lnTo>
                    <a:lnTo>
                      <a:pt x="13263" y="2731"/>
                    </a:lnTo>
                    <a:lnTo>
                      <a:pt x="14824" y="4096"/>
                    </a:lnTo>
                    <a:lnTo>
                      <a:pt x="15604" y="6144"/>
                    </a:lnTo>
                    <a:lnTo>
                      <a:pt x="15604" y="8875"/>
                    </a:lnTo>
                    <a:lnTo>
                      <a:pt x="15604" y="10923"/>
                    </a:lnTo>
                    <a:lnTo>
                      <a:pt x="16384" y="13653"/>
                    </a:lnTo>
                    <a:lnTo>
                      <a:pt x="13263" y="13653"/>
                    </a:lnTo>
                    <a:lnTo>
                      <a:pt x="11703" y="15019"/>
                    </a:lnTo>
                    <a:lnTo>
                      <a:pt x="9362" y="16384"/>
                    </a:lnTo>
                    <a:lnTo>
                      <a:pt x="8582" y="14336"/>
                    </a:lnTo>
                    <a:lnTo>
                      <a:pt x="10142" y="12288"/>
                    </a:lnTo>
                    <a:lnTo>
                      <a:pt x="11703" y="9557"/>
                    </a:lnTo>
                    <a:lnTo>
                      <a:pt x="9362" y="12288"/>
                    </a:lnTo>
                    <a:lnTo>
                      <a:pt x="7022" y="12288"/>
                    </a:lnTo>
                    <a:lnTo>
                      <a:pt x="5461" y="13653"/>
                    </a:lnTo>
                    <a:lnTo>
                      <a:pt x="3901" y="14336"/>
                    </a:lnTo>
                    <a:lnTo>
                      <a:pt x="780" y="16384"/>
                    </a:lnTo>
                    <a:lnTo>
                      <a:pt x="0" y="14336"/>
                    </a:lnTo>
                    <a:lnTo>
                      <a:pt x="0" y="12288"/>
                    </a:lnTo>
                    <a:lnTo>
                      <a:pt x="780" y="1228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1" name="Drawing 60"/>
              <p:cNvSpPr>
                <a:spLocks noChangeAspect="1"/>
              </p:cNvSpPr>
              <p:nvPr/>
            </p:nvSpPr>
            <p:spPr bwMode="auto">
              <a:xfrm>
                <a:off x="7258" y="-1395"/>
                <a:ext cx="434" cy="20"/>
              </a:xfrm>
              <a:custGeom>
                <a:avLst/>
                <a:gdLst/>
                <a:ahLst/>
                <a:cxnLst>
                  <a:cxn ang="0">
                    <a:pos x="7022" y="5734"/>
                  </a:cxn>
                  <a:cxn ang="0">
                    <a:pos x="8192" y="5734"/>
                  </a:cxn>
                  <a:cxn ang="0">
                    <a:pos x="8192" y="4915"/>
                  </a:cxn>
                  <a:cxn ang="0">
                    <a:pos x="8192" y="2458"/>
                  </a:cxn>
                  <a:cxn ang="0">
                    <a:pos x="9362" y="0"/>
                  </a:cxn>
                  <a:cxn ang="0">
                    <a:pos x="11703" y="0"/>
                  </a:cxn>
                  <a:cxn ang="0">
                    <a:pos x="14043" y="0"/>
                  </a:cxn>
                  <a:cxn ang="0">
                    <a:pos x="16384" y="1638"/>
                  </a:cxn>
                  <a:cxn ang="0">
                    <a:pos x="14043" y="3277"/>
                  </a:cxn>
                  <a:cxn ang="0">
                    <a:pos x="14043" y="8192"/>
                  </a:cxn>
                  <a:cxn ang="0">
                    <a:pos x="12873" y="9830"/>
                  </a:cxn>
                  <a:cxn ang="0">
                    <a:pos x="11703" y="12288"/>
                  </a:cxn>
                  <a:cxn ang="0">
                    <a:pos x="9362" y="14746"/>
                  </a:cxn>
                  <a:cxn ang="0">
                    <a:pos x="7022" y="15565"/>
                  </a:cxn>
                  <a:cxn ang="0">
                    <a:pos x="3511" y="16384"/>
                  </a:cxn>
                  <a:cxn ang="0">
                    <a:pos x="0" y="16384"/>
                  </a:cxn>
                  <a:cxn ang="0">
                    <a:pos x="0" y="14746"/>
                  </a:cxn>
                  <a:cxn ang="0">
                    <a:pos x="0" y="9830"/>
                  </a:cxn>
                  <a:cxn ang="0">
                    <a:pos x="3511" y="9011"/>
                  </a:cxn>
                  <a:cxn ang="0">
                    <a:pos x="4681" y="8192"/>
                  </a:cxn>
                  <a:cxn ang="0">
                    <a:pos x="7022" y="5734"/>
                  </a:cxn>
                </a:cxnLst>
                <a:rect l="0" t="0" r="r" b="b"/>
                <a:pathLst>
                  <a:path w="16384" h="16384">
                    <a:moveTo>
                      <a:pt x="7022" y="5734"/>
                    </a:moveTo>
                    <a:lnTo>
                      <a:pt x="8192" y="5734"/>
                    </a:lnTo>
                    <a:lnTo>
                      <a:pt x="8192" y="4915"/>
                    </a:lnTo>
                    <a:lnTo>
                      <a:pt x="8192" y="2458"/>
                    </a:lnTo>
                    <a:lnTo>
                      <a:pt x="9362" y="0"/>
                    </a:lnTo>
                    <a:lnTo>
                      <a:pt x="11703" y="0"/>
                    </a:lnTo>
                    <a:lnTo>
                      <a:pt x="14043" y="0"/>
                    </a:lnTo>
                    <a:lnTo>
                      <a:pt x="16384" y="1638"/>
                    </a:lnTo>
                    <a:lnTo>
                      <a:pt x="14043" y="3277"/>
                    </a:lnTo>
                    <a:lnTo>
                      <a:pt x="14043" y="8192"/>
                    </a:lnTo>
                    <a:lnTo>
                      <a:pt x="12873" y="9830"/>
                    </a:lnTo>
                    <a:lnTo>
                      <a:pt x="11703" y="12288"/>
                    </a:lnTo>
                    <a:lnTo>
                      <a:pt x="9362" y="14746"/>
                    </a:lnTo>
                    <a:lnTo>
                      <a:pt x="7022" y="15565"/>
                    </a:lnTo>
                    <a:lnTo>
                      <a:pt x="3511" y="16384"/>
                    </a:lnTo>
                    <a:lnTo>
                      <a:pt x="0" y="16384"/>
                    </a:lnTo>
                    <a:lnTo>
                      <a:pt x="0" y="14746"/>
                    </a:lnTo>
                    <a:lnTo>
                      <a:pt x="0" y="9830"/>
                    </a:lnTo>
                    <a:lnTo>
                      <a:pt x="3511" y="9011"/>
                    </a:lnTo>
                    <a:lnTo>
                      <a:pt x="4681" y="8192"/>
                    </a:lnTo>
                    <a:lnTo>
                      <a:pt x="7022" y="573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2" name="Drawing 61"/>
              <p:cNvSpPr>
                <a:spLocks noChangeAspect="1"/>
              </p:cNvSpPr>
              <p:nvPr/>
            </p:nvSpPr>
            <p:spPr bwMode="auto">
              <a:xfrm>
                <a:off x="6762" y="-1308"/>
                <a:ext cx="434" cy="15"/>
              </a:xfrm>
              <a:custGeom>
                <a:avLst/>
                <a:gdLst/>
                <a:ahLst/>
                <a:cxnLst>
                  <a:cxn ang="0">
                    <a:pos x="4681" y="8738"/>
                  </a:cxn>
                  <a:cxn ang="0">
                    <a:pos x="4681" y="7646"/>
                  </a:cxn>
                  <a:cxn ang="0">
                    <a:pos x="3511" y="5461"/>
                  </a:cxn>
                  <a:cxn ang="0">
                    <a:pos x="3511" y="3277"/>
                  </a:cxn>
                  <a:cxn ang="0">
                    <a:pos x="7022" y="4369"/>
                  </a:cxn>
                  <a:cxn ang="0">
                    <a:pos x="9362" y="4369"/>
                  </a:cxn>
                  <a:cxn ang="0">
                    <a:pos x="12873" y="3277"/>
                  </a:cxn>
                  <a:cxn ang="0">
                    <a:pos x="16384" y="0"/>
                  </a:cxn>
                  <a:cxn ang="0">
                    <a:pos x="16384" y="3277"/>
                  </a:cxn>
                  <a:cxn ang="0">
                    <a:pos x="16384" y="7646"/>
                  </a:cxn>
                  <a:cxn ang="0">
                    <a:pos x="12873" y="8738"/>
                  </a:cxn>
                  <a:cxn ang="0">
                    <a:pos x="9362" y="13107"/>
                  </a:cxn>
                  <a:cxn ang="0">
                    <a:pos x="4681" y="16384"/>
                  </a:cxn>
                  <a:cxn ang="0">
                    <a:pos x="2341" y="16384"/>
                  </a:cxn>
                  <a:cxn ang="0">
                    <a:pos x="0" y="14199"/>
                  </a:cxn>
                  <a:cxn ang="0">
                    <a:pos x="2341" y="13107"/>
                  </a:cxn>
                  <a:cxn ang="0">
                    <a:pos x="3511" y="9830"/>
                  </a:cxn>
                  <a:cxn ang="0">
                    <a:pos x="7022" y="9830"/>
                  </a:cxn>
                  <a:cxn ang="0">
                    <a:pos x="4681" y="8738"/>
                  </a:cxn>
                </a:cxnLst>
                <a:rect l="0" t="0" r="r" b="b"/>
                <a:pathLst>
                  <a:path w="16384" h="16384">
                    <a:moveTo>
                      <a:pt x="4681" y="8738"/>
                    </a:moveTo>
                    <a:lnTo>
                      <a:pt x="4681" y="7646"/>
                    </a:lnTo>
                    <a:lnTo>
                      <a:pt x="3511" y="5461"/>
                    </a:lnTo>
                    <a:lnTo>
                      <a:pt x="3511" y="3277"/>
                    </a:lnTo>
                    <a:lnTo>
                      <a:pt x="7022" y="4369"/>
                    </a:lnTo>
                    <a:lnTo>
                      <a:pt x="9362" y="4369"/>
                    </a:lnTo>
                    <a:lnTo>
                      <a:pt x="12873" y="3277"/>
                    </a:lnTo>
                    <a:lnTo>
                      <a:pt x="16384" y="0"/>
                    </a:lnTo>
                    <a:lnTo>
                      <a:pt x="16384" y="3277"/>
                    </a:lnTo>
                    <a:lnTo>
                      <a:pt x="16384" y="7646"/>
                    </a:lnTo>
                    <a:lnTo>
                      <a:pt x="12873" y="8738"/>
                    </a:lnTo>
                    <a:lnTo>
                      <a:pt x="9362" y="13107"/>
                    </a:lnTo>
                    <a:lnTo>
                      <a:pt x="4681" y="16384"/>
                    </a:lnTo>
                    <a:lnTo>
                      <a:pt x="2341" y="16384"/>
                    </a:lnTo>
                    <a:lnTo>
                      <a:pt x="0" y="14199"/>
                    </a:lnTo>
                    <a:lnTo>
                      <a:pt x="2341" y="13107"/>
                    </a:lnTo>
                    <a:lnTo>
                      <a:pt x="3511" y="9830"/>
                    </a:lnTo>
                    <a:lnTo>
                      <a:pt x="7022" y="9830"/>
                    </a:lnTo>
                    <a:lnTo>
                      <a:pt x="4681" y="873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3" name="Drawing 62"/>
              <p:cNvSpPr>
                <a:spLocks noChangeAspect="1"/>
              </p:cNvSpPr>
              <p:nvPr/>
            </p:nvSpPr>
            <p:spPr bwMode="auto">
              <a:xfrm>
                <a:off x="8126" y="-1413"/>
                <a:ext cx="806" cy="33"/>
              </a:xfrm>
              <a:custGeom>
                <a:avLst/>
                <a:gdLst/>
                <a:ahLst/>
                <a:cxnLst>
                  <a:cxn ang="0">
                    <a:pos x="1890" y="11916"/>
                  </a:cxn>
                  <a:cxn ang="0">
                    <a:pos x="1260" y="10923"/>
                  </a:cxn>
                  <a:cxn ang="0">
                    <a:pos x="0" y="10426"/>
                  </a:cxn>
                  <a:cxn ang="0">
                    <a:pos x="1890" y="10923"/>
                  </a:cxn>
                  <a:cxn ang="0">
                    <a:pos x="2521" y="9930"/>
                  </a:cxn>
                  <a:cxn ang="0">
                    <a:pos x="2521" y="8937"/>
                  </a:cxn>
                  <a:cxn ang="0">
                    <a:pos x="1260" y="8440"/>
                  </a:cxn>
                  <a:cxn ang="0">
                    <a:pos x="2521" y="7944"/>
                  </a:cxn>
                  <a:cxn ang="0">
                    <a:pos x="1890" y="6951"/>
                  </a:cxn>
                  <a:cxn ang="0">
                    <a:pos x="1890" y="6454"/>
                  </a:cxn>
                  <a:cxn ang="0">
                    <a:pos x="3781" y="4965"/>
                  </a:cxn>
                  <a:cxn ang="0">
                    <a:pos x="5041" y="6454"/>
                  </a:cxn>
                  <a:cxn ang="0">
                    <a:pos x="6932" y="4468"/>
                  </a:cxn>
                  <a:cxn ang="0">
                    <a:pos x="5041" y="2979"/>
                  </a:cxn>
                  <a:cxn ang="0">
                    <a:pos x="6302" y="2979"/>
                  </a:cxn>
                  <a:cxn ang="0">
                    <a:pos x="6932" y="2482"/>
                  </a:cxn>
                  <a:cxn ang="0">
                    <a:pos x="8822" y="2979"/>
                  </a:cxn>
                  <a:cxn ang="0">
                    <a:pos x="9452" y="2482"/>
                  </a:cxn>
                  <a:cxn ang="0">
                    <a:pos x="8822" y="0"/>
                  </a:cxn>
                  <a:cxn ang="0">
                    <a:pos x="10082" y="1986"/>
                  </a:cxn>
                  <a:cxn ang="0">
                    <a:pos x="10082" y="0"/>
                  </a:cxn>
                  <a:cxn ang="0">
                    <a:pos x="11343" y="0"/>
                  </a:cxn>
                  <a:cxn ang="0">
                    <a:pos x="12603" y="0"/>
                  </a:cxn>
                  <a:cxn ang="0">
                    <a:pos x="13863" y="1986"/>
                  </a:cxn>
                  <a:cxn ang="0">
                    <a:pos x="14494" y="2482"/>
                  </a:cxn>
                  <a:cxn ang="0">
                    <a:pos x="15124" y="2979"/>
                  </a:cxn>
                  <a:cxn ang="0">
                    <a:pos x="15124" y="3972"/>
                  </a:cxn>
                  <a:cxn ang="0">
                    <a:pos x="16384" y="5958"/>
                  </a:cxn>
                  <a:cxn ang="0">
                    <a:pos x="15124" y="7944"/>
                  </a:cxn>
                  <a:cxn ang="0">
                    <a:pos x="15124" y="9930"/>
                  </a:cxn>
                  <a:cxn ang="0">
                    <a:pos x="15124" y="11916"/>
                  </a:cxn>
                  <a:cxn ang="0">
                    <a:pos x="13863" y="12412"/>
                  </a:cxn>
                  <a:cxn ang="0">
                    <a:pos x="11343" y="12412"/>
                  </a:cxn>
                  <a:cxn ang="0">
                    <a:pos x="11343" y="10923"/>
                  </a:cxn>
                  <a:cxn ang="0">
                    <a:pos x="9452" y="11916"/>
                  </a:cxn>
                  <a:cxn ang="0">
                    <a:pos x="7562" y="14895"/>
                  </a:cxn>
                  <a:cxn ang="0">
                    <a:pos x="5041" y="14895"/>
                  </a:cxn>
                  <a:cxn ang="0">
                    <a:pos x="3781" y="15888"/>
                  </a:cxn>
                  <a:cxn ang="0">
                    <a:pos x="1890" y="16384"/>
                  </a:cxn>
                  <a:cxn ang="0">
                    <a:pos x="0" y="14895"/>
                  </a:cxn>
                  <a:cxn ang="0">
                    <a:pos x="1890" y="14398"/>
                  </a:cxn>
                  <a:cxn ang="0">
                    <a:pos x="2521" y="13902"/>
                  </a:cxn>
                  <a:cxn ang="0">
                    <a:pos x="3781" y="12412"/>
                  </a:cxn>
                  <a:cxn ang="0">
                    <a:pos x="2521" y="12412"/>
                  </a:cxn>
                  <a:cxn ang="0">
                    <a:pos x="1890" y="11916"/>
                  </a:cxn>
                </a:cxnLst>
                <a:rect l="0" t="0" r="r" b="b"/>
                <a:pathLst>
                  <a:path w="16384" h="16384">
                    <a:moveTo>
                      <a:pt x="1890" y="11916"/>
                    </a:moveTo>
                    <a:lnTo>
                      <a:pt x="1260" y="10923"/>
                    </a:lnTo>
                    <a:lnTo>
                      <a:pt x="0" y="10426"/>
                    </a:lnTo>
                    <a:lnTo>
                      <a:pt x="1890" y="10923"/>
                    </a:lnTo>
                    <a:lnTo>
                      <a:pt x="2521" y="9930"/>
                    </a:lnTo>
                    <a:lnTo>
                      <a:pt x="2521" y="8937"/>
                    </a:lnTo>
                    <a:lnTo>
                      <a:pt x="1260" y="8440"/>
                    </a:lnTo>
                    <a:lnTo>
                      <a:pt x="2521" y="7944"/>
                    </a:lnTo>
                    <a:lnTo>
                      <a:pt x="1890" y="6951"/>
                    </a:lnTo>
                    <a:lnTo>
                      <a:pt x="1890" y="6454"/>
                    </a:lnTo>
                    <a:lnTo>
                      <a:pt x="3781" y="4965"/>
                    </a:lnTo>
                    <a:lnTo>
                      <a:pt x="5041" y="6454"/>
                    </a:lnTo>
                    <a:lnTo>
                      <a:pt x="6932" y="4468"/>
                    </a:lnTo>
                    <a:lnTo>
                      <a:pt x="5041" y="2979"/>
                    </a:lnTo>
                    <a:lnTo>
                      <a:pt x="6302" y="2979"/>
                    </a:lnTo>
                    <a:lnTo>
                      <a:pt x="6932" y="2482"/>
                    </a:lnTo>
                    <a:lnTo>
                      <a:pt x="8822" y="2979"/>
                    </a:lnTo>
                    <a:lnTo>
                      <a:pt x="9452" y="2482"/>
                    </a:lnTo>
                    <a:lnTo>
                      <a:pt x="8822" y="0"/>
                    </a:lnTo>
                    <a:lnTo>
                      <a:pt x="10082" y="1986"/>
                    </a:lnTo>
                    <a:lnTo>
                      <a:pt x="10082" y="0"/>
                    </a:lnTo>
                    <a:lnTo>
                      <a:pt x="11343" y="0"/>
                    </a:lnTo>
                    <a:lnTo>
                      <a:pt x="12603" y="0"/>
                    </a:lnTo>
                    <a:lnTo>
                      <a:pt x="13863" y="1986"/>
                    </a:lnTo>
                    <a:lnTo>
                      <a:pt x="14494" y="2482"/>
                    </a:lnTo>
                    <a:lnTo>
                      <a:pt x="15124" y="2979"/>
                    </a:lnTo>
                    <a:lnTo>
                      <a:pt x="15124" y="3972"/>
                    </a:lnTo>
                    <a:lnTo>
                      <a:pt x="16384" y="5958"/>
                    </a:lnTo>
                    <a:lnTo>
                      <a:pt x="15124" y="7944"/>
                    </a:lnTo>
                    <a:lnTo>
                      <a:pt x="15124" y="9930"/>
                    </a:lnTo>
                    <a:lnTo>
                      <a:pt x="15124" y="11916"/>
                    </a:lnTo>
                    <a:lnTo>
                      <a:pt x="13863" y="12412"/>
                    </a:lnTo>
                    <a:lnTo>
                      <a:pt x="11343" y="12412"/>
                    </a:lnTo>
                    <a:lnTo>
                      <a:pt x="11343" y="10923"/>
                    </a:lnTo>
                    <a:lnTo>
                      <a:pt x="9452" y="11916"/>
                    </a:lnTo>
                    <a:lnTo>
                      <a:pt x="7562" y="14895"/>
                    </a:lnTo>
                    <a:lnTo>
                      <a:pt x="5041" y="14895"/>
                    </a:lnTo>
                    <a:lnTo>
                      <a:pt x="3781" y="15888"/>
                    </a:lnTo>
                    <a:lnTo>
                      <a:pt x="1890" y="16384"/>
                    </a:lnTo>
                    <a:lnTo>
                      <a:pt x="0" y="14895"/>
                    </a:lnTo>
                    <a:lnTo>
                      <a:pt x="1890" y="14398"/>
                    </a:lnTo>
                    <a:lnTo>
                      <a:pt x="2521" y="13902"/>
                    </a:lnTo>
                    <a:lnTo>
                      <a:pt x="3781" y="12412"/>
                    </a:lnTo>
                    <a:lnTo>
                      <a:pt x="2521" y="12412"/>
                    </a:lnTo>
                    <a:lnTo>
                      <a:pt x="1890" y="1191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4" name="Drawing 63"/>
              <p:cNvSpPr>
                <a:spLocks noChangeAspect="1"/>
              </p:cNvSpPr>
              <p:nvPr/>
            </p:nvSpPr>
            <p:spPr bwMode="auto">
              <a:xfrm>
                <a:off x="8963" y="-1433"/>
                <a:ext cx="620" cy="20"/>
              </a:xfrm>
              <a:custGeom>
                <a:avLst/>
                <a:gdLst/>
                <a:ahLst/>
                <a:cxnLst>
                  <a:cxn ang="0">
                    <a:pos x="3277" y="8192"/>
                  </a:cxn>
                  <a:cxn ang="0">
                    <a:pos x="4096" y="8192"/>
                  </a:cxn>
                  <a:cxn ang="0">
                    <a:pos x="5734" y="8192"/>
                  </a:cxn>
                  <a:cxn ang="0">
                    <a:pos x="6554" y="8192"/>
                  </a:cxn>
                  <a:cxn ang="0">
                    <a:pos x="7373" y="7373"/>
                  </a:cxn>
                  <a:cxn ang="0">
                    <a:pos x="7373" y="4096"/>
                  </a:cxn>
                  <a:cxn ang="0">
                    <a:pos x="9830" y="6554"/>
                  </a:cxn>
                  <a:cxn ang="0">
                    <a:pos x="10650" y="6554"/>
                  </a:cxn>
                  <a:cxn ang="0">
                    <a:pos x="12288" y="3277"/>
                  </a:cxn>
                  <a:cxn ang="0">
                    <a:pos x="10650" y="0"/>
                  </a:cxn>
                  <a:cxn ang="0">
                    <a:pos x="13926" y="1638"/>
                  </a:cxn>
                  <a:cxn ang="0">
                    <a:pos x="16384" y="4096"/>
                  </a:cxn>
                  <a:cxn ang="0">
                    <a:pos x="15565" y="6554"/>
                  </a:cxn>
                  <a:cxn ang="0">
                    <a:pos x="13926" y="9830"/>
                  </a:cxn>
                  <a:cxn ang="0">
                    <a:pos x="13926" y="13107"/>
                  </a:cxn>
                  <a:cxn ang="0">
                    <a:pos x="12288" y="13926"/>
                  </a:cxn>
                  <a:cxn ang="0">
                    <a:pos x="9011" y="14746"/>
                  </a:cxn>
                  <a:cxn ang="0">
                    <a:pos x="5734" y="16384"/>
                  </a:cxn>
                  <a:cxn ang="0">
                    <a:pos x="3277" y="16384"/>
                  </a:cxn>
                  <a:cxn ang="0">
                    <a:pos x="0" y="14746"/>
                  </a:cxn>
                  <a:cxn ang="0">
                    <a:pos x="819" y="13926"/>
                  </a:cxn>
                  <a:cxn ang="0">
                    <a:pos x="3277" y="13926"/>
                  </a:cxn>
                  <a:cxn ang="0">
                    <a:pos x="3277" y="11469"/>
                  </a:cxn>
                  <a:cxn ang="0">
                    <a:pos x="3277" y="10650"/>
                  </a:cxn>
                  <a:cxn ang="0">
                    <a:pos x="3277" y="8192"/>
                  </a:cxn>
                </a:cxnLst>
                <a:rect l="0" t="0" r="r" b="b"/>
                <a:pathLst>
                  <a:path w="16384" h="16384">
                    <a:moveTo>
                      <a:pt x="3277" y="8192"/>
                    </a:moveTo>
                    <a:lnTo>
                      <a:pt x="4096" y="8192"/>
                    </a:lnTo>
                    <a:lnTo>
                      <a:pt x="5734" y="8192"/>
                    </a:lnTo>
                    <a:lnTo>
                      <a:pt x="6554" y="8192"/>
                    </a:lnTo>
                    <a:lnTo>
                      <a:pt x="7373" y="7373"/>
                    </a:lnTo>
                    <a:lnTo>
                      <a:pt x="7373" y="4096"/>
                    </a:lnTo>
                    <a:lnTo>
                      <a:pt x="9830" y="6554"/>
                    </a:lnTo>
                    <a:lnTo>
                      <a:pt x="10650" y="6554"/>
                    </a:lnTo>
                    <a:lnTo>
                      <a:pt x="12288" y="3277"/>
                    </a:lnTo>
                    <a:lnTo>
                      <a:pt x="10650" y="0"/>
                    </a:lnTo>
                    <a:lnTo>
                      <a:pt x="13926" y="1638"/>
                    </a:lnTo>
                    <a:lnTo>
                      <a:pt x="16384" y="4096"/>
                    </a:lnTo>
                    <a:lnTo>
                      <a:pt x="15565" y="6554"/>
                    </a:lnTo>
                    <a:lnTo>
                      <a:pt x="13926" y="9830"/>
                    </a:lnTo>
                    <a:lnTo>
                      <a:pt x="13926" y="13107"/>
                    </a:lnTo>
                    <a:lnTo>
                      <a:pt x="12288" y="13926"/>
                    </a:lnTo>
                    <a:lnTo>
                      <a:pt x="9011" y="14746"/>
                    </a:lnTo>
                    <a:lnTo>
                      <a:pt x="5734" y="16384"/>
                    </a:lnTo>
                    <a:lnTo>
                      <a:pt x="3277" y="16384"/>
                    </a:lnTo>
                    <a:lnTo>
                      <a:pt x="0" y="14746"/>
                    </a:lnTo>
                    <a:lnTo>
                      <a:pt x="819" y="13926"/>
                    </a:lnTo>
                    <a:lnTo>
                      <a:pt x="3277" y="13926"/>
                    </a:lnTo>
                    <a:lnTo>
                      <a:pt x="3277" y="11469"/>
                    </a:lnTo>
                    <a:lnTo>
                      <a:pt x="3277" y="10650"/>
                    </a:lnTo>
                    <a:lnTo>
                      <a:pt x="3277" y="819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5" name="Drawing 64"/>
              <p:cNvSpPr>
                <a:spLocks noChangeAspect="1"/>
              </p:cNvSpPr>
              <p:nvPr/>
            </p:nvSpPr>
            <p:spPr bwMode="auto">
              <a:xfrm>
                <a:off x="9335" y="-1447"/>
                <a:ext cx="620" cy="16"/>
              </a:xfrm>
              <a:custGeom>
                <a:avLst/>
                <a:gdLst/>
                <a:ahLst/>
                <a:cxnLst>
                  <a:cxn ang="0">
                    <a:pos x="3277" y="3072"/>
                  </a:cxn>
                  <a:cxn ang="0">
                    <a:pos x="2458" y="6144"/>
                  </a:cxn>
                  <a:cxn ang="0">
                    <a:pos x="819" y="4096"/>
                  </a:cxn>
                  <a:cxn ang="0">
                    <a:pos x="0" y="2048"/>
                  </a:cxn>
                  <a:cxn ang="0">
                    <a:pos x="0" y="0"/>
                  </a:cxn>
                  <a:cxn ang="0">
                    <a:pos x="2458" y="2048"/>
                  </a:cxn>
                  <a:cxn ang="0">
                    <a:pos x="5734" y="0"/>
                  </a:cxn>
                  <a:cxn ang="0">
                    <a:pos x="7373" y="2048"/>
                  </a:cxn>
                  <a:cxn ang="0">
                    <a:pos x="7373" y="3072"/>
                  </a:cxn>
                  <a:cxn ang="0">
                    <a:pos x="9011" y="4096"/>
                  </a:cxn>
                  <a:cxn ang="0">
                    <a:pos x="7373" y="7168"/>
                  </a:cxn>
                  <a:cxn ang="0">
                    <a:pos x="9011" y="7168"/>
                  </a:cxn>
                  <a:cxn ang="0">
                    <a:pos x="9830" y="4096"/>
                  </a:cxn>
                  <a:cxn ang="0">
                    <a:pos x="12288" y="3072"/>
                  </a:cxn>
                  <a:cxn ang="0">
                    <a:pos x="13107" y="4096"/>
                  </a:cxn>
                  <a:cxn ang="0">
                    <a:pos x="16384" y="4096"/>
                  </a:cxn>
                  <a:cxn ang="0">
                    <a:pos x="15565" y="7168"/>
                  </a:cxn>
                  <a:cxn ang="0">
                    <a:pos x="13926" y="11264"/>
                  </a:cxn>
                  <a:cxn ang="0">
                    <a:pos x="13107" y="14336"/>
                  </a:cxn>
                  <a:cxn ang="0">
                    <a:pos x="10650" y="16384"/>
                  </a:cxn>
                  <a:cxn ang="0">
                    <a:pos x="9011" y="15360"/>
                  </a:cxn>
                  <a:cxn ang="0">
                    <a:pos x="6554" y="12288"/>
                  </a:cxn>
                  <a:cxn ang="0">
                    <a:pos x="3277" y="11264"/>
                  </a:cxn>
                  <a:cxn ang="0">
                    <a:pos x="2458" y="8192"/>
                  </a:cxn>
                  <a:cxn ang="0">
                    <a:pos x="3277" y="10240"/>
                  </a:cxn>
                  <a:cxn ang="0">
                    <a:pos x="3277" y="6144"/>
                  </a:cxn>
                  <a:cxn ang="0">
                    <a:pos x="4096" y="4096"/>
                  </a:cxn>
                  <a:cxn ang="0">
                    <a:pos x="3277" y="3072"/>
                  </a:cxn>
                </a:cxnLst>
                <a:rect l="0" t="0" r="r" b="b"/>
                <a:pathLst>
                  <a:path w="16384" h="16384">
                    <a:moveTo>
                      <a:pt x="3277" y="3072"/>
                    </a:moveTo>
                    <a:lnTo>
                      <a:pt x="2458" y="6144"/>
                    </a:lnTo>
                    <a:lnTo>
                      <a:pt x="819" y="4096"/>
                    </a:lnTo>
                    <a:lnTo>
                      <a:pt x="0" y="2048"/>
                    </a:lnTo>
                    <a:lnTo>
                      <a:pt x="0" y="0"/>
                    </a:lnTo>
                    <a:lnTo>
                      <a:pt x="2458" y="2048"/>
                    </a:lnTo>
                    <a:lnTo>
                      <a:pt x="5734" y="0"/>
                    </a:lnTo>
                    <a:lnTo>
                      <a:pt x="7373" y="2048"/>
                    </a:lnTo>
                    <a:lnTo>
                      <a:pt x="7373" y="3072"/>
                    </a:lnTo>
                    <a:lnTo>
                      <a:pt x="9011" y="4096"/>
                    </a:lnTo>
                    <a:lnTo>
                      <a:pt x="7373" y="7168"/>
                    </a:lnTo>
                    <a:lnTo>
                      <a:pt x="9011" y="7168"/>
                    </a:lnTo>
                    <a:lnTo>
                      <a:pt x="9830" y="4096"/>
                    </a:lnTo>
                    <a:lnTo>
                      <a:pt x="12288" y="3072"/>
                    </a:lnTo>
                    <a:lnTo>
                      <a:pt x="13107" y="4096"/>
                    </a:lnTo>
                    <a:lnTo>
                      <a:pt x="16384" y="4096"/>
                    </a:lnTo>
                    <a:lnTo>
                      <a:pt x="15565" y="7168"/>
                    </a:lnTo>
                    <a:lnTo>
                      <a:pt x="13926" y="11264"/>
                    </a:lnTo>
                    <a:lnTo>
                      <a:pt x="13107" y="14336"/>
                    </a:lnTo>
                    <a:lnTo>
                      <a:pt x="10650" y="16384"/>
                    </a:lnTo>
                    <a:lnTo>
                      <a:pt x="9011" y="15360"/>
                    </a:lnTo>
                    <a:lnTo>
                      <a:pt x="6554" y="12288"/>
                    </a:lnTo>
                    <a:lnTo>
                      <a:pt x="3277" y="11264"/>
                    </a:lnTo>
                    <a:lnTo>
                      <a:pt x="2458" y="8192"/>
                    </a:lnTo>
                    <a:lnTo>
                      <a:pt x="3277" y="10240"/>
                    </a:lnTo>
                    <a:lnTo>
                      <a:pt x="3277" y="6144"/>
                    </a:lnTo>
                    <a:lnTo>
                      <a:pt x="4096" y="4096"/>
                    </a:lnTo>
                    <a:lnTo>
                      <a:pt x="3277" y="307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6" name="Drawing 65"/>
              <p:cNvSpPr>
                <a:spLocks noChangeAspect="1"/>
              </p:cNvSpPr>
              <p:nvPr/>
            </p:nvSpPr>
            <p:spPr bwMode="auto">
              <a:xfrm>
                <a:off x="9862" y="-1459"/>
                <a:ext cx="372" cy="14"/>
              </a:xfrm>
              <a:custGeom>
                <a:avLst/>
                <a:gdLst/>
                <a:ahLst/>
                <a:cxnLst>
                  <a:cxn ang="0">
                    <a:pos x="9557" y="7022"/>
                  </a:cxn>
                  <a:cxn ang="0">
                    <a:pos x="9557" y="4681"/>
                  </a:cxn>
                  <a:cxn ang="0">
                    <a:pos x="10923" y="7022"/>
                  </a:cxn>
                  <a:cxn ang="0">
                    <a:pos x="13653" y="7022"/>
                  </a:cxn>
                  <a:cxn ang="0">
                    <a:pos x="15019" y="9362"/>
                  </a:cxn>
                  <a:cxn ang="0">
                    <a:pos x="16384" y="11703"/>
                  </a:cxn>
                  <a:cxn ang="0">
                    <a:pos x="15019" y="16384"/>
                  </a:cxn>
                  <a:cxn ang="0">
                    <a:pos x="10923" y="14043"/>
                  </a:cxn>
                  <a:cxn ang="0">
                    <a:pos x="8192" y="12873"/>
                  </a:cxn>
                  <a:cxn ang="0">
                    <a:pos x="5461" y="11703"/>
                  </a:cxn>
                  <a:cxn ang="0">
                    <a:pos x="4096" y="4681"/>
                  </a:cxn>
                  <a:cxn ang="0">
                    <a:pos x="0" y="2341"/>
                  </a:cxn>
                  <a:cxn ang="0">
                    <a:pos x="2731" y="0"/>
                  </a:cxn>
                  <a:cxn ang="0">
                    <a:pos x="4096" y="2341"/>
                  </a:cxn>
                  <a:cxn ang="0">
                    <a:pos x="5461" y="3511"/>
                  </a:cxn>
                  <a:cxn ang="0">
                    <a:pos x="8192" y="8192"/>
                  </a:cxn>
                  <a:cxn ang="0">
                    <a:pos x="9557" y="7022"/>
                  </a:cxn>
                </a:cxnLst>
                <a:rect l="0" t="0" r="r" b="b"/>
                <a:pathLst>
                  <a:path w="16384" h="16384">
                    <a:moveTo>
                      <a:pt x="9557" y="7022"/>
                    </a:moveTo>
                    <a:lnTo>
                      <a:pt x="9557" y="4681"/>
                    </a:lnTo>
                    <a:lnTo>
                      <a:pt x="10923" y="7022"/>
                    </a:lnTo>
                    <a:lnTo>
                      <a:pt x="13653" y="7022"/>
                    </a:lnTo>
                    <a:lnTo>
                      <a:pt x="15019" y="9362"/>
                    </a:lnTo>
                    <a:lnTo>
                      <a:pt x="16384" y="11703"/>
                    </a:lnTo>
                    <a:lnTo>
                      <a:pt x="15019" y="16384"/>
                    </a:lnTo>
                    <a:lnTo>
                      <a:pt x="10923" y="14043"/>
                    </a:lnTo>
                    <a:lnTo>
                      <a:pt x="8192" y="12873"/>
                    </a:lnTo>
                    <a:lnTo>
                      <a:pt x="5461" y="11703"/>
                    </a:lnTo>
                    <a:lnTo>
                      <a:pt x="4096" y="4681"/>
                    </a:lnTo>
                    <a:lnTo>
                      <a:pt x="0" y="2341"/>
                    </a:lnTo>
                    <a:lnTo>
                      <a:pt x="2731" y="0"/>
                    </a:lnTo>
                    <a:lnTo>
                      <a:pt x="4096" y="2341"/>
                    </a:lnTo>
                    <a:lnTo>
                      <a:pt x="5461" y="3511"/>
                    </a:lnTo>
                    <a:lnTo>
                      <a:pt x="8192" y="8192"/>
                    </a:lnTo>
                    <a:lnTo>
                      <a:pt x="9557" y="70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7" name="Drawing 66"/>
              <p:cNvSpPr>
                <a:spLocks noChangeAspect="1"/>
              </p:cNvSpPr>
              <p:nvPr/>
            </p:nvSpPr>
            <p:spPr bwMode="auto">
              <a:xfrm>
                <a:off x="10544" y="-1460"/>
                <a:ext cx="186" cy="12"/>
              </a:xfrm>
              <a:custGeom>
                <a:avLst/>
                <a:gdLst/>
                <a:ahLst/>
                <a:cxnLst>
                  <a:cxn ang="0">
                    <a:pos x="10923" y="1365"/>
                  </a:cxn>
                  <a:cxn ang="0">
                    <a:pos x="13653" y="0"/>
                  </a:cxn>
                  <a:cxn ang="0">
                    <a:pos x="13653" y="1365"/>
                  </a:cxn>
                  <a:cxn ang="0">
                    <a:pos x="16384" y="4096"/>
                  </a:cxn>
                  <a:cxn ang="0">
                    <a:pos x="13653" y="6827"/>
                  </a:cxn>
                  <a:cxn ang="0">
                    <a:pos x="16384" y="15019"/>
                  </a:cxn>
                  <a:cxn ang="0">
                    <a:pos x="13653" y="16384"/>
                  </a:cxn>
                  <a:cxn ang="0">
                    <a:pos x="10923" y="16384"/>
                  </a:cxn>
                  <a:cxn ang="0">
                    <a:pos x="5461" y="10923"/>
                  </a:cxn>
                  <a:cxn ang="0">
                    <a:pos x="5461" y="15019"/>
                  </a:cxn>
                  <a:cxn ang="0">
                    <a:pos x="0" y="12288"/>
                  </a:cxn>
                  <a:cxn ang="0">
                    <a:pos x="0" y="6827"/>
                  </a:cxn>
                  <a:cxn ang="0">
                    <a:pos x="0" y="4096"/>
                  </a:cxn>
                  <a:cxn ang="0">
                    <a:pos x="10923" y="1365"/>
                  </a:cxn>
                </a:cxnLst>
                <a:rect l="0" t="0" r="r" b="b"/>
                <a:pathLst>
                  <a:path w="16384" h="16384">
                    <a:moveTo>
                      <a:pt x="10923" y="1365"/>
                    </a:moveTo>
                    <a:lnTo>
                      <a:pt x="13653" y="0"/>
                    </a:lnTo>
                    <a:lnTo>
                      <a:pt x="13653" y="1365"/>
                    </a:lnTo>
                    <a:lnTo>
                      <a:pt x="16384" y="4096"/>
                    </a:lnTo>
                    <a:lnTo>
                      <a:pt x="13653" y="6827"/>
                    </a:lnTo>
                    <a:lnTo>
                      <a:pt x="16384" y="15019"/>
                    </a:lnTo>
                    <a:lnTo>
                      <a:pt x="13653" y="16384"/>
                    </a:lnTo>
                    <a:lnTo>
                      <a:pt x="10923" y="16384"/>
                    </a:lnTo>
                    <a:lnTo>
                      <a:pt x="5461" y="10923"/>
                    </a:lnTo>
                    <a:lnTo>
                      <a:pt x="5461" y="15019"/>
                    </a:lnTo>
                    <a:lnTo>
                      <a:pt x="0" y="12288"/>
                    </a:lnTo>
                    <a:lnTo>
                      <a:pt x="0" y="6827"/>
                    </a:lnTo>
                    <a:lnTo>
                      <a:pt x="0" y="4096"/>
                    </a:lnTo>
                    <a:lnTo>
                      <a:pt x="10923" y="136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8" name="Drawing 67"/>
              <p:cNvSpPr>
                <a:spLocks noChangeAspect="1"/>
              </p:cNvSpPr>
              <p:nvPr/>
            </p:nvSpPr>
            <p:spPr bwMode="auto">
              <a:xfrm>
                <a:off x="11815" y="-1473"/>
                <a:ext cx="341" cy="8"/>
              </a:xfrm>
              <a:custGeom>
                <a:avLst/>
                <a:gdLst/>
                <a:ahLst/>
                <a:cxnLst>
                  <a:cxn ang="0">
                    <a:pos x="10426" y="16384"/>
                  </a:cxn>
                  <a:cxn ang="0">
                    <a:pos x="5958" y="12288"/>
                  </a:cxn>
                  <a:cxn ang="0">
                    <a:pos x="0" y="10240"/>
                  </a:cxn>
                  <a:cxn ang="0">
                    <a:pos x="0" y="4096"/>
                  </a:cxn>
                  <a:cxn ang="0">
                    <a:pos x="0" y="0"/>
                  </a:cxn>
                  <a:cxn ang="0">
                    <a:pos x="4468" y="0"/>
                  </a:cxn>
                  <a:cxn ang="0">
                    <a:pos x="7447" y="2048"/>
                  </a:cxn>
                  <a:cxn ang="0">
                    <a:pos x="10426" y="2048"/>
                  </a:cxn>
                  <a:cxn ang="0">
                    <a:pos x="11916" y="2048"/>
                  </a:cxn>
                  <a:cxn ang="0">
                    <a:pos x="16384" y="4096"/>
                  </a:cxn>
                  <a:cxn ang="0">
                    <a:pos x="16384" y="12288"/>
                  </a:cxn>
                  <a:cxn ang="0">
                    <a:pos x="11916" y="16384"/>
                  </a:cxn>
                  <a:cxn ang="0">
                    <a:pos x="10426" y="16384"/>
                  </a:cxn>
                </a:cxnLst>
                <a:rect l="0" t="0" r="r" b="b"/>
                <a:pathLst>
                  <a:path w="16384" h="16384">
                    <a:moveTo>
                      <a:pt x="10426" y="16384"/>
                    </a:moveTo>
                    <a:lnTo>
                      <a:pt x="5958" y="12288"/>
                    </a:lnTo>
                    <a:lnTo>
                      <a:pt x="0" y="10240"/>
                    </a:lnTo>
                    <a:lnTo>
                      <a:pt x="0" y="4096"/>
                    </a:lnTo>
                    <a:lnTo>
                      <a:pt x="0" y="0"/>
                    </a:lnTo>
                    <a:lnTo>
                      <a:pt x="4468" y="0"/>
                    </a:lnTo>
                    <a:lnTo>
                      <a:pt x="7447" y="2048"/>
                    </a:lnTo>
                    <a:lnTo>
                      <a:pt x="10426" y="2048"/>
                    </a:lnTo>
                    <a:lnTo>
                      <a:pt x="11916" y="2048"/>
                    </a:lnTo>
                    <a:lnTo>
                      <a:pt x="16384" y="4096"/>
                    </a:lnTo>
                    <a:lnTo>
                      <a:pt x="16384" y="12288"/>
                    </a:lnTo>
                    <a:lnTo>
                      <a:pt x="11916" y="16384"/>
                    </a:lnTo>
                    <a:lnTo>
                      <a:pt x="10426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9" name="Drawing 68"/>
              <p:cNvSpPr>
                <a:spLocks noChangeAspect="1"/>
              </p:cNvSpPr>
              <p:nvPr/>
            </p:nvSpPr>
            <p:spPr bwMode="auto">
              <a:xfrm>
                <a:off x="11474" y="-1496"/>
                <a:ext cx="682" cy="19"/>
              </a:xfrm>
              <a:custGeom>
                <a:avLst/>
                <a:gdLst/>
                <a:ahLst/>
                <a:cxnLst>
                  <a:cxn ang="0">
                    <a:pos x="4468" y="6036"/>
                  </a:cxn>
                  <a:cxn ang="0">
                    <a:pos x="5213" y="4312"/>
                  </a:cxn>
                  <a:cxn ang="0">
                    <a:pos x="5213" y="3449"/>
                  </a:cxn>
                  <a:cxn ang="0">
                    <a:pos x="5958" y="3449"/>
                  </a:cxn>
                  <a:cxn ang="0">
                    <a:pos x="7447" y="2587"/>
                  </a:cxn>
                  <a:cxn ang="0">
                    <a:pos x="7447" y="3449"/>
                  </a:cxn>
                  <a:cxn ang="0">
                    <a:pos x="8192" y="6036"/>
                  </a:cxn>
                  <a:cxn ang="0">
                    <a:pos x="8937" y="4312"/>
                  </a:cxn>
                  <a:cxn ang="0">
                    <a:pos x="11171" y="4312"/>
                  </a:cxn>
                  <a:cxn ang="0">
                    <a:pos x="11171" y="2587"/>
                  </a:cxn>
                  <a:cxn ang="0">
                    <a:pos x="10426" y="862"/>
                  </a:cxn>
                  <a:cxn ang="0">
                    <a:pos x="11916" y="0"/>
                  </a:cxn>
                  <a:cxn ang="0">
                    <a:pos x="13405" y="2587"/>
                  </a:cxn>
                  <a:cxn ang="0">
                    <a:pos x="14895" y="3449"/>
                  </a:cxn>
                  <a:cxn ang="0">
                    <a:pos x="16384" y="4312"/>
                  </a:cxn>
                  <a:cxn ang="0">
                    <a:pos x="16384" y="6899"/>
                  </a:cxn>
                  <a:cxn ang="0">
                    <a:pos x="14895" y="6899"/>
                  </a:cxn>
                  <a:cxn ang="0">
                    <a:pos x="14895" y="9485"/>
                  </a:cxn>
                  <a:cxn ang="0">
                    <a:pos x="14150" y="11210"/>
                  </a:cxn>
                  <a:cxn ang="0">
                    <a:pos x="11171" y="10348"/>
                  </a:cxn>
                  <a:cxn ang="0">
                    <a:pos x="10426" y="12935"/>
                  </a:cxn>
                  <a:cxn ang="0">
                    <a:pos x="8937" y="12935"/>
                  </a:cxn>
                  <a:cxn ang="0">
                    <a:pos x="7447" y="11210"/>
                  </a:cxn>
                  <a:cxn ang="0">
                    <a:pos x="5213" y="13797"/>
                  </a:cxn>
                  <a:cxn ang="0">
                    <a:pos x="4468" y="11210"/>
                  </a:cxn>
                  <a:cxn ang="0">
                    <a:pos x="4468" y="16384"/>
                  </a:cxn>
                  <a:cxn ang="0">
                    <a:pos x="2234" y="10348"/>
                  </a:cxn>
                  <a:cxn ang="0">
                    <a:pos x="2234" y="9485"/>
                  </a:cxn>
                  <a:cxn ang="0">
                    <a:pos x="0" y="9485"/>
                  </a:cxn>
                  <a:cxn ang="0">
                    <a:pos x="0" y="7761"/>
                  </a:cxn>
                  <a:cxn ang="0">
                    <a:pos x="1489" y="6899"/>
                  </a:cxn>
                  <a:cxn ang="0">
                    <a:pos x="4468" y="6899"/>
                  </a:cxn>
                  <a:cxn ang="0">
                    <a:pos x="4468" y="6036"/>
                  </a:cxn>
                </a:cxnLst>
                <a:rect l="0" t="0" r="r" b="b"/>
                <a:pathLst>
                  <a:path w="16384" h="16384">
                    <a:moveTo>
                      <a:pt x="4468" y="6036"/>
                    </a:moveTo>
                    <a:lnTo>
                      <a:pt x="5213" y="4312"/>
                    </a:lnTo>
                    <a:lnTo>
                      <a:pt x="5213" y="3449"/>
                    </a:lnTo>
                    <a:lnTo>
                      <a:pt x="5958" y="3449"/>
                    </a:lnTo>
                    <a:lnTo>
                      <a:pt x="7447" y="2587"/>
                    </a:lnTo>
                    <a:lnTo>
                      <a:pt x="7447" y="3449"/>
                    </a:lnTo>
                    <a:lnTo>
                      <a:pt x="8192" y="6036"/>
                    </a:lnTo>
                    <a:lnTo>
                      <a:pt x="8937" y="4312"/>
                    </a:lnTo>
                    <a:lnTo>
                      <a:pt x="11171" y="4312"/>
                    </a:lnTo>
                    <a:lnTo>
                      <a:pt x="11171" y="2587"/>
                    </a:lnTo>
                    <a:lnTo>
                      <a:pt x="10426" y="862"/>
                    </a:lnTo>
                    <a:lnTo>
                      <a:pt x="11916" y="0"/>
                    </a:lnTo>
                    <a:lnTo>
                      <a:pt x="13405" y="2587"/>
                    </a:lnTo>
                    <a:lnTo>
                      <a:pt x="14895" y="3449"/>
                    </a:lnTo>
                    <a:lnTo>
                      <a:pt x="16384" y="4312"/>
                    </a:lnTo>
                    <a:lnTo>
                      <a:pt x="16384" y="6899"/>
                    </a:lnTo>
                    <a:lnTo>
                      <a:pt x="14895" y="6899"/>
                    </a:lnTo>
                    <a:lnTo>
                      <a:pt x="14895" y="9485"/>
                    </a:lnTo>
                    <a:lnTo>
                      <a:pt x="14150" y="11210"/>
                    </a:lnTo>
                    <a:lnTo>
                      <a:pt x="11171" y="10348"/>
                    </a:lnTo>
                    <a:lnTo>
                      <a:pt x="10426" y="12935"/>
                    </a:lnTo>
                    <a:lnTo>
                      <a:pt x="8937" y="12935"/>
                    </a:lnTo>
                    <a:lnTo>
                      <a:pt x="7447" y="11210"/>
                    </a:lnTo>
                    <a:lnTo>
                      <a:pt x="5213" y="13797"/>
                    </a:lnTo>
                    <a:lnTo>
                      <a:pt x="4468" y="11210"/>
                    </a:lnTo>
                    <a:lnTo>
                      <a:pt x="4468" y="16384"/>
                    </a:lnTo>
                    <a:lnTo>
                      <a:pt x="2234" y="10348"/>
                    </a:lnTo>
                    <a:lnTo>
                      <a:pt x="2234" y="9485"/>
                    </a:lnTo>
                    <a:lnTo>
                      <a:pt x="0" y="9485"/>
                    </a:lnTo>
                    <a:lnTo>
                      <a:pt x="0" y="7761"/>
                    </a:lnTo>
                    <a:lnTo>
                      <a:pt x="1489" y="6899"/>
                    </a:lnTo>
                    <a:lnTo>
                      <a:pt x="4468" y="6899"/>
                    </a:lnTo>
                    <a:lnTo>
                      <a:pt x="4468" y="603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0" name="Drawing 69"/>
              <p:cNvSpPr>
                <a:spLocks noChangeAspect="1"/>
              </p:cNvSpPr>
              <p:nvPr/>
            </p:nvSpPr>
            <p:spPr bwMode="auto">
              <a:xfrm>
                <a:off x="12094" y="-1488"/>
                <a:ext cx="434" cy="17"/>
              </a:xfrm>
              <a:custGeom>
                <a:avLst/>
                <a:gdLst/>
                <a:ahLst/>
                <a:cxnLst>
                  <a:cxn ang="0">
                    <a:pos x="12873" y="14456"/>
                  </a:cxn>
                  <a:cxn ang="0">
                    <a:pos x="11703" y="12529"/>
                  </a:cxn>
                  <a:cxn ang="0">
                    <a:pos x="11703" y="15420"/>
                  </a:cxn>
                  <a:cxn ang="0">
                    <a:pos x="9362" y="16384"/>
                  </a:cxn>
                  <a:cxn ang="0">
                    <a:pos x="8192" y="16384"/>
                  </a:cxn>
                  <a:cxn ang="0">
                    <a:pos x="4681" y="16384"/>
                  </a:cxn>
                  <a:cxn ang="0">
                    <a:pos x="3511" y="14456"/>
                  </a:cxn>
                  <a:cxn ang="0">
                    <a:pos x="2341" y="12529"/>
                  </a:cxn>
                  <a:cxn ang="0">
                    <a:pos x="2341" y="10601"/>
                  </a:cxn>
                  <a:cxn ang="0">
                    <a:pos x="0" y="8674"/>
                  </a:cxn>
                  <a:cxn ang="0">
                    <a:pos x="0" y="7710"/>
                  </a:cxn>
                  <a:cxn ang="0">
                    <a:pos x="2341" y="4819"/>
                  </a:cxn>
                  <a:cxn ang="0">
                    <a:pos x="4681" y="6746"/>
                  </a:cxn>
                  <a:cxn ang="0">
                    <a:pos x="4681" y="2891"/>
                  </a:cxn>
                  <a:cxn ang="0">
                    <a:pos x="7022" y="2891"/>
                  </a:cxn>
                  <a:cxn ang="0">
                    <a:pos x="9362" y="2891"/>
                  </a:cxn>
                  <a:cxn ang="0">
                    <a:pos x="11703" y="0"/>
                  </a:cxn>
                  <a:cxn ang="0">
                    <a:pos x="12873" y="964"/>
                  </a:cxn>
                  <a:cxn ang="0">
                    <a:pos x="16384" y="3855"/>
                  </a:cxn>
                  <a:cxn ang="0">
                    <a:pos x="16384" y="6746"/>
                  </a:cxn>
                  <a:cxn ang="0">
                    <a:pos x="16384" y="10601"/>
                  </a:cxn>
                  <a:cxn ang="0">
                    <a:pos x="12873" y="14456"/>
                  </a:cxn>
                </a:cxnLst>
                <a:rect l="0" t="0" r="r" b="b"/>
                <a:pathLst>
                  <a:path w="16384" h="16384">
                    <a:moveTo>
                      <a:pt x="12873" y="14456"/>
                    </a:moveTo>
                    <a:lnTo>
                      <a:pt x="11703" y="12529"/>
                    </a:lnTo>
                    <a:lnTo>
                      <a:pt x="11703" y="15420"/>
                    </a:lnTo>
                    <a:lnTo>
                      <a:pt x="9362" y="16384"/>
                    </a:lnTo>
                    <a:lnTo>
                      <a:pt x="8192" y="16384"/>
                    </a:lnTo>
                    <a:lnTo>
                      <a:pt x="4681" y="16384"/>
                    </a:lnTo>
                    <a:lnTo>
                      <a:pt x="3511" y="14456"/>
                    </a:lnTo>
                    <a:lnTo>
                      <a:pt x="2341" y="12529"/>
                    </a:lnTo>
                    <a:lnTo>
                      <a:pt x="2341" y="10601"/>
                    </a:lnTo>
                    <a:lnTo>
                      <a:pt x="0" y="8674"/>
                    </a:lnTo>
                    <a:lnTo>
                      <a:pt x="0" y="7710"/>
                    </a:lnTo>
                    <a:lnTo>
                      <a:pt x="2341" y="4819"/>
                    </a:lnTo>
                    <a:lnTo>
                      <a:pt x="4681" y="6746"/>
                    </a:lnTo>
                    <a:lnTo>
                      <a:pt x="4681" y="2891"/>
                    </a:lnTo>
                    <a:lnTo>
                      <a:pt x="7022" y="2891"/>
                    </a:lnTo>
                    <a:lnTo>
                      <a:pt x="9362" y="2891"/>
                    </a:lnTo>
                    <a:lnTo>
                      <a:pt x="11703" y="0"/>
                    </a:lnTo>
                    <a:lnTo>
                      <a:pt x="12873" y="964"/>
                    </a:lnTo>
                    <a:lnTo>
                      <a:pt x="16384" y="3855"/>
                    </a:lnTo>
                    <a:lnTo>
                      <a:pt x="16384" y="6746"/>
                    </a:lnTo>
                    <a:lnTo>
                      <a:pt x="16384" y="10601"/>
                    </a:lnTo>
                    <a:lnTo>
                      <a:pt x="12873" y="1445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1" name="Drawing 70"/>
              <p:cNvSpPr>
                <a:spLocks noChangeAspect="1"/>
              </p:cNvSpPr>
              <p:nvPr/>
            </p:nvSpPr>
            <p:spPr bwMode="auto">
              <a:xfrm>
                <a:off x="12528" y="-1499"/>
                <a:ext cx="279" cy="14"/>
              </a:xfrm>
              <a:custGeom>
                <a:avLst/>
                <a:gdLst/>
                <a:ahLst/>
                <a:cxnLst>
                  <a:cxn ang="0">
                    <a:pos x="14564" y="14043"/>
                  </a:cxn>
                  <a:cxn ang="0">
                    <a:pos x="9102" y="16384"/>
                  </a:cxn>
                  <a:cxn ang="0">
                    <a:pos x="9102" y="12873"/>
                  </a:cxn>
                  <a:cxn ang="0">
                    <a:pos x="3641" y="8192"/>
                  </a:cxn>
                  <a:cxn ang="0">
                    <a:pos x="0" y="2341"/>
                  </a:cxn>
                  <a:cxn ang="0">
                    <a:pos x="1820" y="0"/>
                  </a:cxn>
                  <a:cxn ang="0">
                    <a:pos x="3641" y="3511"/>
                  </a:cxn>
                  <a:cxn ang="0">
                    <a:pos x="7282" y="2341"/>
                  </a:cxn>
                  <a:cxn ang="0">
                    <a:pos x="14564" y="3511"/>
                  </a:cxn>
                  <a:cxn ang="0">
                    <a:pos x="16384" y="8192"/>
                  </a:cxn>
                  <a:cxn ang="0">
                    <a:pos x="16384" y="9362"/>
                  </a:cxn>
                  <a:cxn ang="0">
                    <a:pos x="16384" y="11703"/>
                  </a:cxn>
                  <a:cxn ang="0">
                    <a:pos x="16384" y="12873"/>
                  </a:cxn>
                  <a:cxn ang="0">
                    <a:pos x="14564" y="14043"/>
                  </a:cxn>
                </a:cxnLst>
                <a:rect l="0" t="0" r="r" b="b"/>
                <a:pathLst>
                  <a:path w="16384" h="16384">
                    <a:moveTo>
                      <a:pt x="14564" y="14043"/>
                    </a:moveTo>
                    <a:lnTo>
                      <a:pt x="9102" y="16384"/>
                    </a:lnTo>
                    <a:lnTo>
                      <a:pt x="9102" y="12873"/>
                    </a:lnTo>
                    <a:lnTo>
                      <a:pt x="3641" y="8192"/>
                    </a:lnTo>
                    <a:lnTo>
                      <a:pt x="0" y="2341"/>
                    </a:lnTo>
                    <a:lnTo>
                      <a:pt x="1820" y="0"/>
                    </a:lnTo>
                    <a:lnTo>
                      <a:pt x="3641" y="3511"/>
                    </a:lnTo>
                    <a:lnTo>
                      <a:pt x="7282" y="2341"/>
                    </a:lnTo>
                    <a:lnTo>
                      <a:pt x="14564" y="3511"/>
                    </a:lnTo>
                    <a:lnTo>
                      <a:pt x="16384" y="8192"/>
                    </a:lnTo>
                    <a:lnTo>
                      <a:pt x="16384" y="9362"/>
                    </a:lnTo>
                    <a:lnTo>
                      <a:pt x="16384" y="11703"/>
                    </a:lnTo>
                    <a:lnTo>
                      <a:pt x="16384" y="12873"/>
                    </a:lnTo>
                    <a:lnTo>
                      <a:pt x="14564" y="1404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2" name="Drawing 71"/>
              <p:cNvSpPr>
                <a:spLocks noChangeAspect="1"/>
              </p:cNvSpPr>
              <p:nvPr/>
            </p:nvSpPr>
            <p:spPr bwMode="auto">
              <a:xfrm>
                <a:off x="13458" y="-1529"/>
                <a:ext cx="496" cy="12"/>
              </a:xfrm>
              <a:custGeom>
                <a:avLst/>
                <a:gdLst/>
                <a:ahLst/>
                <a:cxnLst>
                  <a:cxn ang="0">
                    <a:pos x="11264" y="2731"/>
                  </a:cxn>
                  <a:cxn ang="0">
                    <a:pos x="14336" y="5461"/>
                  </a:cxn>
                  <a:cxn ang="0">
                    <a:pos x="14336" y="6827"/>
                  </a:cxn>
                  <a:cxn ang="0">
                    <a:pos x="15360" y="8192"/>
                  </a:cxn>
                  <a:cxn ang="0">
                    <a:pos x="16384" y="10923"/>
                  </a:cxn>
                  <a:cxn ang="0">
                    <a:pos x="16384" y="12288"/>
                  </a:cxn>
                  <a:cxn ang="0">
                    <a:pos x="15360" y="12288"/>
                  </a:cxn>
                  <a:cxn ang="0">
                    <a:pos x="12288" y="12288"/>
                  </a:cxn>
                  <a:cxn ang="0">
                    <a:pos x="11264" y="13653"/>
                  </a:cxn>
                  <a:cxn ang="0">
                    <a:pos x="11264" y="16384"/>
                  </a:cxn>
                  <a:cxn ang="0">
                    <a:pos x="8192" y="13653"/>
                  </a:cxn>
                  <a:cxn ang="0">
                    <a:pos x="7168" y="16384"/>
                  </a:cxn>
                  <a:cxn ang="0">
                    <a:pos x="6144" y="16384"/>
                  </a:cxn>
                  <a:cxn ang="0">
                    <a:pos x="4096" y="16384"/>
                  </a:cxn>
                  <a:cxn ang="0">
                    <a:pos x="3072" y="13653"/>
                  </a:cxn>
                  <a:cxn ang="0">
                    <a:pos x="6144" y="10923"/>
                  </a:cxn>
                  <a:cxn ang="0">
                    <a:pos x="7168" y="8192"/>
                  </a:cxn>
                  <a:cxn ang="0">
                    <a:pos x="3072" y="8192"/>
                  </a:cxn>
                  <a:cxn ang="0">
                    <a:pos x="0" y="10923"/>
                  </a:cxn>
                  <a:cxn ang="0">
                    <a:pos x="0" y="6827"/>
                  </a:cxn>
                  <a:cxn ang="0">
                    <a:pos x="4096" y="5461"/>
                  </a:cxn>
                  <a:cxn ang="0">
                    <a:pos x="7168" y="6827"/>
                  </a:cxn>
                  <a:cxn ang="0">
                    <a:pos x="7168" y="2731"/>
                  </a:cxn>
                  <a:cxn ang="0">
                    <a:pos x="7168" y="0"/>
                  </a:cxn>
                  <a:cxn ang="0">
                    <a:pos x="10240" y="2731"/>
                  </a:cxn>
                  <a:cxn ang="0">
                    <a:pos x="11264" y="2731"/>
                  </a:cxn>
                </a:cxnLst>
                <a:rect l="0" t="0" r="r" b="b"/>
                <a:pathLst>
                  <a:path w="16384" h="16384">
                    <a:moveTo>
                      <a:pt x="11264" y="2731"/>
                    </a:moveTo>
                    <a:lnTo>
                      <a:pt x="14336" y="5461"/>
                    </a:lnTo>
                    <a:lnTo>
                      <a:pt x="14336" y="6827"/>
                    </a:lnTo>
                    <a:lnTo>
                      <a:pt x="15360" y="8192"/>
                    </a:lnTo>
                    <a:lnTo>
                      <a:pt x="16384" y="10923"/>
                    </a:lnTo>
                    <a:lnTo>
                      <a:pt x="16384" y="12288"/>
                    </a:lnTo>
                    <a:lnTo>
                      <a:pt x="15360" y="12288"/>
                    </a:lnTo>
                    <a:lnTo>
                      <a:pt x="12288" y="12288"/>
                    </a:lnTo>
                    <a:lnTo>
                      <a:pt x="11264" y="13653"/>
                    </a:lnTo>
                    <a:lnTo>
                      <a:pt x="11264" y="16384"/>
                    </a:lnTo>
                    <a:lnTo>
                      <a:pt x="8192" y="13653"/>
                    </a:lnTo>
                    <a:lnTo>
                      <a:pt x="7168" y="16384"/>
                    </a:lnTo>
                    <a:lnTo>
                      <a:pt x="6144" y="16384"/>
                    </a:lnTo>
                    <a:lnTo>
                      <a:pt x="4096" y="16384"/>
                    </a:lnTo>
                    <a:lnTo>
                      <a:pt x="3072" y="13653"/>
                    </a:lnTo>
                    <a:lnTo>
                      <a:pt x="6144" y="10923"/>
                    </a:lnTo>
                    <a:lnTo>
                      <a:pt x="7168" y="8192"/>
                    </a:lnTo>
                    <a:lnTo>
                      <a:pt x="3072" y="8192"/>
                    </a:lnTo>
                    <a:lnTo>
                      <a:pt x="0" y="10923"/>
                    </a:lnTo>
                    <a:lnTo>
                      <a:pt x="0" y="6827"/>
                    </a:lnTo>
                    <a:lnTo>
                      <a:pt x="4096" y="5461"/>
                    </a:lnTo>
                    <a:lnTo>
                      <a:pt x="7168" y="6827"/>
                    </a:lnTo>
                    <a:lnTo>
                      <a:pt x="7168" y="2731"/>
                    </a:lnTo>
                    <a:lnTo>
                      <a:pt x="7168" y="0"/>
                    </a:lnTo>
                    <a:lnTo>
                      <a:pt x="10240" y="2731"/>
                    </a:lnTo>
                    <a:lnTo>
                      <a:pt x="11264" y="273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3" name="Drawing 72"/>
              <p:cNvSpPr>
                <a:spLocks noChangeAspect="1"/>
              </p:cNvSpPr>
              <p:nvPr/>
            </p:nvSpPr>
            <p:spPr bwMode="auto">
              <a:xfrm>
                <a:off x="1678" y="-1043"/>
                <a:ext cx="682" cy="14"/>
              </a:xfrm>
              <a:custGeom>
                <a:avLst/>
                <a:gdLst/>
                <a:ahLst/>
                <a:cxnLst>
                  <a:cxn ang="0">
                    <a:pos x="0" y="9362"/>
                  </a:cxn>
                  <a:cxn ang="0">
                    <a:pos x="2234" y="9362"/>
                  </a:cxn>
                  <a:cxn ang="0">
                    <a:pos x="2234" y="7022"/>
                  </a:cxn>
                  <a:cxn ang="0">
                    <a:pos x="4468" y="8192"/>
                  </a:cxn>
                  <a:cxn ang="0">
                    <a:pos x="5958" y="4681"/>
                  </a:cxn>
                  <a:cxn ang="0">
                    <a:pos x="5958" y="3511"/>
                  </a:cxn>
                  <a:cxn ang="0">
                    <a:pos x="8192" y="2341"/>
                  </a:cxn>
                  <a:cxn ang="0">
                    <a:pos x="11171" y="0"/>
                  </a:cxn>
                  <a:cxn ang="0">
                    <a:pos x="14150" y="0"/>
                  </a:cxn>
                  <a:cxn ang="0">
                    <a:pos x="13405" y="3511"/>
                  </a:cxn>
                  <a:cxn ang="0">
                    <a:pos x="14895" y="4681"/>
                  </a:cxn>
                  <a:cxn ang="0">
                    <a:pos x="16384" y="9362"/>
                  </a:cxn>
                  <a:cxn ang="0">
                    <a:pos x="11916" y="11703"/>
                  </a:cxn>
                  <a:cxn ang="0">
                    <a:pos x="7447" y="12873"/>
                  </a:cxn>
                  <a:cxn ang="0">
                    <a:pos x="2979" y="16384"/>
                  </a:cxn>
                  <a:cxn ang="0">
                    <a:pos x="1489" y="12873"/>
                  </a:cxn>
                  <a:cxn ang="0">
                    <a:pos x="0" y="9362"/>
                  </a:cxn>
                </a:cxnLst>
                <a:rect l="0" t="0" r="r" b="b"/>
                <a:pathLst>
                  <a:path w="16384" h="16384">
                    <a:moveTo>
                      <a:pt x="0" y="9362"/>
                    </a:moveTo>
                    <a:lnTo>
                      <a:pt x="2234" y="9362"/>
                    </a:lnTo>
                    <a:lnTo>
                      <a:pt x="2234" y="7022"/>
                    </a:lnTo>
                    <a:lnTo>
                      <a:pt x="4468" y="8192"/>
                    </a:lnTo>
                    <a:lnTo>
                      <a:pt x="5958" y="4681"/>
                    </a:lnTo>
                    <a:lnTo>
                      <a:pt x="5958" y="3511"/>
                    </a:lnTo>
                    <a:lnTo>
                      <a:pt x="8192" y="2341"/>
                    </a:lnTo>
                    <a:lnTo>
                      <a:pt x="11171" y="0"/>
                    </a:lnTo>
                    <a:lnTo>
                      <a:pt x="14150" y="0"/>
                    </a:lnTo>
                    <a:lnTo>
                      <a:pt x="13405" y="3511"/>
                    </a:lnTo>
                    <a:lnTo>
                      <a:pt x="14895" y="4681"/>
                    </a:lnTo>
                    <a:lnTo>
                      <a:pt x="16384" y="9362"/>
                    </a:lnTo>
                    <a:lnTo>
                      <a:pt x="11916" y="11703"/>
                    </a:lnTo>
                    <a:lnTo>
                      <a:pt x="7447" y="12873"/>
                    </a:lnTo>
                    <a:lnTo>
                      <a:pt x="2979" y="16384"/>
                    </a:lnTo>
                    <a:lnTo>
                      <a:pt x="1489" y="12873"/>
                    </a:lnTo>
                    <a:lnTo>
                      <a:pt x="0" y="936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4" name="Drawing 73"/>
              <p:cNvSpPr>
                <a:spLocks noChangeAspect="1"/>
              </p:cNvSpPr>
              <p:nvPr/>
            </p:nvSpPr>
            <p:spPr bwMode="auto">
              <a:xfrm>
                <a:off x="-1949" y="-888"/>
                <a:ext cx="155" cy="9"/>
              </a:xfrm>
              <a:custGeom>
                <a:avLst/>
                <a:gdLst/>
                <a:ahLst/>
                <a:cxnLst>
                  <a:cxn ang="0">
                    <a:pos x="16384" y="1820"/>
                  </a:cxn>
                  <a:cxn ang="0">
                    <a:pos x="16384" y="0"/>
                  </a:cxn>
                  <a:cxn ang="0">
                    <a:pos x="13107" y="1820"/>
                  </a:cxn>
                  <a:cxn ang="0">
                    <a:pos x="9830" y="5461"/>
                  </a:cxn>
                  <a:cxn ang="0">
                    <a:pos x="3277" y="7282"/>
                  </a:cxn>
                  <a:cxn ang="0">
                    <a:pos x="0" y="9102"/>
                  </a:cxn>
                  <a:cxn ang="0">
                    <a:pos x="0" y="12743"/>
                  </a:cxn>
                  <a:cxn ang="0">
                    <a:pos x="0" y="16384"/>
                  </a:cxn>
                  <a:cxn ang="0">
                    <a:pos x="3277" y="16384"/>
                  </a:cxn>
                  <a:cxn ang="0">
                    <a:pos x="9830" y="16384"/>
                  </a:cxn>
                  <a:cxn ang="0">
                    <a:pos x="13107" y="12743"/>
                  </a:cxn>
                  <a:cxn ang="0">
                    <a:pos x="16384" y="7282"/>
                  </a:cxn>
                  <a:cxn ang="0">
                    <a:pos x="16384" y="1820"/>
                  </a:cxn>
                </a:cxnLst>
                <a:rect l="0" t="0" r="r" b="b"/>
                <a:pathLst>
                  <a:path w="16384" h="16384">
                    <a:moveTo>
                      <a:pt x="16384" y="1820"/>
                    </a:moveTo>
                    <a:lnTo>
                      <a:pt x="16384" y="0"/>
                    </a:lnTo>
                    <a:lnTo>
                      <a:pt x="13107" y="1820"/>
                    </a:lnTo>
                    <a:lnTo>
                      <a:pt x="9830" y="5461"/>
                    </a:lnTo>
                    <a:lnTo>
                      <a:pt x="3277" y="7282"/>
                    </a:lnTo>
                    <a:lnTo>
                      <a:pt x="0" y="9102"/>
                    </a:lnTo>
                    <a:lnTo>
                      <a:pt x="0" y="12743"/>
                    </a:lnTo>
                    <a:lnTo>
                      <a:pt x="0" y="16384"/>
                    </a:lnTo>
                    <a:lnTo>
                      <a:pt x="3277" y="16384"/>
                    </a:lnTo>
                    <a:lnTo>
                      <a:pt x="9830" y="16384"/>
                    </a:lnTo>
                    <a:lnTo>
                      <a:pt x="13107" y="12743"/>
                    </a:lnTo>
                    <a:lnTo>
                      <a:pt x="16384" y="7282"/>
                    </a:lnTo>
                    <a:lnTo>
                      <a:pt x="16384" y="182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5" name="Drawing 74"/>
              <p:cNvSpPr>
                <a:spLocks noChangeAspect="1"/>
              </p:cNvSpPr>
              <p:nvPr/>
            </p:nvSpPr>
            <p:spPr bwMode="auto">
              <a:xfrm>
                <a:off x="-1825" y="-864"/>
                <a:ext cx="93" cy="7"/>
              </a:xfrm>
              <a:custGeom>
                <a:avLst/>
                <a:gdLst/>
                <a:ahLst/>
                <a:cxnLst>
                  <a:cxn ang="0">
                    <a:pos x="0" y="16384"/>
                  </a:cxn>
                  <a:cxn ang="0">
                    <a:pos x="16384" y="0"/>
                  </a:cxn>
                  <a:cxn ang="0">
                    <a:pos x="5461" y="0"/>
                  </a:cxn>
                  <a:cxn ang="0">
                    <a:pos x="0" y="2341"/>
                  </a:cxn>
                  <a:cxn ang="0">
                    <a:pos x="0" y="9362"/>
                  </a:cxn>
                  <a:cxn ang="0">
                    <a:pos x="0" y="16384"/>
                  </a:cxn>
                </a:cxnLst>
                <a:rect l="0" t="0" r="r" b="b"/>
                <a:pathLst>
                  <a:path w="16384" h="16384">
                    <a:moveTo>
                      <a:pt x="0" y="16384"/>
                    </a:moveTo>
                    <a:lnTo>
                      <a:pt x="16384" y="0"/>
                    </a:lnTo>
                    <a:lnTo>
                      <a:pt x="5461" y="0"/>
                    </a:lnTo>
                    <a:lnTo>
                      <a:pt x="0" y="2341"/>
                    </a:lnTo>
                    <a:lnTo>
                      <a:pt x="0" y="9362"/>
                    </a:lnTo>
                    <a:lnTo>
                      <a:pt x="0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6" name="Drawing 75"/>
              <p:cNvSpPr>
                <a:spLocks noChangeAspect="1"/>
              </p:cNvSpPr>
              <p:nvPr/>
            </p:nvSpPr>
            <p:spPr bwMode="auto">
              <a:xfrm>
                <a:off x="-802" y="-965"/>
                <a:ext cx="217" cy="10"/>
              </a:xfrm>
              <a:custGeom>
                <a:avLst/>
                <a:gdLst/>
                <a:ahLst/>
                <a:cxnLst>
                  <a:cxn ang="0">
                    <a:pos x="7022" y="16384"/>
                  </a:cxn>
                  <a:cxn ang="0">
                    <a:pos x="7022" y="14746"/>
                  </a:cxn>
                  <a:cxn ang="0">
                    <a:pos x="14043" y="8192"/>
                  </a:cxn>
                  <a:cxn ang="0">
                    <a:pos x="16384" y="6554"/>
                  </a:cxn>
                  <a:cxn ang="0">
                    <a:pos x="14043" y="1638"/>
                  </a:cxn>
                  <a:cxn ang="0">
                    <a:pos x="7022" y="0"/>
                  </a:cxn>
                  <a:cxn ang="0">
                    <a:pos x="4681" y="1638"/>
                  </a:cxn>
                  <a:cxn ang="0">
                    <a:pos x="0" y="8192"/>
                  </a:cxn>
                  <a:cxn ang="0">
                    <a:pos x="0" y="13107"/>
                  </a:cxn>
                  <a:cxn ang="0">
                    <a:pos x="0" y="16384"/>
                  </a:cxn>
                  <a:cxn ang="0">
                    <a:pos x="4681" y="16384"/>
                  </a:cxn>
                  <a:cxn ang="0">
                    <a:pos x="7022" y="16384"/>
                  </a:cxn>
                </a:cxnLst>
                <a:rect l="0" t="0" r="r" b="b"/>
                <a:pathLst>
                  <a:path w="16384" h="16384">
                    <a:moveTo>
                      <a:pt x="7022" y="16384"/>
                    </a:moveTo>
                    <a:lnTo>
                      <a:pt x="7022" y="14746"/>
                    </a:lnTo>
                    <a:lnTo>
                      <a:pt x="14043" y="8192"/>
                    </a:lnTo>
                    <a:lnTo>
                      <a:pt x="16384" y="6554"/>
                    </a:lnTo>
                    <a:lnTo>
                      <a:pt x="14043" y="1638"/>
                    </a:lnTo>
                    <a:lnTo>
                      <a:pt x="7022" y="0"/>
                    </a:lnTo>
                    <a:lnTo>
                      <a:pt x="4681" y="1638"/>
                    </a:lnTo>
                    <a:lnTo>
                      <a:pt x="0" y="8192"/>
                    </a:lnTo>
                    <a:lnTo>
                      <a:pt x="0" y="13107"/>
                    </a:lnTo>
                    <a:lnTo>
                      <a:pt x="0" y="16384"/>
                    </a:lnTo>
                    <a:lnTo>
                      <a:pt x="4681" y="16384"/>
                    </a:lnTo>
                    <a:lnTo>
                      <a:pt x="7022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7" name="Drawing 76"/>
              <p:cNvSpPr>
                <a:spLocks noChangeAspect="1"/>
              </p:cNvSpPr>
              <p:nvPr/>
            </p:nvSpPr>
            <p:spPr bwMode="auto">
              <a:xfrm>
                <a:off x="-1608" y="-935"/>
                <a:ext cx="155" cy="8"/>
              </a:xfrm>
              <a:custGeom>
                <a:avLst/>
                <a:gdLst/>
                <a:ahLst/>
                <a:cxnLst>
                  <a:cxn ang="0">
                    <a:pos x="0" y="16384"/>
                  </a:cxn>
                  <a:cxn ang="0">
                    <a:pos x="3277" y="12288"/>
                  </a:cxn>
                  <a:cxn ang="0">
                    <a:pos x="16384" y="8192"/>
                  </a:cxn>
                  <a:cxn ang="0">
                    <a:pos x="16384" y="6144"/>
                  </a:cxn>
                  <a:cxn ang="0">
                    <a:pos x="6554" y="4096"/>
                  </a:cxn>
                  <a:cxn ang="0">
                    <a:pos x="3277" y="0"/>
                  </a:cxn>
                  <a:cxn ang="0">
                    <a:pos x="3277" y="8192"/>
                  </a:cxn>
                  <a:cxn ang="0">
                    <a:pos x="0" y="16384"/>
                  </a:cxn>
                </a:cxnLst>
                <a:rect l="0" t="0" r="r" b="b"/>
                <a:pathLst>
                  <a:path w="16384" h="16384">
                    <a:moveTo>
                      <a:pt x="0" y="16384"/>
                    </a:moveTo>
                    <a:lnTo>
                      <a:pt x="3277" y="12288"/>
                    </a:lnTo>
                    <a:lnTo>
                      <a:pt x="16384" y="8192"/>
                    </a:lnTo>
                    <a:lnTo>
                      <a:pt x="16384" y="6144"/>
                    </a:lnTo>
                    <a:lnTo>
                      <a:pt x="6554" y="4096"/>
                    </a:lnTo>
                    <a:lnTo>
                      <a:pt x="3277" y="0"/>
                    </a:lnTo>
                    <a:lnTo>
                      <a:pt x="3277" y="8192"/>
                    </a:lnTo>
                    <a:lnTo>
                      <a:pt x="0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8" name="Drawing 77"/>
              <p:cNvSpPr>
                <a:spLocks noChangeAspect="1"/>
              </p:cNvSpPr>
              <p:nvPr/>
            </p:nvSpPr>
            <p:spPr bwMode="auto">
              <a:xfrm>
                <a:off x="-1701" y="-811"/>
                <a:ext cx="155" cy="15"/>
              </a:xfrm>
              <a:custGeom>
                <a:avLst/>
                <a:gdLst/>
                <a:ahLst/>
                <a:cxnLst>
                  <a:cxn ang="0">
                    <a:pos x="13107" y="16384"/>
                  </a:cxn>
                  <a:cxn ang="0">
                    <a:pos x="16384" y="13107"/>
                  </a:cxn>
                  <a:cxn ang="0">
                    <a:pos x="16384" y="8738"/>
                  </a:cxn>
                  <a:cxn ang="0">
                    <a:pos x="16384" y="6554"/>
                  </a:cxn>
                  <a:cxn ang="0">
                    <a:pos x="13107" y="3277"/>
                  </a:cxn>
                  <a:cxn ang="0">
                    <a:pos x="9830" y="0"/>
                  </a:cxn>
                  <a:cxn ang="0">
                    <a:pos x="3277" y="2185"/>
                  </a:cxn>
                  <a:cxn ang="0">
                    <a:pos x="0" y="4369"/>
                  </a:cxn>
                  <a:cxn ang="0">
                    <a:pos x="0" y="8738"/>
                  </a:cxn>
                  <a:cxn ang="0">
                    <a:pos x="0" y="12015"/>
                  </a:cxn>
                  <a:cxn ang="0">
                    <a:pos x="3277" y="13107"/>
                  </a:cxn>
                  <a:cxn ang="0">
                    <a:pos x="13107" y="16384"/>
                  </a:cxn>
                </a:cxnLst>
                <a:rect l="0" t="0" r="r" b="b"/>
                <a:pathLst>
                  <a:path w="16384" h="16384">
                    <a:moveTo>
                      <a:pt x="13107" y="16384"/>
                    </a:moveTo>
                    <a:lnTo>
                      <a:pt x="16384" y="13107"/>
                    </a:lnTo>
                    <a:lnTo>
                      <a:pt x="16384" y="8738"/>
                    </a:lnTo>
                    <a:lnTo>
                      <a:pt x="16384" y="6554"/>
                    </a:lnTo>
                    <a:lnTo>
                      <a:pt x="13107" y="3277"/>
                    </a:lnTo>
                    <a:lnTo>
                      <a:pt x="9830" y="0"/>
                    </a:lnTo>
                    <a:lnTo>
                      <a:pt x="3277" y="2185"/>
                    </a:lnTo>
                    <a:lnTo>
                      <a:pt x="0" y="4369"/>
                    </a:lnTo>
                    <a:lnTo>
                      <a:pt x="0" y="8738"/>
                    </a:lnTo>
                    <a:lnTo>
                      <a:pt x="0" y="12015"/>
                    </a:lnTo>
                    <a:lnTo>
                      <a:pt x="3277" y="13107"/>
                    </a:lnTo>
                    <a:lnTo>
                      <a:pt x="13107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9" name="Drawing 78"/>
              <p:cNvSpPr>
                <a:spLocks noChangeAspect="1"/>
              </p:cNvSpPr>
              <p:nvPr/>
            </p:nvSpPr>
            <p:spPr bwMode="auto">
              <a:xfrm>
                <a:off x="-1949" y="-772"/>
                <a:ext cx="124" cy="12"/>
              </a:xfrm>
              <a:custGeom>
                <a:avLst/>
                <a:gdLst/>
                <a:ahLst/>
                <a:cxnLst>
                  <a:cxn ang="0">
                    <a:pos x="12288" y="16384"/>
                  </a:cxn>
                  <a:cxn ang="0">
                    <a:pos x="16384" y="12288"/>
                  </a:cxn>
                  <a:cxn ang="0">
                    <a:pos x="16384" y="6827"/>
                  </a:cxn>
                  <a:cxn ang="0">
                    <a:pos x="16384" y="1365"/>
                  </a:cxn>
                  <a:cxn ang="0">
                    <a:pos x="12288" y="0"/>
                  </a:cxn>
                  <a:cxn ang="0">
                    <a:pos x="4096" y="1365"/>
                  </a:cxn>
                  <a:cxn ang="0">
                    <a:pos x="4096" y="6827"/>
                  </a:cxn>
                  <a:cxn ang="0">
                    <a:pos x="0" y="15019"/>
                  </a:cxn>
                  <a:cxn ang="0">
                    <a:pos x="0" y="16384"/>
                  </a:cxn>
                  <a:cxn ang="0">
                    <a:pos x="12288" y="16384"/>
                  </a:cxn>
                </a:cxnLst>
                <a:rect l="0" t="0" r="r" b="b"/>
                <a:pathLst>
                  <a:path w="16384" h="16384">
                    <a:moveTo>
                      <a:pt x="12288" y="16384"/>
                    </a:moveTo>
                    <a:lnTo>
                      <a:pt x="16384" y="12288"/>
                    </a:lnTo>
                    <a:lnTo>
                      <a:pt x="16384" y="6827"/>
                    </a:lnTo>
                    <a:lnTo>
                      <a:pt x="16384" y="1365"/>
                    </a:lnTo>
                    <a:lnTo>
                      <a:pt x="12288" y="0"/>
                    </a:lnTo>
                    <a:lnTo>
                      <a:pt x="4096" y="1365"/>
                    </a:lnTo>
                    <a:lnTo>
                      <a:pt x="4096" y="6827"/>
                    </a:lnTo>
                    <a:lnTo>
                      <a:pt x="0" y="15019"/>
                    </a:lnTo>
                    <a:lnTo>
                      <a:pt x="0" y="16384"/>
                    </a:lnTo>
                    <a:lnTo>
                      <a:pt x="12288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90" name="Poland"/>
            <p:cNvSpPr>
              <a:spLocks noChangeAspect="1"/>
            </p:cNvSpPr>
            <p:nvPr/>
          </p:nvSpPr>
          <p:spPr bwMode="auto">
            <a:xfrm>
              <a:off x="2138" y="1456"/>
              <a:ext cx="485" cy="461"/>
            </a:xfrm>
            <a:custGeom>
              <a:avLst/>
              <a:gdLst/>
              <a:ahLst/>
              <a:cxnLst>
                <a:cxn ang="0">
                  <a:pos x="464" y="3866"/>
                </a:cxn>
                <a:cxn ang="0">
                  <a:pos x="296" y="3314"/>
                </a:cxn>
                <a:cxn ang="0">
                  <a:pos x="676" y="2991"/>
                </a:cxn>
                <a:cxn ang="0">
                  <a:pos x="1013" y="2669"/>
                </a:cxn>
                <a:cxn ang="0">
                  <a:pos x="2196" y="2209"/>
                </a:cxn>
                <a:cxn ang="0">
                  <a:pos x="3040" y="1657"/>
                </a:cxn>
                <a:cxn ang="0">
                  <a:pos x="3969" y="828"/>
                </a:cxn>
                <a:cxn ang="0">
                  <a:pos x="4983" y="276"/>
                </a:cxn>
                <a:cxn ang="0">
                  <a:pos x="6038" y="0"/>
                </a:cxn>
                <a:cxn ang="0">
                  <a:pos x="6841" y="414"/>
                </a:cxn>
                <a:cxn ang="0">
                  <a:pos x="6418" y="414"/>
                </a:cxn>
                <a:cxn ang="0">
                  <a:pos x="6503" y="920"/>
                </a:cxn>
                <a:cxn ang="0">
                  <a:pos x="6925" y="1565"/>
                </a:cxn>
                <a:cxn ang="0">
                  <a:pos x="7516" y="1289"/>
                </a:cxn>
                <a:cxn ang="0">
                  <a:pos x="8530" y="1105"/>
                </a:cxn>
                <a:cxn ang="0">
                  <a:pos x="9754" y="1197"/>
                </a:cxn>
                <a:cxn ang="0">
                  <a:pos x="11148" y="1105"/>
                </a:cxn>
                <a:cxn ang="0">
                  <a:pos x="12288" y="736"/>
                </a:cxn>
                <a:cxn ang="0">
                  <a:pos x="13344" y="736"/>
                </a:cxn>
                <a:cxn ang="0">
                  <a:pos x="14188" y="1887"/>
                </a:cxn>
                <a:cxn ang="0">
                  <a:pos x="14779" y="3406"/>
                </a:cxn>
                <a:cxn ang="0">
                  <a:pos x="15159" y="5155"/>
                </a:cxn>
                <a:cxn ang="0">
                  <a:pos x="14315" y="6535"/>
                </a:cxn>
                <a:cxn ang="0">
                  <a:pos x="14991" y="7732"/>
                </a:cxn>
                <a:cxn ang="0">
                  <a:pos x="15286" y="9020"/>
                </a:cxn>
                <a:cxn ang="0">
                  <a:pos x="15708" y="9987"/>
                </a:cxn>
                <a:cxn ang="0">
                  <a:pos x="16173" y="10861"/>
                </a:cxn>
                <a:cxn ang="0">
                  <a:pos x="15877" y="12426"/>
                </a:cxn>
                <a:cxn ang="0">
                  <a:pos x="14822" y="14405"/>
                </a:cxn>
                <a:cxn ang="0">
                  <a:pos x="14779" y="16062"/>
                </a:cxn>
                <a:cxn ang="0">
                  <a:pos x="14019" y="16108"/>
                </a:cxn>
                <a:cxn ang="0">
                  <a:pos x="13006" y="15372"/>
                </a:cxn>
                <a:cxn ang="0">
                  <a:pos x="11950" y="15694"/>
                </a:cxn>
                <a:cxn ang="0">
                  <a:pos x="10768" y="15832"/>
                </a:cxn>
                <a:cxn ang="0">
                  <a:pos x="10050" y="16292"/>
                </a:cxn>
                <a:cxn ang="0">
                  <a:pos x="9205" y="15510"/>
                </a:cxn>
                <a:cxn ang="0">
                  <a:pos x="8065" y="15556"/>
                </a:cxn>
                <a:cxn ang="0">
                  <a:pos x="6925" y="14451"/>
                </a:cxn>
                <a:cxn ang="0">
                  <a:pos x="6207" y="14221"/>
                </a:cxn>
                <a:cxn ang="0">
                  <a:pos x="5912" y="13623"/>
                </a:cxn>
                <a:cxn ang="0">
                  <a:pos x="5025" y="13439"/>
                </a:cxn>
                <a:cxn ang="0">
                  <a:pos x="4898" y="13807"/>
                </a:cxn>
                <a:cxn ang="0">
                  <a:pos x="4349" y="13991"/>
                </a:cxn>
                <a:cxn ang="0">
                  <a:pos x="3800" y="13254"/>
                </a:cxn>
                <a:cxn ang="0">
                  <a:pos x="3800" y="12794"/>
                </a:cxn>
                <a:cxn ang="0">
                  <a:pos x="2829" y="12380"/>
                </a:cxn>
                <a:cxn ang="0">
                  <a:pos x="2111" y="12012"/>
                </a:cxn>
                <a:cxn ang="0">
                  <a:pos x="1436" y="12380"/>
                </a:cxn>
                <a:cxn ang="0">
                  <a:pos x="1309" y="11966"/>
                </a:cxn>
                <a:cxn ang="0">
                  <a:pos x="1351" y="10677"/>
                </a:cxn>
                <a:cxn ang="0">
                  <a:pos x="1098" y="10171"/>
                </a:cxn>
                <a:cxn ang="0">
                  <a:pos x="802" y="9066"/>
                </a:cxn>
                <a:cxn ang="0">
                  <a:pos x="633" y="7916"/>
                </a:cxn>
                <a:cxn ang="0">
                  <a:pos x="464" y="6811"/>
                </a:cxn>
                <a:cxn ang="0">
                  <a:pos x="84" y="6259"/>
                </a:cxn>
                <a:cxn ang="0">
                  <a:pos x="338" y="5016"/>
                </a:cxn>
                <a:cxn ang="0">
                  <a:pos x="253" y="4234"/>
                </a:cxn>
                <a:cxn ang="0">
                  <a:pos x="0" y="3590"/>
                </a:cxn>
              </a:cxnLst>
              <a:rect l="0" t="0" r="r" b="b"/>
              <a:pathLst>
                <a:path w="16384" h="16384">
                  <a:moveTo>
                    <a:pt x="0" y="3590"/>
                  </a:moveTo>
                  <a:lnTo>
                    <a:pt x="296" y="3728"/>
                  </a:lnTo>
                  <a:lnTo>
                    <a:pt x="464" y="3866"/>
                  </a:lnTo>
                  <a:lnTo>
                    <a:pt x="591" y="3682"/>
                  </a:lnTo>
                  <a:lnTo>
                    <a:pt x="591" y="3406"/>
                  </a:lnTo>
                  <a:lnTo>
                    <a:pt x="296" y="3314"/>
                  </a:lnTo>
                  <a:lnTo>
                    <a:pt x="169" y="3314"/>
                  </a:lnTo>
                  <a:lnTo>
                    <a:pt x="422" y="3130"/>
                  </a:lnTo>
                  <a:lnTo>
                    <a:pt x="676" y="2991"/>
                  </a:lnTo>
                  <a:lnTo>
                    <a:pt x="676" y="3037"/>
                  </a:lnTo>
                  <a:lnTo>
                    <a:pt x="845" y="2945"/>
                  </a:lnTo>
                  <a:lnTo>
                    <a:pt x="1013" y="2669"/>
                  </a:lnTo>
                  <a:lnTo>
                    <a:pt x="1351" y="2439"/>
                  </a:lnTo>
                  <a:lnTo>
                    <a:pt x="1858" y="2301"/>
                  </a:lnTo>
                  <a:lnTo>
                    <a:pt x="2196" y="2209"/>
                  </a:lnTo>
                  <a:lnTo>
                    <a:pt x="2449" y="2071"/>
                  </a:lnTo>
                  <a:lnTo>
                    <a:pt x="2703" y="1933"/>
                  </a:lnTo>
                  <a:lnTo>
                    <a:pt x="3040" y="1657"/>
                  </a:lnTo>
                  <a:lnTo>
                    <a:pt x="3336" y="1335"/>
                  </a:lnTo>
                  <a:lnTo>
                    <a:pt x="3547" y="1012"/>
                  </a:lnTo>
                  <a:lnTo>
                    <a:pt x="3969" y="828"/>
                  </a:lnTo>
                  <a:lnTo>
                    <a:pt x="4223" y="598"/>
                  </a:lnTo>
                  <a:lnTo>
                    <a:pt x="4560" y="414"/>
                  </a:lnTo>
                  <a:lnTo>
                    <a:pt x="4983" y="276"/>
                  </a:lnTo>
                  <a:lnTo>
                    <a:pt x="5363" y="184"/>
                  </a:lnTo>
                  <a:lnTo>
                    <a:pt x="5701" y="46"/>
                  </a:lnTo>
                  <a:lnTo>
                    <a:pt x="6038" y="0"/>
                  </a:lnTo>
                  <a:lnTo>
                    <a:pt x="6376" y="92"/>
                  </a:lnTo>
                  <a:lnTo>
                    <a:pt x="6587" y="184"/>
                  </a:lnTo>
                  <a:lnTo>
                    <a:pt x="6841" y="414"/>
                  </a:lnTo>
                  <a:lnTo>
                    <a:pt x="6841" y="598"/>
                  </a:lnTo>
                  <a:lnTo>
                    <a:pt x="6587" y="552"/>
                  </a:lnTo>
                  <a:lnTo>
                    <a:pt x="6418" y="414"/>
                  </a:lnTo>
                  <a:lnTo>
                    <a:pt x="6334" y="276"/>
                  </a:lnTo>
                  <a:lnTo>
                    <a:pt x="6376" y="552"/>
                  </a:lnTo>
                  <a:lnTo>
                    <a:pt x="6503" y="920"/>
                  </a:lnTo>
                  <a:lnTo>
                    <a:pt x="6672" y="1289"/>
                  </a:lnTo>
                  <a:lnTo>
                    <a:pt x="6756" y="1519"/>
                  </a:lnTo>
                  <a:lnTo>
                    <a:pt x="6925" y="1565"/>
                  </a:lnTo>
                  <a:lnTo>
                    <a:pt x="7010" y="1473"/>
                  </a:lnTo>
                  <a:lnTo>
                    <a:pt x="7094" y="1335"/>
                  </a:lnTo>
                  <a:lnTo>
                    <a:pt x="7516" y="1289"/>
                  </a:lnTo>
                  <a:lnTo>
                    <a:pt x="7854" y="1151"/>
                  </a:lnTo>
                  <a:lnTo>
                    <a:pt x="8108" y="966"/>
                  </a:lnTo>
                  <a:lnTo>
                    <a:pt x="8530" y="1105"/>
                  </a:lnTo>
                  <a:lnTo>
                    <a:pt x="8952" y="1105"/>
                  </a:lnTo>
                  <a:lnTo>
                    <a:pt x="9374" y="1151"/>
                  </a:lnTo>
                  <a:lnTo>
                    <a:pt x="9754" y="1197"/>
                  </a:lnTo>
                  <a:lnTo>
                    <a:pt x="10261" y="1197"/>
                  </a:lnTo>
                  <a:lnTo>
                    <a:pt x="10768" y="1151"/>
                  </a:lnTo>
                  <a:lnTo>
                    <a:pt x="11148" y="1105"/>
                  </a:lnTo>
                  <a:lnTo>
                    <a:pt x="11612" y="1012"/>
                  </a:lnTo>
                  <a:lnTo>
                    <a:pt x="11992" y="828"/>
                  </a:lnTo>
                  <a:lnTo>
                    <a:pt x="12288" y="736"/>
                  </a:lnTo>
                  <a:lnTo>
                    <a:pt x="12626" y="598"/>
                  </a:lnTo>
                  <a:lnTo>
                    <a:pt x="12921" y="552"/>
                  </a:lnTo>
                  <a:lnTo>
                    <a:pt x="13344" y="736"/>
                  </a:lnTo>
                  <a:lnTo>
                    <a:pt x="13935" y="1012"/>
                  </a:lnTo>
                  <a:lnTo>
                    <a:pt x="14104" y="1381"/>
                  </a:lnTo>
                  <a:lnTo>
                    <a:pt x="14188" y="1887"/>
                  </a:lnTo>
                  <a:lnTo>
                    <a:pt x="14357" y="2439"/>
                  </a:lnTo>
                  <a:lnTo>
                    <a:pt x="14484" y="2761"/>
                  </a:lnTo>
                  <a:lnTo>
                    <a:pt x="14779" y="3406"/>
                  </a:lnTo>
                  <a:lnTo>
                    <a:pt x="15033" y="4096"/>
                  </a:lnTo>
                  <a:lnTo>
                    <a:pt x="15117" y="4602"/>
                  </a:lnTo>
                  <a:lnTo>
                    <a:pt x="15159" y="5155"/>
                  </a:lnTo>
                  <a:lnTo>
                    <a:pt x="14948" y="5753"/>
                  </a:lnTo>
                  <a:lnTo>
                    <a:pt x="14526" y="6121"/>
                  </a:lnTo>
                  <a:lnTo>
                    <a:pt x="14315" y="6535"/>
                  </a:lnTo>
                  <a:lnTo>
                    <a:pt x="14484" y="6903"/>
                  </a:lnTo>
                  <a:lnTo>
                    <a:pt x="14991" y="7272"/>
                  </a:lnTo>
                  <a:lnTo>
                    <a:pt x="14991" y="7732"/>
                  </a:lnTo>
                  <a:lnTo>
                    <a:pt x="15033" y="8192"/>
                  </a:lnTo>
                  <a:lnTo>
                    <a:pt x="15117" y="8652"/>
                  </a:lnTo>
                  <a:lnTo>
                    <a:pt x="15286" y="9020"/>
                  </a:lnTo>
                  <a:lnTo>
                    <a:pt x="15371" y="9435"/>
                  </a:lnTo>
                  <a:lnTo>
                    <a:pt x="15624" y="9849"/>
                  </a:lnTo>
                  <a:lnTo>
                    <a:pt x="15708" y="9987"/>
                  </a:lnTo>
                  <a:lnTo>
                    <a:pt x="15793" y="10125"/>
                  </a:lnTo>
                  <a:lnTo>
                    <a:pt x="16131" y="10493"/>
                  </a:lnTo>
                  <a:lnTo>
                    <a:pt x="16173" y="10861"/>
                  </a:lnTo>
                  <a:lnTo>
                    <a:pt x="16384" y="11322"/>
                  </a:lnTo>
                  <a:lnTo>
                    <a:pt x="16342" y="11828"/>
                  </a:lnTo>
                  <a:lnTo>
                    <a:pt x="15877" y="12426"/>
                  </a:lnTo>
                  <a:lnTo>
                    <a:pt x="15371" y="12978"/>
                  </a:lnTo>
                  <a:lnTo>
                    <a:pt x="14991" y="13715"/>
                  </a:lnTo>
                  <a:lnTo>
                    <a:pt x="14822" y="14405"/>
                  </a:lnTo>
                  <a:lnTo>
                    <a:pt x="14653" y="15141"/>
                  </a:lnTo>
                  <a:lnTo>
                    <a:pt x="14653" y="15648"/>
                  </a:lnTo>
                  <a:lnTo>
                    <a:pt x="14779" y="16062"/>
                  </a:lnTo>
                  <a:lnTo>
                    <a:pt x="14484" y="16200"/>
                  </a:lnTo>
                  <a:lnTo>
                    <a:pt x="14315" y="16200"/>
                  </a:lnTo>
                  <a:lnTo>
                    <a:pt x="14019" y="16108"/>
                  </a:lnTo>
                  <a:lnTo>
                    <a:pt x="13639" y="15878"/>
                  </a:lnTo>
                  <a:lnTo>
                    <a:pt x="13344" y="15556"/>
                  </a:lnTo>
                  <a:lnTo>
                    <a:pt x="13006" y="15372"/>
                  </a:lnTo>
                  <a:lnTo>
                    <a:pt x="12584" y="15372"/>
                  </a:lnTo>
                  <a:lnTo>
                    <a:pt x="12246" y="15510"/>
                  </a:lnTo>
                  <a:lnTo>
                    <a:pt x="11950" y="15694"/>
                  </a:lnTo>
                  <a:lnTo>
                    <a:pt x="11739" y="15924"/>
                  </a:lnTo>
                  <a:lnTo>
                    <a:pt x="11401" y="15694"/>
                  </a:lnTo>
                  <a:lnTo>
                    <a:pt x="10768" y="15832"/>
                  </a:lnTo>
                  <a:lnTo>
                    <a:pt x="10557" y="16200"/>
                  </a:lnTo>
                  <a:lnTo>
                    <a:pt x="10261" y="16384"/>
                  </a:lnTo>
                  <a:lnTo>
                    <a:pt x="10050" y="16292"/>
                  </a:lnTo>
                  <a:lnTo>
                    <a:pt x="9754" y="16016"/>
                  </a:lnTo>
                  <a:lnTo>
                    <a:pt x="9459" y="15694"/>
                  </a:lnTo>
                  <a:lnTo>
                    <a:pt x="9205" y="15510"/>
                  </a:lnTo>
                  <a:lnTo>
                    <a:pt x="8868" y="15694"/>
                  </a:lnTo>
                  <a:lnTo>
                    <a:pt x="8572" y="15832"/>
                  </a:lnTo>
                  <a:lnTo>
                    <a:pt x="8065" y="15556"/>
                  </a:lnTo>
                  <a:lnTo>
                    <a:pt x="7601" y="15464"/>
                  </a:lnTo>
                  <a:lnTo>
                    <a:pt x="7221" y="14911"/>
                  </a:lnTo>
                  <a:lnTo>
                    <a:pt x="6925" y="14451"/>
                  </a:lnTo>
                  <a:lnTo>
                    <a:pt x="6672" y="14359"/>
                  </a:lnTo>
                  <a:lnTo>
                    <a:pt x="6503" y="14405"/>
                  </a:lnTo>
                  <a:lnTo>
                    <a:pt x="6207" y="14221"/>
                  </a:lnTo>
                  <a:lnTo>
                    <a:pt x="6165" y="13899"/>
                  </a:lnTo>
                  <a:lnTo>
                    <a:pt x="6165" y="13669"/>
                  </a:lnTo>
                  <a:lnTo>
                    <a:pt x="5912" y="13623"/>
                  </a:lnTo>
                  <a:lnTo>
                    <a:pt x="5532" y="13623"/>
                  </a:lnTo>
                  <a:lnTo>
                    <a:pt x="5321" y="13485"/>
                  </a:lnTo>
                  <a:lnTo>
                    <a:pt x="5025" y="13439"/>
                  </a:lnTo>
                  <a:lnTo>
                    <a:pt x="4814" y="13347"/>
                  </a:lnTo>
                  <a:lnTo>
                    <a:pt x="4814" y="13531"/>
                  </a:lnTo>
                  <a:lnTo>
                    <a:pt x="4898" y="13807"/>
                  </a:lnTo>
                  <a:lnTo>
                    <a:pt x="4729" y="13853"/>
                  </a:lnTo>
                  <a:lnTo>
                    <a:pt x="4560" y="14037"/>
                  </a:lnTo>
                  <a:lnTo>
                    <a:pt x="4349" y="13991"/>
                  </a:lnTo>
                  <a:lnTo>
                    <a:pt x="4012" y="13669"/>
                  </a:lnTo>
                  <a:lnTo>
                    <a:pt x="3716" y="13347"/>
                  </a:lnTo>
                  <a:lnTo>
                    <a:pt x="3800" y="13254"/>
                  </a:lnTo>
                  <a:lnTo>
                    <a:pt x="3843" y="12978"/>
                  </a:lnTo>
                  <a:lnTo>
                    <a:pt x="3843" y="12886"/>
                  </a:lnTo>
                  <a:lnTo>
                    <a:pt x="3800" y="12794"/>
                  </a:lnTo>
                  <a:lnTo>
                    <a:pt x="3463" y="12794"/>
                  </a:lnTo>
                  <a:lnTo>
                    <a:pt x="3167" y="12380"/>
                  </a:lnTo>
                  <a:lnTo>
                    <a:pt x="2829" y="12380"/>
                  </a:lnTo>
                  <a:lnTo>
                    <a:pt x="2491" y="12242"/>
                  </a:lnTo>
                  <a:lnTo>
                    <a:pt x="2322" y="12334"/>
                  </a:lnTo>
                  <a:lnTo>
                    <a:pt x="2111" y="12012"/>
                  </a:lnTo>
                  <a:lnTo>
                    <a:pt x="1816" y="11828"/>
                  </a:lnTo>
                  <a:lnTo>
                    <a:pt x="1605" y="12012"/>
                  </a:lnTo>
                  <a:lnTo>
                    <a:pt x="1436" y="12380"/>
                  </a:lnTo>
                  <a:lnTo>
                    <a:pt x="1182" y="12242"/>
                  </a:lnTo>
                  <a:lnTo>
                    <a:pt x="1182" y="12196"/>
                  </a:lnTo>
                  <a:lnTo>
                    <a:pt x="1309" y="11966"/>
                  </a:lnTo>
                  <a:lnTo>
                    <a:pt x="1351" y="11322"/>
                  </a:lnTo>
                  <a:lnTo>
                    <a:pt x="1351" y="10907"/>
                  </a:lnTo>
                  <a:lnTo>
                    <a:pt x="1351" y="10677"/>
                  </a:lnTo>
                  <a:lnTo>
                    <a:pt x="1351" y="10493"/>
                  </a:lnTo>
                  <a:lnTo>
                    <a:pt x="1267" y="10401"/>
                  </a:lnTo>
                  <a:lnTo>
                    <a:pt x="1098" y="10171"/>
                  </a:lnTo>
                  <a:lnTo>
                    <a:pt x="845" y="9849"/>
                  </a:lnTo>
                  <a:lnTo>
                    <a:pt x="802" y="9435"/>
                  </a:lnTo>
                  <a:lnTo>
                    <a:pt x="802" y="9066"/>
                  </a:lnTo>
                  <a:lnTo>
                    <a:pt x="802" y="8744"/>
                  </a:lnTo>
                  <a:lnTo>
                    <a:pt x="760" y="8192"/>
                  </a:lnTo>
                  <a:lnTo>
                    <a:pt x="633" y="7916"/>
                  </a:lnTo>
                  <a:lnTo>
                    <a:pt x="591" y="7456"/>
                  </a:lnTo>
                  <a:lnTo>
                    <a:pt x="591" y="7087"/>
                  </a:lnTo>
                  <a:lnTo>
                    <a:pt x="464" y="6811"/>
                  </a:lnTo>
                  <a:lnTo>
                    <a:pt x="253" y="6627"/>
                  </a:lnTo>
                  <a:lnTo>
                    <a:pt x="84" y="6443"/>
                  </a:lnTo>
                  <a:lnTo>
                    <a:pt x="84" y="6259"/>
                  </a:lnTo>
                  <a:lnTo>
                    <a:pt x="169" y="5799"/>
                  </a:lnTo>
                  <a:lnTo>
                    <a:pt x="296" y="5385"/>
                  </a:lnTo>
                  <a:lnTo>
                    <a:pt x="338" y="5016"/>
                  </a:lnTo>
                  <a:lnTo>
                    <a:pt x="338" y="4694"/>
                  </a:lnTo>
                  <a:lnTo>
                    <a:pt x="338" y="4464"/>
                  </a:lnTo>
                  <a:lnTo>
                    <a:pt x="253" y="4234"/>
                  </a:lnTo>
                  <a:lnTo>
                    <a:pt x="84" y="3912"/>
                  </a:lnTo>
                  <a:lnTo>
                    <a:pt x="0" y="3544"/>
                  </a:lnTo>
                  <a:lnTo>
                    <a:pt x="0" y="359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91" name="Portugal"/>
            <p:cNvSpPr>
              <a:spLocks noChangeAspect="1"/>
            </p:cNvSpPr>
            <p:nvPr/>
          </p:nvSpPr>
          <p:spPr bwMode="auto">
            <a:xfrm>
              <a:off x="748" y="2367"/>
              <a:ext cx="250" cy="399"/>
            </a:xfrm>
            <a:custGeom>
              <a:avLst/>
              <a:gdLst/>
              <a:ahLst/>
              <a:cxnLst>
                <a:cxn ang="0">
                  <a:pos x="7127" y="958"/>
                </a:cxn>
                <a:cxn ang="0">
                  <a:pos x="6881" y="2447"/>
                </a:cxn>
                <a:cxn ang="0">
                  <a:pos x="6472" y="3245"/>
                </a:cxn>
                <a:cxn ang="0">
                  <a:pos x="5734" y="4256"/>
                </a:cxn>
                <a:cxn ang="0">
                  <a:pos x="4833" y="5319"/>
                </a:cxn>
                <a:cxn ang="0">
                  <a:pos x="4096" y="6383"/>
                </a:cxn>
                <a:cxn ang="0">
                  <a:pos x="3195" y="7128"/>
                </a:cxn>
                <a:cxn ang="0">
                  <a:pos x="1802" y="7926"/>
                </a:cxn>
                <a:cxn ang="0">
                  <a:pos x="1229" y="8564"/>
                </a:cxn>
                <a:cxn ang="0">
                  <a:pos x="655" y="9362"/>
                </a:cxn>
                <a:cxn ang="0">
                  <a:pos x="328" y="9788"/>
                </a:cxn>
                <a:cxn ang="0">
                  <a:pos x="1147" y="10692"/>
                </a:cxn>
                <a:cxn ang="0">
                  <a:pos x="1802" y="10958"/>
                </a:cxn>
                <a:cxn ang="0">
                  <a:pos x="2867" y="11065"/>
                </a:cxn>
                <a:cxn ang="0">
                  <a:pos x="2458" y="11384"/>
                </a:cxn>
                <a:cxn ang="0">
                  <a:pos x="2212" y="12128"/>
                </a:cxn>
                <a:cxn ang="0">
                  <a:pos x="1802" y="12980"/>
                </a:cxn>
                <a:cxn ang="0">
                  <a:pos x="1475" y="13405"/>
                </a:cxn>
                <a:cxn ang="0">
                  <a:pos x="1229" y="14043"/>
                </a:cxn>
                <a:cxn ang="0">
                  <a:pos x="246" y="14895"/>
                </a:cxn>
                <a:cxn ang="0">
                  <a:pos x="164" y="15586"/>
                </a:cxn>
                <a:cxn ang="0">
                  <a:pos x="1884" y="15799"/>
                </a:cxn>
                <a:cxn ang="0">
                  <a:pos x="3441" y="16224"/>
                </a:cxn>
                <a:cxn ang="0">
                  <a:pos x="4915" y="16384"/>
                </a:cxn>
                <a:cxn ang="0">
                  <a:pos x="6062" y="16224"/>
                </a:cxn>
                <a:cxn ang="0">
                  <a:pos x="6226" y="15852"/>
                </a:cxn>
                <a:cxn ang="0">
                  <a:pos x="6472" y="14895"/>
                </a:cxn>
                <a:cxn ang="0">
                  <a:pos x="8438" y="14150"/>
                </a:cxn>
                <a:cxn ang="0">
                  <a:pos x="9093" y="13246"/>
                </a:cxn>
                <a:cxn ang="0">
                  <a:pos x="8520" y="12022"/>
                </a:cxn>
                <a:cxn ang="0">
                  <a:pos x="9667" y="10905"/>
                </a:cxn>
                <a:cxn ang="0">
                  <a:pos x="9994" y="10267"/>
                </a:cxn>
                <a:cxn ang="0">
                  <a:pos x="9748" y="9841"/>
                </a:cxn>
                <a:cxn ang="0">
                  <a:pos x="9503" y="8511"/>
                </a:cxn>
                <a:cxn ang="0">
                  <a:pos x="11059" y="8352"/>
                </a:cxn>
                <a:cxn ang="0">
                  <a:pos x="12124" y="7500"/>
                </a:cxn>
                <a:cxn ang="0">
                  <a:pos x="12042" y="6596"/>
                </a:cxn>
                <a:cxn ang="0">
                  <a:pos x="13107" y="5373"/>
                </a:cxn>
                <a:cxn ang="0">
                  <a:pos x="13681" y="4362"/>
                </a:cxn>
                <a:cxn ang="0">
                  <a:pos x="15565" y="3617"/>
                </a:cxn>
                <a:cxn ang="0">
                  <a:pos x="16384" y="2660"/>
                </a:cxn>
                <a:cxn ang="0">
                  <a:pos x="15892" y="1755"/>
                </a:cxn>
                <a:cxn ang="0">
                  <a:pos x="13763" y="1170"/>
                </a:cxn>
                <a:cxn ang="0">
                  <a:pos x="11715" y="1117"/>
                </a:cxn>
                <a:cxn ang="0">
                  <a:pos x="10322" y="904"/>
                </a:cxn>
                <a:cxn ang="0">
                  <a:pos x="10076" y="213"/>
                </a:cxn>
                <a:cxn ang="0">
                  <a:pos x="9093" y="0"/>
                </a:cxn>
                <a:cxn ang="0">
                  <a:pos x="7209" y="426"/>
                </a:cxn>
              </a:cxnLst>
              <a:rect l="0" t="0" r="r" b="b"/>
              <a:pathLst>
                <a:path w="16384" h="16384">
                  <a:moveTo>
                    <a:pt x="7209" y="426"/>
                  </a:moveTo>
                  <a:lnTo>
                    <a:pt x="7127" y="958"/>
                  </a:lnTo>
                  <a:lnTo>
                    <a:pt x="7045" y="1809"/>
                  </a:lnTo>
                  <a:lnTo>
                    <a:pt x="6881" y="2447"/>
                  </a:lnTo>
                  <a:lnTo>
                    <a:pt x="6717" y="2873"/>
                  </a:lnTo>
                  <a:lnTo>
                    <a:pt x="6472" y="3245"/>
                  </a:lnTo>
                  <a:lnTo>
                    <a:pt x="6144" y="3724"/>
                  </a:lnTo>
                  <a:lnTo>
                    <a:pt x="5734" y="4256"/>
                  </a:lnTo>
                  <a:lnTo>
                    <a:pt x="5407" y="4575"/>
                  </a:lnTo>
                  <a:lnTo>
                    <a:pt x="4833" y="5319"/>
                  </a:lnTo>
                  <a:lnTo>
                    <a:pt x="4424" y="5958"/>
                  </a:lnTo>
                  <a:lnTo>
                    <a:pt x="4096" y="6383"/>
                  </a:lnTo>
                  <a:lnTo>
                    <a:pt x="3523" y="6809"/>
                  </a:lnTo>
                  <a:lnTo>
                    <a:pt x="3195" y="7128"/>
                  </a:lnTo>
                  <a:lnTo>
                    <a:pt x="2540" y="7554"/>
                  </a:lnTo>
                  <a:lnTo>
                    <a:pt x="1802" y="7926"/>
                  </a:lnTo>
                  <a:lnTo>
                    <a:pt x="1311" y="8192"/>
                  </a:lnTo>
                  <a:lnTo>
                    <a:pt x="1229" y="8564"/>
                  </a:lnTo>
                  <a:lnTo>
                    <a:pt x="983" y="9043"/>
                  </a:lnTo>
                  <a:lnTo>
                    <a:pt x="655" y="9362"/>
                  </a:lnTo>
                  <a:lnTo>
                    <a:pt x="328" y="9628"/>
                  </a:lnTo>
                  <a:lnTo>
                    <a:pt x="328" y="9788"/>
                  </a:lnTo>
                  <a:lnTo>
                    <a:pt x="901" y="10107"/>
                  </a:lnTo>
                  <a:lnTo>
                    <a:pt x="1147" y="10692"/>
                  </a:lnTo>
                  <a:lnTo>
                    <a:pt x="1229" y="10958"/>
                  </a:lnTo>
                  <a:lnTo>
                    <a:pt x="1802" y="10958"/>
                  </a:lnTo>
                  <a:lnTo>
                    <a:pt x="2458" y="10958"/>
                  </a:lnTo>
                  <a:lnTo>
                    <a:pt x="2867" y="11065"/>
                  </a:lnTo>
                  <a:lnTo>
                    <a:pt x="2785" y="11277"/>
                  </a:lnTo>
                  <a:lnTo>
                    <a:pt x="2458" y="11384"/>
                  </a:lnTo>
                  <a:lnTo>
                    <a:pt x="2458" y="11596"/>
                  </a:lnTo>
                  <a:lnTo>
                    <a:pt x="2212" y="12128"/>
                  </a:lnTo>
                  <a:lnTo>
                    <a:pt x="1802" y="12607"/>
                  </a:lnTo>
                  <a:lnTo>
                    <a:pt x="1802" y="12980"/>
                  </a:lnTo>
                  <a:lnTo>
                    <a:pt x="1556" y="13299"/>
                  </a:lnTo>
                  <a:lnTo>
                    <a:pt x="1475" y="13405"/>
                  </a:lnTo>
                  <a:lnTo>
                    <a:pt x="1475" y="13618"/>
                  </a:lnTo>
                  <a:lnTo>
                    <a:pt x="1229" y="14043"/>
                  </a:lnTo>
                  <a:lnTo>
                    <a:pt x="901" y="14363"/>
                  </a:lnTo>
                  <a:lnTo>
                    <a:pt x="246" y="14895"/>
                  </a:lnTo>
                  <a:lnTo>
                    <a:pt x="0" y="15373"/>
                  </a:lnTo>
                  <a:lnTo>
                    <a:pt x="164" y="15586"/>
                  </a:lnTo>
                  <a:lnTo>
                    <a:pt x="983" y="15639"/>
                  </a:lnTo>
                  <a:lnTo>
                    <a:pt x="1884" y="15799"/>
                  </a:lnTo>
                  <a:lnTo>
                    <a:pt x="2785" y="16012"/>
                  </a:lnTo>
                  <a:lnTo>
                    <a:pt x="3441" y="16224"/>
                  </a:lnTo>
                  <a:lnTo>
                    <a:pt x="4178" y="16384"/>
                  </a:lnTo>
                  <a:lnTo>
                    <a:pt x="4915" y="16384"/>
                  </a:lnTo>
                  <a:lnTo>
                    <a:pt x="5489" y="16224"/>
                  </a:lnTo>
                  <a:lnTo>
                    <a:pt x="6062" y="16224"/>
                  </a:lnTo>
                  <a:lnTo>
                    <a:pt x="6226" y="16224"/>
                  </a:lnTo>
                  <a:lnTo>
                    <a:pt x="6226" y="15852"/>
                  </a:lnTo>
                  <a:lnTo>
                    <a:pt x="6226" y="15373"/>
                  </a:lnTo>
                  <a:lnTo>
                    <a:pt x="6472" y="14895"/>
                  </a:lnTo>
                  <a:lnTo>
                    <a:pt x="7209" y="14469"/>
                  </a:lnTo>
                  <a:lnTo>
                    <a:pt x="8438" y="14150"/>
                  </a:lnTo>
                  <a:lnTo>
                    <a:pt x="9093" y="13831"/>
                  </a:lnTo>
                  <a:lnTo>
                    <a:pt x="9093" y="13246"/>
                  </a:lnTo>
                  <a:lnTo>
                    <a:pt x="8520" y="12660"/>
                  </a:lnTo>
                  <a:lnTo>
                    <a:pt x="8520" y="12022"/>
                  </a:lnTo>
                  <a:lnTo>
                    <a:pt x="8847" y="11384"/>
                  </a:lnTo>
                  <a:lnTo>
                    <a:pt x="9667" y="10905"/>
                  </a:lnTo>
                  <a:lnTo>
                    <a:pt x="10076" y="10533"/>
                  </a:lnTo>
                  <a:lnTo>
                    <a:pt x="9994" y="10267"/>
                  </a:lnTo>
                  <a:lnTo>
                    <a:pt x="9994" y="10213"/>
                  </a:lnTo>
                  <a:lnTo>
                    <a:pt x="9748" y="9841"/>
                  </a:lnTo>
                  <a:lnTo>
                    <a:pt x="9503" y="9256"/>
                  </a:lnTo>
                  <a:lnTo>
                    <a:pt x="9503" y="8511"/>
                  </a:lnTo>
                  <a:lnTo>
                    <a:pt x="10322" y="8352"/>
                  </a:lnTo>
                  <a:lnTo>
                    <a:pt x="11059" y="8352"/>
                  </a:lnTo>
                  <a:lnTo>
                    <a:pt x="11960" y="7926"/>
                  </a:lnTo>
                  <a:lnTo>
                    <a:pt x="12124" y="7500"/>
                  </a:lnTo>
                  <a:lnTo>
                    <a:pt x="11960" y="6915"/>
                  </a:lnTo>
                  <a:lnTo>
                    <a:pt x="12042" y="6596"/>
                  </a:lnTo>
                  <a:lnTo>
                    <a:pt x="12698" y="6011"/>
                  </a:lnTo>
                  <a:lnTo>
                    <a:pt x="13107" y="5373"/>
                  </a:lnTo>
                  <a:lnTo>
                    <a:pt x="13435" y="4788"/>
                  </a:lnTo>
                  <a:lnTo>
                    <a:pt x="13681" y="4362"/>
                  </a:lnTo>
                  <a:lnTo>
                    <a:pt x="14582" y="4043"/>
                  </a:lnTo>
                  <a:lnTo>
                    <a:pt x="15565" y="3617"/>
                  </a:lnTo>
                  <a:lnTo>
                    <a:pt x="16302" y="3085"/>
                  </a:lnTo>
                  <a:lnTo>
                    <a:pt x="16384" y="2660"/>
                  </a:lnTo>
                  <a:lnTo>
                    <a:pt x="16056" y="2234"/>
                  </a:lnTo>
                  <a:lnTo>
                    <a:pt x="15892" y="1755"/>
                  </a:lnTo>
                  <a:lnTo>
                    <a:pt x="14909" y="1383"/>
                  </a:lnTo>
                  <a:lnTo>
                    <a:pt x="13763" y="1170"/>
                  </a:lnTo>
                  <a:lnTo>
                    <a:pt x="12780" y="1330"/>
                  </a:lnTo>
                  <a:lnTo>
                    <a:pt x="11715" y="1117"/>
                  </a:lnTo>
                  <a:lnTo>
                    <a:pt x="11141" y="958"/>
                  </a:lnTo>
                  <a:lnTo>
                    <a:pt x="10322" y="904"/>
                  </a:lnTo>
                  <a:lnTo>
                    <a:pt x="9830" y="532"/>
                  </a:lnTo>
                  <a:lnTo>
                    <a:pt x="10076" y="213"/>
                  </a:lnTo>
                  <a:lnTo>
                    <a:pt x="10076" y="53"/>
                  </a:lnTo>
                  <a:lnTo>
                    <a:pt x="9093" y="0"/>
                  </a:lnTo>
                  <a:lnTo>
                    <a:pt x="8028" y="53"/>
                  </a:lnTo>
                  <a:lnTo>
                    <a:pt x="7209" y="42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92" name="Romania"/>
            <p:cNvSpPr>
              <a:spLocks noChangeAspect="1"/>
            </p:cNvSpPr>
            <p:nvPr/>
          </p:nvSpPr>
          <p:spPr bwMode="auto">
            <a:xfrm>
              <a:off x="2476" y="1944"/>
              <a:ext cx="522" cy="397"/>
            </a:xfrm>
            <a:custGeom>
              <a:avLst/>
              <a:gdLst/>
              <a:ahLst/>
              <a:cxnLst>
                <a:cxn ang="0">
                  <a:pos x="157" y="9233"/>
                </a:cxn>
                <a:cxn ang="0">
                  <a:pos x="747" y="8966"/>
                </a:cxn>
                <a:cxn ang="0">
                  <a:pos x="1454" y="8379"/>
                </a:cxn>
                <a:cxn ang="0">
                  <a:pos x="1847" y="7098"/>
                </a:cxn>
                <a:cxn ang="0">
                  <a:pos x="2082" y="5817"/>
                </a:cxn>
                <a:cxn ang="0">
                  <a:pos x="2397" y="4696"/>
                </a:cxn>
                <a:cxn ang="0">
                  <a:pos x="2554" y="3896"/>
                </a:cxn>
                <a:cxn ang="0">
                  <a:pos x="3183" y="3149"/>
                </a:cxn>
                <a:cxn ang="0">
                  <a:pos x="3615" y="2722"/>
                </a:cxn>
                <a:cxn ang="0">
                  <a:pos x="3890" y="2295"/>
                </a:cxn>
                <a:cxn ang="0">
                  <a:pos x="4911" y="2188"/>
                </a:cxn>
                <a:cxn ang="0">
                  <a:pos x="6090" y="1868"/>
                </a:cxn>
                <a:cxn ang="0">
                  <a:pos x="6876" y="1975"/>
                </a:cxn>
                <a:cxn ang="0">
                  <a:pos x="7583" y="1548"/>
                </a:cxn>
                <a:cxn ang="0">
                  <a:pos x="8526" y="1121"/>
                </a:cxn>
                <a:cxn ang="0">
                  <a:pos x="9430" y="53"/>
                </a:cxn>
                <a:cxn ang="0">
                  <a:pos x="10255" y="267"/>
                </a:cxn>
                <a:cxn ang="0">
                  <a:pos x="11041" y="1227"/>
                </a:cxn>
                <a:cxn ang="0">
                  <a:pos x="11669" y="2615"/>
                </a:cxn>
                <a:cxn ang="0">
                  <a:pos x="12730" y="4216"/>
                </a:cxn>
                <a:cxn ang="0">
                  <a:pos x="13201" y="6137"/>
                </a:cxn>
                <a:cxn ang="0">
                  <a:pos x="13398" y="7418"/>
                </a:cxn>
                <a:cxn ang="0">
                  <a:pos x="13634" y="8379"/>
                </a:cxn>
                <a:cxn ang="0">
                  <a:pos x="13869" y="8539"/>
                </a:cxn>
                <a:cxn ang="0">
                  <a:pos x="14419" y="9126"/>
                </a:cxn>
                <a:cxn ang="0">
                  <a:pos x="14970" y="8539"/>
                </a:cxn>
                <a:cxn ang="0">
                  <a:pos x="15677" y="8112"/>
                </a:cxn>
                <a:cxn ang="0">
                  <a:pos x="16070" y="8112"/>
                </a:cxn>
                <a:cxn ang="0">
                  <a:pos x="16305" y="8592"/>
                </a:cxn>
                <a:cxn ang="0">
                  <a:pos x="16384" y="9606"/>
                </a:cxn>
                <a:cxn ang="0">
                  <a:pos x="15913" y="10407"/>
                </a:cxn>
                <a:cxn ang="0">
                  <a:pos x="15520" y="11314"/>
                </a:cxn>
                <a:cxn ang="0">
                  <a:pos x="15205" y="11367"/>
                </a:cxn>
                <a:cxn ang="0">
                  <a:pos x="15441" y="10460"/>
                </a:cxn>
                <a:cxn ang="0">
                  <a:pos x="15362" y="9820"/>
                </a:cxn>
                <a:cxn ang="0">
                  <a:pos x="15127" y="10407"/>
                </a:cxn>
                <a:cxn ang="0">
                  <a:pos x="15127" y="11528"/>
                </a:cxn>
                <a:cxn ang="0">
                  <a:pos x="15087" y="12381"/>
                </a:cxn>
                <a:cxn ang="0">
                  <a:pos x="15245" y="13235"/>
                </a:cxn>
                <a:cxn ang="0">
                  <a:pos x="15402" y="14036"/>
                </a:cxn>
                <a:cxn ang="0">
                  <a:pos x="14105" y="13876"/>
                </a:cxn>
                <a:cxn ang="0">
                  <a:pos x="12887" y="13609"/>
                </a:cxn>
                <a:cxn ang="0">
                  <a:pos x="11512" y="14303"/>
                </a:cxn>
                <a:cxn ang="0">
                  <a:pos x="10412" y="15637"/>
                </a:cxn>
                <a:cxn ang="0">
                  <a:pos x="9115" y="16010"/>
                </a:cxn>
                <a:cxn ang="0">
                  <a:pos x="7190" y="16224"/>
                </a:cxn>
                <a:cxn ang="0">
                  <a:pos x="5658" y="16384"/>
                </a:cxn>
                <a:cxn ang="0">
                  <a:pos x="5383" y="15370"/>
                </a:cxn>
                <a:cxn ang="0">
                  <a:pos x="4676" y="15210"/>
                </a:cxn>
                <a:cxn ang="0">
                  <a:pos x="4597" y="14036"/>
                </a:cxn>
                <a:cxn ang="0">
                  <a:pos x="4047" y="14036"/>
                </a:cxn>
                <a:cxn ang="0">
                  <a:pos x="3104" y="13716"/>
                </a:cxn>
                <a:cxn ang="0">
                  <a:pos x="2475" y="12648"/>
                </a:cxn>
                <a:cxn ang="0">
                  <a:pos x="2082" y="12008"/>
                </a:cxn>
                <a:cxn ang="0">
                  <a:pos x="1414" y="11474"/>
                </a:cxn>
                <a:cxn ang="0">
                  <a:pos x="982" y="10193"/>
                </a:cxn>
                <a:cxn ang="0">
                  <a:pos x="157" y="9446"/>
                </a:cxn>
                <a:cxn ang="0">
                  <a:pos x="118" y="9339"/>
                </a:cxn>
              </a:cxnLst>
              <a:rect l="0" t="0" r="r" b="b"/>
              <a:pathLst>
                <a:path w="16384" h="16384">
                  <a:moveTo>
                    <a:pt x="118" y="9339"/>
                  </a:moveTo>
                  <a:lnTo>
                    <a:pt x="157" y="9233"/>
                  </a:lnTo>
                  <a:lnTo>
                    <a:pt x="432" y="9126"/>
                  </a:lnTo>
                  <a:lnTo>
                    <a:pt x="747" y="8966"/>
                  </a:lnTo>
                  <a:lnTo>
                    <a:pt x="1061" y="8752"/>
                  </a:lnTo>
                  <a:lnTo>
                    <a:pt x="1454" y="8379"/>
                  </a:lnTo>
                  <a:lnTo>
                    <a:pt x="1611" y="7632"/>
                  </a:lnTo>
                  <a:lnTo>
                    <a:pt x="1847" y="7098"/>
                  </a:lnTo>
                  <a:lnTo>
                    <a:pt x="2004" y="6404"/>
                  </a:lnTo>
                  <a:lnTo>
                    <a:pt x="2082" y="5817"/>
                  </a:lnTo>
                  <a:lnTo>
                    <a:pt x="2397" y="5177"/>
                  </a:lnTo>
                  <a:lnTo>
                    <a:pt x="2397" y="4696"/>
                  </a:lnTo>
                  <a:lnTo>
                    <a:pt x="2554" y="4269"/>
                  </a:lnTo>
                  <a:lnTo>
                    <a:pt x="2554" y="3896"/>
                  </a:lnTo>
                  <a:lnTo>
                    <a:pt x="2829" y="3416"/>
                  </a:lnTo>
                  <a:lnTo>
                    <a:pt x="3183" y="3149"/>
                  </a:lnTo>
                  <a:lnTo>
                    <a:pt x="3418" y="3042"/>
                  </a:lnTo>
                  <a:lnTo>
                    <a:pt x="3615" y="2722"/>
                  </a:lnTo>
                  <a:lnTo>
                    <a:pt x="3733" y="2402"/>
                  </a:lnTo>
                  <a:lnTo>
                    <a:pt x="3890" y="2295"/>
                  </a:lnTo>
                  <a:lnTo>
                    <a:pt x="4400" y="2135"/>
                  </a:lnTo>
                  <a:lnTo>
                    <a:pt x="4911" y="2188"/>
                  </a:lnTo>
                  <a:lnTo>
                    <a:pt x="5658" y="2081"/>
                  </a:lnTo>
                  <a:lnTo>
                    <a:pt x="6090" y="1868"/>
                  </a:lnTo>
                  <a:lnTo>
                    <a:pt x="6483" y="1708"/>
                  </a:lnTo>
                  <a:lnTo>
                    <a:pt x="6876" y="1975"/>
                  </a:lnTo>
                  <a:lnTo>
                    <a:pt x="7190" y="2188"/>
                  </a:lnTo>
                  <a:lnTo>
                    <a:pt x="7583" y="1548"/>
                  </a:lnTo>
                  <a:lnTo>
                    <a:pt x="8054" y="1281"/>
                  </a:lnTo>
                  <a:lnTo>
                    <a:pt x="8526" y="1121"/>
                  </a:lnTo>
                  <a:lnTo>
                    <a:pt x="8919" y="694"/>
                  </a:lnTo>
                  <a:lnTo>
                    <a:pt x="9430" y="53"/>
                  </a:lnTo>
                  <a:lnTo>
                    <a:pt x="9783" y="0"/>
                  </a:lnTo>
                  <a:lnTo>
                    <a:pt x="10255" y="267"/>
                  </a:lnTo>
                  <a:lnTo>
                    <a:pt x="10726" y="694"/>
                  </a:lnTo>
                  <a:lnTo>
                    <a:pt x="11041" y="1227"/>
                  </a:lnTo>
                  <a:lnTo>
                    <a:pt x="11198" y="1868"/>
                  </a:lnTo>
                  <a:lnTo>
                    <a:pt x="11669" y="2615"/>
                  </a:lnTo>
                  <a:lnTo>
                    <a:pt x="12259" y="3416"/>
                  </a:lnTo>
                  <a:lnTo>
                    <a:pt x="12730" y="4216"/>
                  </a:lnTo>
                  <a:lnTo>
                    <a:pt x="13044" y="5337"/>
                  </a:lnTo>
                  <a:lnTo>
                    <a:pt x="13201" y="6137"/>
                  </a:lnTo>
                  <a:lnTo>
                    <a:pt x="13201" y="6884"/>
                  </a:lnTo>
                  <a:lnTo>
                    <a:pt x="13398" y="7418"/>
                  </a:lnTo>
                  <a:lnTo>
                    <a:pt x="13516" y="7845"/>
                  </a:lnTo>
                  <a:lnTo>
                    <a:pt x="13634" y="8379"/>
                  </a:lnTo>
                  <a:lnTo>
                    <a:pt x="13634" y="8699"/>
                  </a:lnTo>
                  <a:lnTo>
                    <a:pt x="13869" y="8539"/>
                  </a:lnTo>
                  <a:lnTo>
                    <a:pt x="14144" y="8806"/>
                  </a:lnTo>
                  <a:lnTo>
                    <a:pt x="14419" y="9126"/>
                  </a:lnTo>
                  <a:lnTo>
                    <a:pt x="14734" y="9019"/>
                  </a:lnTo>
                  <a:lnTo>
                    <a:pt x="14970" y="8539"/>
                  </a:lnTo>
                  <a:lnTo>
                    <a:pt x="15402" y="8325"/>
                  </a:lnTo>
                  <a:lnTo>
                    <a:pt x="15677" y="8112"/>
                  </a:lnTo>
                  <a:lnTo>
                    <a:pt x="15913" y="8059"/>
                  </a:lnTo>
                  <a:lnTo>
                    <a:pt x="16070" y="8112"/>
                  </a:lnTo>
                  <a:lnTo>
                    <a:pt x="16227" y="8379"/>
                  </a:lnTo>
                  <a:lnTo>
                    <a:pt x="16305" y="8592"/>
                  </a:lnTo>
                  <a:lnTo>
                    <a:pt x="16345" y="9126"/>
                  </a:lnTo>
                  <a:lnTo>
                    <a:pt x="16384" y="9606"/>
                  </a:lnTo>
                  <a:lnTo>
                    <a:pt x="16227" y="10193"/>
                  </a:lnTo>
                  <a:lnTo>
                    <a:pt x="15913" y="10407"/>
                  </a:lnTo>
                  <a:lnTo>
                    <a:pt x="15677" y="10727"/>
                  </a:lnTo>
                  <a:lnTo>
                    <a:pt x="15520" y="11314"/>
                  </a:lnTo>
                  <a:lnTo>
                    <a:pt x="15362" y="11688"/>
                  </a:lnTo>
                  <a:lnTo>
                    <a:pt x="15205" y="11367"/>
                  </a:lnTo>
                  <a:lnTo>
                    <a:pt x="15362" y="11047"/>
                  </a:lnTo>
                  <a:lnTo>
                    <a:pt x="15441" y="10460"/>
                  </a:lnTo>
                  <a:lnTo>
                    <a:pt x="15402" y="10193"/>
                  </a:lnTo>
                  <a:lnTo>
                    <a:pt x="15362" y="9820"/>
                  </a:lnTo>
                  <a:lnTo>
                    <a:pt x="15127" y="9873"/>
                  </a:lnTo>
                  <a:lnTo>
                    <a:pt x="15127" y="10407"/>
                  </a:lnTo>
                  <a:lnTo>
                    <a:pt x="15205" y="10940"/>
                  </a:lnTo>
                  <a:lnTo>
                    <a:pt x="15127" y="11528"/>
                  </a:lnTo>
                  <a:lnTo>
                    <a:pt x="15127" y="12008"/>
                  </a:lnTo>
                  <a:lnTo>
                    <a:pt x="15087" y="12381"/>
                  </a:lnTo>
                  <a:lnTo>
                    <a:pt x="15127" y="12755"/>
                  </a:lnTo>
                  <a:lnTo>
                    <a:pt x="15245" y="13235"/>
                  </a:lnTo>
                  <a:lnTo>
                    <a:pt x="15245" y="13609"/>
                  </a:lnTo>
                  <a:lnTo>
                    <a:pt x="15402" y="14036"/>
                  </a:lnTo>
                  <a:lnTo>
                    <a:pt x="14812" y="14303"/>
                  </a:lnTo>
                  <a:lnTo>
                    <a:pt x="14105" y="13876"/>
                  </a:lnTo>
                  <a:lnTo>
                    <a:pt x="13162" y="13822"/>
                  </a:lnTo>
                  <a:lnTo>
                    <a:pt x="12887" y="13609"/>
                  </a:lnTo>
                  <a:lnTo>
                    <a:pt x="12298" y="13716"/>
                  </a:lnTo>
                  <a:lnTo>
                    <a:pt x="11512" y="14303"/>
                  </a:lnTo>
                  <a:lnTo>
                    <a:pt x="10883" y="14943"/>
                  </a:lnTo>
                  <a:lnTo>
                    <a:pt x="10412" y="15637"/>
                  </a:lnTo>
                  <a:lnTo>
                    <a:pt x="9901" y="15957"/>
                  </a:lnTo>
                  <a:lnTo>
                    <a:pt x="9115" y="16010"/>
                  </a:lnTo>
                  <a:lnTo>
                    <a:pt x="8487" y="15957"/>
                  </a:lnTo>
                  <a:lnTo>
                    <a:pt x="7190" y="16224"/>
                  </a:lnTo>
                  <a:lnTo>
                    <a:pt x="6090" y="16277"/>
                  </a:lnTo>
                  <a:lnTo>
                    <a:pt x="5658" y="16384"/>
                  </a:lnTo>
                  <a:lnTo>
                    <a:pt x="5226" y="16010"/>
                  </a:lnTo>
                  <a:lnTo>
                    <a:pt x="5383" y="15370"/>
                  </a:lnTo>
                  <a:lnTo>
                    <a:pt x="4990" y="15210"/>
                  </a:lnTo>
                  <a:lnTo>
                    <a:pt x="4676" y="15210"/>
                  </a:lnTo>
                  <a:lnTo>
                    <a:pt x="4361" y="14516"/>
                  </a:lnTo>
                  <a:lnTo>
                    <a:pt x="4597" y="14036"/>
                  </a:lnTo>
                  <a:lnTo>
                    <a:pt x="4361" y="13609"/>
                  </a:lnTo>
                  <a:lnTo>
                    <a:pt x="4047" y="14036"/>
                  </a:lnTo>
                  <a:lnTo>
                    <a:pt x="3615" y="13876"/>
                  </a:lnTo>
                  <a:lnTo>
                    <a:pt x="3104" y="13716"/>
                  </a:lnTo>
                  <a:lnTo>
                    <a:pt x="2554" y="13289"/>
                  </a:lnTo>
                  <a:lnTo>
                    <a:pt x="2475" y="12648"/>
                  </a:lnTo>
                  <a:lnTo>
                    <a:pt x="2357" y="12221"/>
                  </a:lnTo>
                  <a:lnTo>
                    <a:pt x="2082" y="12008"/>
                  </a:lnTo>
                  <a:lnTo>
                    <a:pt x="1729" y="11954"/>
                  </a:lnTo>
                  <a:lnTo>
                    <a:pt x="1414" y="11474"/>
                  </a:lnTo>
                  <a:lnTo>
                    <a:pt x="1218" y="10674"/>
                  </a:lnTo>
                  <a:lnTo>
                    <a:pt x="982" y="10193"/>
                  </a:lnTo>
                  <a:lnTo>
                    <a:pt x="629" y="9766"/>
                  </a:lnTo>
                  <a:lnTo>
                    <a:pt x="157" y="9446"/>
                  </a:lnTo>
                  <a:lnTo>
                    <a:pt x="0" y="9393"/>
                  </a:lnTo>
                  <a:lnTo>
                    <a:pt x="118" y="933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grpSp>
          <p:nvGrpSpPr>
            <p:cNvPr id="293" name="Spain"/>
            <p:cNvGrpSpPr>
              <a:grpSpLocks noChangeAspect="1"/>
            </p:cNvGrpSpPr>
            <p:nvPr/>
          </p:nvGrpSpPr>
          <p:grpSpPr bwMode="auto">
            <a:xfrm>
              <a:off x="843" y="2243"/>
              <a:ext cx="738" cy="638"/>
              <a:chOff x="-1528" y="-68004"/>
              <a:chExt cx="20094" cy="493"/>
            </a:xfrm>
            <a:grpFill/>
          </p:grpSpPr>
          <p:sp>
            <p:nvSpPr>
              <p:cNvPr id="324" name="Drawing 83"/>
              <p:cNvSpPr>
                <a:spLocks noChangeAspect="1"/>
              </p:cNvSpPr>
              <p:nvPr/>
            </p:nvSpPr>
            <p:spPr bwMode="auto">
              <a:xfrm>
                <a:off x="-1528" y="-68004"/>
                <a:ext cx="19142" cy="493"/>
              </a:xfrm>
              <a:custGeom>
                <a:avLst/>
                <a:gdLst/>
                <a:ahLst/>
                <a:cxnLst>
                  <a:cxn ang="0">
                    <a:pos x="553" y="2725"/>
                  </a:cxn>
                  <a:cxn ang="0">
                    <a:pos x="524" y="2127"/>
                  </a:cxn>
                  <a:cxn ang="0">
                    <a:pos x="582" y="1363"/>
                  </a:cxn>
                  <a:cxn ang="0">
                    <a:pos x="873" y="432"/>
                  </a:cxn>
                  <a:cxn ang="0">
                    <a:pos x="1862" y="199"/>
                  </a:cxn>
                  <a:cxn ang="0">
                    <a:pos x="2852" y="133"/>
                  </a:cxn>
                  <a:cxn ang="0">
                    <a:pos x="4540" y="931"/>
                  </a:cxn>
                  <a:cxn ang="0">
                    <a:pos x="5762" y="1329"/>
                  </a:cxn>
                  <a:cxn ang="0">
                    <a:pos x="7334" y="1928"/>
                  </a:cxn>
                  <a:cxn ang="0">
                    <a:pos x="8585" y="2326"/>
                  </a:cxn>
                  <a:cxn ang="0">
                    <a:pos x="10011" y="2725"/>
                  </a:cxn>
                  <a:cxn ang="0">
                    <a:pos x="10447" y="3456"/>
                  </a:cxn>
                  <a:cxn ang="0">
                    <a:pos x="11291" y="4187"/>
                  </a:cxn>
                  <a:cxn ang="0">
                    <a:pos x="12688" y="4852"/>
                  </a:cxn>
                  <a:cxn ang="0">
                    <a:pos x="13503" y="4786"/>
                  </a:cxn>
                  <a:cxn ang="0">
                    <a:pos x="14027" y="5517"/>
                  </a:cxn>
                  <a:cxn ang="0">
                    <a:pos x="14405" y="5616"/>
                  </a:cxn>
                  <a:cxn ang="0">
                    <a:pos x="15365" y="5849"/>
                  </a:cxn>
                  <a:cxn ang="0">
                    <a:pos x="16355" y="6015"/>
                  </a:cxn>
                  <a:cxn ang="0">
                    <a:pos x="16151" y="6580"/>
                  </a:cxn>
                  <a:cxn ang="0">
                    <a:pos x="14958" y="7710"/>
                  </a:cxn>
                  <a:cxn ang="0">
                    <a:pos x="13037" y="8408"/>
                  </a:cxn>
                  <a:cxn ang="0">
                    <a:pos x="12048" y="9571"/>
                  </a:cxn>
                  <a:cxn ang="0">
                    <a:pos x="10942" y="10901"/>
                  </a:cxn>
                  <a:cxn ang="0">
                    <a:pos x="10680" y="11465"/>
                  </a:cxn>
                  <a:cxn ang="0">
                    <a:pos x="10884" y="12363"/>
                  </a:cxn>
                  <a:cxn ang="0">
                    <a:pos x="11117" y="13027"/>
                  </a:cxn>
                  <a:cxn ang="0">
                    <a:pos x="10098" y="13825"/>
                  </a:cxn>
                  <a:cxn ang="0">
                    <a:pos x="9545" y="14689"/>
                  </a:cxn>
                  <a:cxn ang="0">
                    <a:pos x="8730" y="14889"/>
                  </a:cxn>
                  <a:cxn ang="0">
                    <a:pos x="7857" y="15819"/>
                  </a:cxn>
                  <a:cxn ang="0">
                    <a:pos x="6984" y="16018"/>
                  </a:cxn>
                  <a:cxn ang="0">
                    <a:pos x="5413" y="15819"/>
                  </a:cxn>
                  <a:cxn ang="0">
                    <a:pos x="4074" y="15553"/>
                  </a:cxn>
                  <a:cxn ang="0">
                    <a:pos x="2765" y="16085"/>
                  </a:cxn>
                  <a:cxn ang="0">
                    <a:pos x="2386" y="16384"/>
                  </a:cxn>
                  <a:cxn ang="0">
                    <a:pos x="1571" y="15852"/>
                  </a:cxn>
                  <a:cxn ang="0">
                    <a:pos x="1251" y="14756"/>
                  </a:cxn>
                  <a:cxn ang="0">
                    <a:pos x="902" y="13725"/>
                  </a:cxn>
                  <a:cxn ang="0">
                    <a:pos x="0" y="13327"/>
                  </a:cxn>
                  <a:cxn ang="0">
                    <a:pos x="349" y="12230"/>
                  </a:cxn>
                  <a:cxn ang="0">
                    <a:pos x="815" y="11100"/>
                  </a:cxn>
                  <a:cxn ang="0">
                    <a:pos x="1368" y="9771"/>
                  </a:cxn>
                  <a:cxn ang="0">
                    <a:pos x="1164" y="8973"/>
                  </a:cxn>
                  <a:cxn ang="0">
                    <a:pos x="2037" y="8142"/>
                  </a:cxn>
                  <a:cxn ang="0">
                    <a:pos x="2299" y="6946"/>
                  </a:cxn>
                  <a:cxn ang="0">
                    <a:pos x="2968" y="5716"/>
                  </a:cxn>
                  <a:cxn ang="0">
                    <a:pos x="3492" y="4586"/>
                  </a:cxn>
                  <a:cxn ang="0">
                    <a:pos x="2328" y="4021"/>
                  </a:cxn>
                  <a:cxn ang="0">
                    <a:pos x="1280" y="3523"/>
                  </a:cxn>
                  <a:cxn ang="0">
                    <a:pos x="640" y="3224"/>
                  </a:cxn>
                </a:cxnLst>
                <a:rect l="0" t="0" r="r" b="b"/>
                <a:pathLst>
                  <a:path w="16384" h="16384">
                    <a:moveTo>
                      <a:pt x="349" y="3456"/>
                    </a:moveTo>
                    <a:lnTo>
                      <a:pt x="320" y="3257"/>
                    </a:lnTo>
                    <a:lnTo>
                      <a:pt x="407" y="3057"/>
                    </a:lnTo>
                    <a:lnTo>
                      <a:pt x="553" y="2725"/>
                    </a:lnTo>
                    <a:lnTo>
                      <a:pt x="786" y="2526"/>
                    </a:lnTo>
                    <a:lnTo>
                      <a:pt x="553" y="2526"/>
                    </a:lnTo>
                    <a:lnTo>
                      <a:pt x="698" y="2293"/>
                    </a:lnTo>
                    <a:lnTo>
                      <a:pt x="524" y="2127"/>
                    </a:lnTo>
                    <a:lnTo>
                      <a:pt x="757" y="1795"/>
                    </a:lnTo>
                    <a:lnTo>
                      <a:pt x="640" y="1761"/>
                    </a:lnTo>
                    <a:lnTo>
                      <a:pt x="524" y="1595"/>
                    </a:lnTo>
                    <a:lnTo>
                      <a:pt x="582" y="1363"/>
                    </a:lnTo>
                    <a:lnTo>
                      <a:pt x="466" y="1196"/>
                    </a:lnTo>
                    <a:lnTo>
                      <a:pt x="320" y="931"/>
                    </a:lnTo>
                    <a:lnTo>
                      <a:pt x="553" y="565"/>
                    </a:lnTo>
                    <a:lnTo>
                      <a:pt x="873" y="432"/>
                    </a:lnTo>
                    <a:lnTo>
                      <a:pt x="1135" y="432"/>
                    </a:lnTo>
                    <a:lnTo>
                      <a:pt x="1601" y="565"/>
                    </a:lnTo>
                    <a:lnTo>
                      <a:pt x="1833" y="399"/>
                    </a:lnTo>
                    <a:lnTo>
                      <a:pt x="1862" y="199"/>
                    </a:lnTo>
                    <a:lnTo>
                      <a:pt x="2066" y="0"/>
                    </a:lnTo>
                    <a:lnTo>
                      <a:pt x="2415" y="0"/>
                    </a:lnTo>
                    <a:lnTo>
                      <a:pt x="2648" y="0"/>
                    </a:lnTo>
                    <a:lnTo>
                      <a:pt x="2852" y="133"/>
                    </a:lnTo>
                    <a:lnTo>
                      <a:pt x="3143" y="432"/>
                    </a:lnTo>
                    <a:lnTo>
                      <a:pt x="3579" y="665"/>
                    </a:lnTo>
                    <a:lnTo>
                      <a:pt x="4045" y="798"/>
                    </a:lnTo>
                    <a:lnTo>
                      <a:pt x="4540" y="931"/>
                    </a:lnTo>
                    <a:lnTo>
                      <a:pt x="4831" y="831"/>
                    </a:lnTo>
                    <a:lnTo>
                      <a:pt x="5093" y="964"/>
                    </a:lnTo>
                    <a:lnTo>
                      <a:pt x="5471" y="1230"/>
                    </a:lnTo>
                    <a:lnTo>
                      <a:pt x="5762" y="1329"/>
                    </a:lnTo>
                    <a:lnTo>
                      <a:pt x="5995" y="1495"/>
                    </a:lnTo>
                    <a:lnTo>
                      <a:pt x="6490" y="1728"/>
                    </a:lnTo>
                    <a:lnTo>
                      <a:pt x="6868" y="1894"/>
                    </a:lnTo>
                    <a:lnTo>
                      <a:pt x="7334" y="1928"/>
                    </a:lnTo>
                    <a:lnTo>
                      <a:pt x="7654" y="1928"/>
                    </a:lnTo>
                    <a:lnTo>
                      <a:pt x="7916" y="2127"/>
                    </a:lnTo>
                    <a:lnTo>
                      <a:pt x="8352" y="2293"/>
                    </a:lnTo>
                    <a:lnTo>
                      <a:pt x="8585" y="2326"/>
                    </a:lnTo>
                    <a:lnTo>
                      <a:pt x="9050" y="2426"/>
                    </a:lnTo>
                    <a:lnTo>
                      <a:pt x="9371" y="2659"/>
                    </a:lnTo>
                    <a:lnTo>
                      <a:pt x="9778" y="2725"/>
                    </a:lnTo>
                    <a:lnTo>
                      <a:pt x="10011" y="2725"/>
                    </a:lnTo>
                    <a:lnTo>
                      <a:pt x="10011" y="2858"/>
                    </a:lnTo>
                    <a:lnTo>
                      <a:pt x="10185" y="3057"/>
                    </a:lnTo>
                    <a:lnTo>
                      <a:pt x="10331" y="3257"/>
                    </a:lnTo>
                    <a:lnTo>
                      <a:pt x="10447" y="3456"/>
                    </a:lnTo>
                    <a:lnTo>
                      <a:pt x="10651" y="3622"/>
                    </a:lnTo>
                    <a:lnTo>
                      <a:pt x="10913" y="3755"/>
                    </a:lnTo>
                    <a:lnTo>
                      <a:pt x="11146" y="3988"/>
                    </a:lnTo>
                    <a:lnTo>
                      <a:pt x="11291" y="4187"/>
                    </a:lnTo>
                    <a:lnTo>
                      <a:pt x="11611" y="4320"/>
                    </a:lnTo>
                    <a:lnTo>
                      <a:pt x="11961" y="4520"/>
                    </a:lnTo>
                    <a:lnTo>
                      <a:pt x="12339" y="4719"/>
                    </a:lnTo>
                    <a:lnTo>
                      <a:pt x="12688" y="4852"/>
                    </a:lnTo>
                    <a:lnTo>
                      <a:pt x="12863" y="4852"/>
                    </a:lnTo>
                    <a:lnTo>
                      <a:pt x="13125" y="4686"/>
                    </a:lnTo>
                    <a:lnTo>
                      <a:pt x="13328" y="4686"/>
                    </a:lnTo>
                    <a:lnTo>
                      <a:pt x="13503" y="4786"/>
                    </a:lnTo>
                    <a:lnTo>
                      <a:pt x="13707" y="4985"/>
                    </a:lnTo>
                    <a:lnTo>
                      <a:pt x="13823" y="5118"/>
                    </a:lnTo>
                    <a:lnTo>
                      <a:pt x="13969" y="5351"/>
                    </a:lnTo>
                    <a:lnTo>
                      <a:pt x="14027" y="5517"/>
                    </a:lnTo>
                    <a:lnTo>
                      <a:pt x="14172" y="5583"/>
                    </a:lnTo>
                    <a:lnTo>
                      <a:pt x="14289" y="5517"/>
                    </a:lnTo>
                    <a:lnTo>
                      <a:pt x="14260" y="5384"/>
                    </a:lnTo>
                    <a:lnTo>
                      <a:pt x="14405" y="5616"/>
                    </a:lnTo>
                    <a:lnTo>
                      <a:pt x="14492" y="5650"/>
                    </a:lnTo>
                    <a:lnTo>
                      <a:pt x="14667" y="5783"/>
                    </a:lnTo>
                    <a:lnTo>
                      <a:pt x="15016" y="5783"/>
                    </a:lnTo>
                    <a:lnTo>
                      <a:pt x="15365" y="5849"/>
                    </a:lnTo>
                    <a:lnTo>
                      <a:pt x="15686" y="5783"/>
                    </a:lnTo>
                    <a:lnTo>
                      <a:pt x="16035" y="5849"/>
                    </a:lnTo>
                    <a:lnTo>
                      <a:pt x="16180" y="5882"/>
                    </a:lnTo>
                    <a:lnTo>
                      <a:pt x="16355" y="6015"/>
                    </a:lnTo>
                    <a:lnTo>
                      <a:pt x="16355" y="6048"/>
                    </a:lnTo>
                    <a:lnTo>
                      <a:pt x="16384" y="6248"/>
                    </a:lnTo>
                    <a:lnTo>
                      <a:pt x="16151" y="6314"/>
                    </a:lnTo>
                    <a:lnTo>
                      <a:pt x="16151" y="6580"/>
                    </a:lnTo>
                    <a:lnTo>
                      <a:pt x="16238" y="6846"/>
                    </a:lnTo>
                    <a:lnTo>
                      <a:pt x="15947" y="7178"/>
                    </a:lnTo>
                    <a:lnTo>
                      <a:pt x="15482" y="7444"/>
                    </a:lnTo>
                    <a:lnTo>
                      <a:pt x="14958" y="7710"/>
                    </a:lnTo>
                    <a:lnTo>
                      <a:pt x="14551" y="8009"/>
                    </a:lnTo>
                    <a:lnTo>
                      <a:pt x="14143" y="8109"/>
                    </a:lnTo>
                    <a:lnTo>
                      <a:pt x="13561" y="8275"/>
                    </a:lnTo>
                    <a:lnTo>
                      <a:pt x="13037" y="8408"/>
                    </a:lnTo>
                    <a:lnTo>
                      <a:pt x="12688" y="8774"/>
                    </a:lnTo>
                    <a:lnTo>
                      <a:pt x="12659" y="8940"/>
                    </a:lnTo>
                    <a:lnTo>
                      <a:pt x="12426" y="9172"/>
                    </a:lnTo>
                    <a:lnTo>
                      <a:pt x="12048" y="9571"/>
                    </a:lnTo>
                    <a:lnTo>
                      <a:pt x="11815" y="9904"/>
                    </a:lnTo>
                    <a:lnTo>
                      <a:pt x="11524" y="10269"/>
                    </a:lnTo>
                    <a:lnTo>
                      <a:pt x="11233" y="10568"/>
                    </a:lnTo>
                    <a:lnTo>
                      <a:pt x="10942" y="10901"/>
                    </a:lnTo>
                    <a:lnTo>
                      <a:pt x="10797" y="11233"/>
                    </a:lnTo>
                    <a:lnTo>
                      <a:pt x="10709" y="11366"/>
                    </a:lnTo>
                    <a:lnTo>
                      <a:pt x="10680" y="11432"/>
                    </a:lnTo>
                    <a:lnTo>
                      <a:pt x="10680" y="11465"/>
                    </a:lnTo>
                    <a:lnTo>
                      <a:pt x="10767" y="11632"/>
                    </a:lnTo>
                    <a:lnTo>
                      <a:pt x="10767" y="11964"/>
                    </a:lnTo>
                    <a:lnTo>
                      <a:pt x="10797" y="12163"/>
                    </a:lnTo>
                    <a:lnTo>
                      <a:pt x="10884" y="12363"/>
                    </a:lnTo>
                    <a:lnTo>
                      <a:pt x="11000" y="12496"/>
                    </a:lnTo>
                    <a:lnTo>
                      <a:pt x="11175" y="12562"/>
                    </a:lnTo>
                    <a:lnTo>
                      <a:pt x="11262" y="12762"/>
                    </a:lnTo>
                    <a:lnTo>
                      <a:pt x="11117" y="13027"/>
                    </a:lnTo>
                    <a:lnTo>
                      <a:pt x="10709" y="13227"/>
                    </a:lnTo>
                    <a:lnTo>
                      <a:pt x="10447" y="13360"/>
                    </a:lnTo>
                    <a:lnTo>
                      <a:pt x="10244" y="13559"/>
                    </a:lnTo>
                    <a:lnTo>
                      <a:pt x="10098" y="13825"/>
                    </a:lnTo>
                    <a:lnTo>
                      <a:pt x="9953" y="13991"/>
                    </a:lnTo>
                    <a:lnTo>
                      <a:pt x="9836" y="14257"/>
                    </a:lnTo>
                    <a:lnTo>
                      <a:pt x="9662" y="14490"/>
                    </a:lnTo>
                    <a:lnTo>
                      <a:pt x="9545" y="14689"/>
                    </a:lnTo>
                    <a:lnTo>
                      <a:pt x="9603" y="14889"/>
                    </a:lnTo>
                    <a:lnTo>
                      <a:pt x="9312" y="14922"/>
                    </a:lnTo>
                    <a:lnTo>
                      <a:pt x="9050" y="14889"/>
                    </a:lnTo>
                    <a:lnTo>
                      <a:pt x="8730" y="14889"/>
                    </a:lnTo>
                    <a:lnTo>
                      <a:pt x="8468" y="15055"/>
                    </a:lnTo>
                    <a:lnTo>
                      <a:pt x="8119" y="15287"/>
                    </a:lnTo>
                    <a:lnTo>
                      <a:pt x="8003" y="15553"/>
                    </a:lnTo>
                    <a:lnTo>
                      <a:pt x="7857" y="15819"/>
                    </a:lnTo>
                    <a:lnTo>
                      <a:pt x="7683" y="16018"/>
                    </a:lnTo>
                    <a:lnTo>
                      <a:pt x="7508" y="16218"/>
                    </a:lnTo>
                    <a:lnTo>
                      <a:pt x="7304" y="16151"/>
                    </a:lnTo>
                    <a:lnTo>
                      <a:pt x="6984" y="16018"/>
                    </a:lnTo>
                    <a:lnTo>
                      <a:pt x="6577" y="16118"/>
                    </a:lnTo>
                    <a:lnTo>
                      <a:pt x="6228" y="16018"/>
                    </a:lnTo>
                    <a:lnTo>
                      <a:pt x="5820" y="15819"/>
                    </a:lnTo>
                    <a:lnTo>
                      <a:pt x="5413" y="15819"/>
                    </a:lnTo>
                    <a:lnTo>
                      <a:pt x="5064" y="15686"/>
                    </a:lnTo>
                    <a:lnTo>
                      <a:pt x="4598" y="15586"/>
                    </a:lnTo>
                    <a:lnTo>
                      <a:pt x="4307" y="15586"/>
                    </a:lnTo>
                    <a:lnTo>
                      <a:pt x="4074" y="15553"/>
                    </a:lnTo>
                    <a:lnTo>
                      <a:pt x="3696" y="15852"/>
                    </a:lnTo>
                    <a:lnTo>
                      <a:pt x="3376" y="15819"/>
                    </a:lnTo>
                    <a:lnTo>
                      <a:pt x="3027" y="15852"/>
                    </a:lnTo>
                    <a:lnTo>
                      <a:pt x="2765" y="16085"/>
                    </a:lnTo>
                    <a:lnTo>
                      <a:pt x="2648" y="16218"/>
                    </a:lnTo>
                    <a:lnTo>
                      <a:pt x="2503" y="16351"/>
                    </a:lnTo>
                    <a:lnTo>
                      <a:pt x="2415" y="16351"/>
                    </a:lnTo>
                    <a:lnTo>
                      <a:pt x="2386" y="16384"/>
                    </a:lnTo>
                    <a:lnTo>
                      <a:pt x="2270" y="16384"/>
                    </a:lnTo>
                    <a:lnTo>
                      <a:pt x="2095" y="16351"/>
                    </a:lnTo>
                    <a:lnTo>
                      <a:pt x="1833" y="16151"/>
                    </a:lnTo>
                    <a:lnTo>
                      <a:pt x="1571" y="15852"/>
                    </a:lnTo>
                    <a:lnTo>
                      <a:pt x="1455" y="15487"/>
                    </a:lnTo>
                    <a:lnTo>
                      <a:pt x="1368" y="15287"/>
                    </a:lnTo>
                    <a:lnTo>
                      <a:pt x="1397" y="15021"/>
                    </a:lnTo>
                    <a:lnTo>
                      <a:pt x="1251" y="14756"/>
                    </a:lnTo>
                    <a:lnTo>
                      <a:pt x="1280" y="14490"/>
                    </a:lnTo>
                    <a:lnTo>
                      <a:pt x="1251" y="14157"/>
                    </a:lnTo>
                    <a:lnTo>
                      <a:pt x="1106" y="13892"/>
                    </a:lnTo>
                    <a:lnTo>
                      <a:pt x="902" y="13725"/>
                    </a:lnTo>
                    <a:lnTo>
                      <a:pt x="757" y="13559"/>
                    </a:lnTo>
                    <a:lnTo>
                      <a:pt x="553" y="13459"/>
                    </a:lnTo>
                    <a:lnTo>
                      <a:pt x="349" y="13360"/>
                    </a:lnTo>
                    <a:lnTo>
                      <a:pt x="0" y="13327"/>
                    </a:lnTo>
                    <a:lnTo>
                      <a:pt x="0" y="13094"/>
                    </a:lnTo>
                    <a:lnTo>
                      <a:pt x="0" y="12795"/>
                    </a:lnTo>
                    <a:lnTo>
                      <a:pt x="87" y="12496"/>
                    </a:lnTo>
                    <a:lnTo>
                      <a:pt x="349" y="12230"/>
                    </a:lnTo>
                    <a:lnTo>
                      <a:pt x="786" y="12030"/>
                    </a:lnTo>
                    <a:lnTo>
                      <a:pt x="1019" y="11831"/>
                    </a:lnTo>
                    <a:lnTo>
                      <a:pt x="1019" y="11465"/>
                    </a:lnTo>
                    <a:lnTo>
                      <a:pt x="815" y="11100"/>
                    </a:lnTo>
                    <a:lnTo>
                      <a:pt x="815" y="10701"/>
                    </a:lnTo>
                    <a:lnTo>
                      <a:pt x="931" y="10302"/>
                    </a:lnTo>
                    <a:lnTo>
                      <a:pt x="1222" y="10003"/>
                    </a:lnTo>
                    <a:lnTo>
                      <a:pt x="1368" y="9771"/>
                    </a:lnTo>
                    <a:lnTo>
                      <a:pt x="1339" y="9604"/>
                    </a:lnTo>
                    <a:lnTo>
                      <a:pt x="1339" y="9571"/>
                    </a:lnTo>
                    <a:lnTo>
                      <a:pt x="1251" y="9339"/>
                    </a:lnTo>
                    <a:lnTo>
                      <a:pt x="1164" y="8973"/>
                    </a:lnTo>
                    <a:lnTo>
                      <a:pt x="1164" y="8508"/>
                    </a:lnTo>
                    <a:lnTo>
                      <a:pt x="1455" y="8408"/>
                    </a:lnTo>
                    <a:lnTo>
                      <a:pt x="1717" y="8408"/>
                    </a:lnTo>
                    <a:lnTo>
                      <a:pt x="2037" y="8142"/>
                    </a:lnTo>
                    <a:lnTo>
                      <a:pt x="2095" y="7876"/>
                    </a:lnTo>
                    <a:lnTo>
                      <a:pt x="2037" y="7511"/>
                    </a:lnTo>
                    <a:lnTo>
                      <a:pt x="2066" y="7311"/>
                    </a:lnTo>
                    <a:lnTo>
                      <a:pt x="2299" y="6946"/>
                    </a:lnTo>
                    <a:lnTo>
                      <a:pt x="2445" y="6547"/>
                    </a:lnTo>
                    <a:lnTo>
                      <a:pt x="2561" y="6181"/>
                    </a:lnTo>
                    <a:lnTo>
                      <a:pt x="2648" y="5916"/>
                    </a:lnTo>
                    <a:lnTo>
                      <a:pt x="2968" y="5716"/>
                    </a:lnTo>
                    <a:lnTo>
                      <a:pt x="3318" y="5450"/>
                    </a:lnTo>
                    <a:lnTo>
                      <a:pt x="3579" y="5118"/>
                    </a:lnTo>
                    <a:lnTo>
                      <a:pt x="3609" y="4852"/>
                    </a:lnTo>
                    <a:lnTo>
                      <a:pt x="3492" y="4586"/>
                    </a:lnTo>
                    <a:lnTo>
                      <a:pt x="3434" y="4287"/>
                    </a:lnTo>
                    <a:lnTo>
                      <a:pt x="3085" y="4054"/>
                    </a:lnTo>
                    <a:lnTo>
                      <a:pt x="2677" y="3922"/>
                    </a:lnTo>
                    <a:lnTo>
                      <a:pt x="2328" y="4021"/>
                    </a:lnTo>
                    <a:lnTo>
                      <a:pt x="1950" y="3888"/>
                    </a:lnTo>
                    <a:lnTo>
                      <a:pt x="1746" y="3789"/>
                    </a:lnTo>
                    <a:lnTo>
                      <a:pt x="1455" y="3755"/>
                    </a:lnTo>
                    <a:lnTo>
                      <a:pt x="1280" y="3523"/>
                    </a:lnTo>
                    <a:lnTo>
                      <a:pt x="1368" y="3323"/>
                    </a:lnTo>
                    <a:lnTo>
                      <a:pt x="1368" y="3224"/>
                    </a:lnTo>
                    <a:lnTo>
                      <a:pt x="1019" y="3190"/>
                    </a:lnTo>
                    <a:lnTo>
                      <a:pt x="640" y="3224"/>
                    </a:lnTo>
                    <a:lnTo>
                      <a:pt x="349" y="345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25" name="Drawing 84"/>
              <p:cNvSpPr>
                <a:spLocks noChangeAspect="1"/>
              </p:cNvSpPr>
              <p:nvPr/>
            </p:nvSpPr>
            <p:spPr bwMode="auto">
              <a:xfrm>
                <a:off x="13398" y="-67631"/>
                <a:ext cx="544" cy="15"/>
              </a:xfrm>
              <a:custGeom>
                <a:avLst/>
                <a:gdLst/>
                <a:ahLst/>
                <a:cxnLst>
                  <a:cxn ang="0">
                    <a:pos x="13312" y="0"/>
                  </a:cxn>
                  <a:cxn ang="0">
                    <a:pos x="15360" y="1092"/>
                  </a:cxn>
                  <a:cxn ang="0">
                    <a:pos x="15360" y="0"/>
                  </a:cxn>
                  <a:cxn ang="0">
                    <a:pos x="16384" y="7646"/>
                  </a:cxn>
                  <a:cxn ang="0">
                    <a:pos x="11264" y="13107"/>
                  </a:cxn>
                  <a:cxn ang="0">
                    <a:pos x="7168" y="16384"/>
                  </a:cxn>
                  <a:cxn ang="0">
                    <a:pos x="0" y="9830"/>
                  </a:cxn>
                  <a:cxn ang="0">
                    <a:pos x="4096" y="4369"/>
                  </a:cxn>
                  <a:cxn ang="0">
                    <a:pos x="13312" y="0"/>
                  </a:cxn>
                </a:cxnLst>
                <a:rect l="0" t="0" r="r" b="b"/>
                <a:pathLst>
                  <a:path w="16384" h="16384">
                    <a:moveTo>
                      <a:pt x="13312" y="0"/>
                    </a:moveTo>
                    <a:lnTo>
                      <a:pt x="15360" y="1092"/>
                    </a:lnTo>
                    <a:lnTo>
                      <a:pt x="15360" y="0"/>
                    </a:lnTo>
                    <a:lnTo>
                      <a:pt x="16384" y="7646"/>
                    </a:lnTo>
                    <a:lnTo>
                      <a:pt x="11264" y="13107"/>
                    </a:lnTo>
                    <a:lnTo>
                      <a:pt x="7168" y="16384"/>
                    </a:lnTo>
                    <a:lnTo>
                      <a:pt x="0" y="9830"/>
                    </a:lnTo>
                    <a:lnTo>
                      <a:pt x="4096" y="4369"/>
                    </a:lnTo>
                    <a:lnTo>
                      <a:pt x="1331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26" name="Drawing 85"/>
              <p:cNvSpPr>
                <a:spLocks noChangeAspect="1"/>
              </p:cNvSpPr>
              <p:nvPr/>
            </p:nvSpPr>
            <p:spPr bwMode="auto">
              <a:xfrm>
                <a:off x="15472" y="-67675"/>
                <a:ext cx="1632" cy="43"/>
              </a:xfrm>
              <a:custGeom>
                <a:avLst/>
                <a:gdLst/>
                <a:ahLst/>
                <a:cxnLst>
                  <a:cxn ang="0">
                    <a:pos x="13653" y="381"/>
                  </a:cxn>
                  <a:cxn ang="0">
                    <a:pos x="13653" y="1524"/>
                  </a:cxn>
                  <a:cxn ang="0">
                    <a:pos x="12971" y="3429"/>
                  </a:cxn>
                  <a:cxn ang="0">
                    <a:pos x="12971" y="4953"/>
                  </a:cxn>
                  <a:cxn ang="0">
                    <a:pos x="15701" y="5715"/>
                  </a:cxn>
                  <a:cxn ang="0">
                    <a:pos x="16384" y="8001"/>
                  </a:cxn>
                  <a:cxn ang="0">
                    <a:pos x="14677" y="12574"/>
                  </a:cxn>
                  <a:cxn ang="0">
                    <a:pos x="10923" y="16384"/>
                  </a:cxn>
                  <a:cxn ang="0">
                    <a:pos x="9216" y="14860"/>
                  </a:cxn>
                  <a:cxn ang="0">
                    <a:pos x="6485" y="12193"/>
                  </a:cxn>
                  <a:cxn ang="0">
                    <a:pos x="5461" y="9526"/>
                  </a:cxn>
                  <a:cxn ang="0">
                    <a:pos x="3413" y="9526"/>
                  </a:cxn>
                  <a:cxn ang="0">
                    <a:pos x="1365" y="10288"/>
                  </a:cxn>
                  <a:cxn ang="0">
                    <a:pos x="0" y="7620"/>
                  </a:cxn>
                  <a:cxn ang="0">
                    <a:pos x="3413" y="4191"/>
                  </a:cxn>
                  <a:cxn ang="0">
                    <a:pos x="8192" y="1905"/>
                  </a:cxn>
                  <a:cxn ang="0">
                    <a:pos x="11947" y="1143"/>
                  </a:cxn>
                  <a:cxn ang="0">
                    <a:pos x="13653" y="0"/>
                  </a:cxn>
                  <a:cxn ang="0">
                    <a:pos x="14336" y="0"/>
                  </a:cxn>
                  <a:cxn ang="0">
                    <a:pos x="13653" y="381"/>
                  </a:cxn>
                </a:cxnLst>
                <a:rect l="0" t="0" r="r" b="b"/>
                <a:pathLst>
                  <a:path w="16384" h="16384">
                    <a:moveTo>
                      <a:pt x="13653" y="381"/>
                    </a:moveTo>
                    <a:lnTo>
                      <a:pt x="13653" y="1524"/>
                    </a:lnTo>
                    <a:lnTo>
                      <a:pt x="12971" y="3429"/>
                    </a:lnTo>
                    <a:lnTo>
                      <a:pt x="12971" y="4953"/>
                    </a:lnTo>
                    <a:lnTo>
                      <a:pt x="15701" y="5715"/>
                    </a:lnTo>
                    <a:lnTo>
                      <a:pt x="16384" y="8001"/>
                    </a:lnTo>
                    <a:lnTo>
                      <a:pt x="14677" y="12574"/>
                    </a:lnTo>
                    <a:lnTo>
                      <a:pt x="10923" y="16384"/>
                    </a:lnTo>
                    <a:lnTo>
                      <a:pt x="9216" y="14860"/>
                    </a:lnTo>
                    <a:lnTo>
                      <a:pt x="6485" y="12193"/>
                    </a:lnTo>
                    <a:lnTo>
                      <a:pt x="5461" y="9526"/>
                    </a:lnTo>
                    <a:lnTo>
                      <a:pt x="3413" y="9526"/>
                    </a:lnTo>
                    <a:lnTo>
                      <a:pt x="1365" y="10288"/>
                    </a:lnTo>
                    <a:lnTo>
                      <a:pt x="0" y="7620"/>
                    </a:lnTo>
                    <a:lnTo>
                      <a:pt x="3413" y="4191"/>
                    </a:lnTo>
                    <a:lnTo>
                      <a:pt x="8192" y="1905"/>
                    </a:lnTo>
                    <a:lnTo>
                      <a:pt x="11947" y="1143"/>
                    </a:lnTo>
                    <a:lnTo>
                      <a:pt x="13653" y="0"/>
                    </a:lnTo>
                    <a:lnTo>
                      <a:pt x="14336" y="0"/>
                    </a:lnTo>
                    <a:lnTo>
                      <a:pt x="13653" y="38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27" name="Drawing 86"/>
              <p:cNvSpPr>
                <a:spLocks noChangeAspect="1"/>
              </p:cNvSpPr>
              <p:nvPr/>
            </p:nvSpPr>
            <p:spPr bwMode="auto">
              <a:xfrm>
                <a:off x="17920" y="-67676"/>
                <a:ext cx="646" cy="14"/>
              </a:xfrm>
              <a:custGeom>
                <a:avLst/>
                <a:gdLst/>
                <a:ahLst/>
                <a:cxnLst>
                  <a:cxn ang="0">
                    <a:pos x="15522" y="4681"/>
                  </a:cxn>
                  <a:cxn ang="0">
                    <a:pos x="16384" y="4681"/>
                  </a:cxn>
                  <a:cxn ang="0">
                    <a:pos x="16384" y="7022"/>
                  </a:cxn>
                  <a:cxn ang="0">
                    <a:pos x="16384" y="14043"/>
                  </a:cxn>
                  <a:cxn ang="0">
                    <a:pos x="16384" y="16384"/>
                  </a:cxn>
                  <a:cxn ang="0">
                    <a:pos x="12072" y="16384"/>
                  </a:cxn>
                  <a:cxn ang="0">
                    <a:pos x="5174" y="11703"/>
                  </a:cxn>
                  <a:cxn ang="0">
                    <a:pos x="0" y="4681"/>
                  </a:cxn>
                  <a:cxn ang="0">
                    <a:pos x="3449" y="0"/>
                  </a:cxn>
                  <a:cxn ang="0">
                    <a:pos x="10348" y="1170"/>
                  </a:cxn>
                  <a:cxn ang="0">
                    <a:pos x="12935" y="2341"/>
                  </a:cxn>
                  <a:cxn ang="0">
                    <a:pos x="15522" y="4681"/>
                  </a:cxn>
                </a:cxnLst>
                <a:rect l="0" t="0" r="r" b="b"/>
                <a:pathLst>
                  <a:path w="16384" h="16384">
                    <a:moveTo>
                      <a:pt x="15522" y="4681"/>
                    </a:moveTo>
                    <a:lnTo>
                      <a:pt x="16384" y="4681"/>
                    </a:lnTo>
                    <a:lnTo>
                      <a:pt x="16384" y="7022"/>
                    </a:lnTo>
                    <a:lnTo>
                      <a:pt x="16384" y="14043"/>
                    </a:lnTo>
                    <a:lnTo>
                      <a:pt x="16384" y="16384"/>
                    </a:lnTo>
                    <a:lnTo>
                      <a:pt x="12072" y="16384"/>
                    </a:lnTo>
                    <a:lnTo>
                      <a:pt x="5174" y="11703"/>
                    </a:lnTo>
                    <a:lnTo>
                      <a:pt x="0" y="4681"/>
                    </a:lnTo>
                    <a:lnTo>
                      <a:pt x="3449" y="0"/>
                    </a:lnTo>
                    <a:lnTo>
                      <a:pt x="10348" y="1170"/>
                    </a:lnTo>
                    <a:lnTo>
                      <a:pt x="12935" y="2341"/>
                    </a:lnTo>
                    <a:lnTo>
                      <a:pt x="15522" y="468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94" name="Sweden"/>
            <p:cNvGrpSpPr>
              <a:grpSpLocks noChangeAspect="1"/>
            </p:cNvGrpSpPr>
            <p:nvPr/>
          </p:nvGrpSpPr>
          <p:grpSpPr bwMode="auto">
            <a:xfrm>
              <a:off x="2006" y="281"/>
              <a:ext cx="424" cy="1144"/>
              <a:chOff x="-4490" y="-4436"/>
              <a:chExt cx="21018" cy="884"/>
            </a:xfrm>
            <a:grpFill/>
          </p:grpSpPr>
          <p:sp>
            <p:nvSpPr>
              <p:cNvPr id="321" name="Drawing 88"/>
              <p:cNvSpPr>
                <a:spLocks noChangeAspect="1"/>
              </p:cNvSpPr>
              <p:nvPr/>
            </p:nvSpPr>
            <p:spPr bwMode="auto">
              <a:xfrm>
                <a:off x="-4490" y="-4436"/>
                <a:ext cx="21018" cy="884"/>
              </a:xfrm>
              <a:custGeom>
                <a:avLst/>
                <a:gdLst/>
                <a:ahLst/>
                <a:cxnLst>
                  <a:cxn ang="0">
                    <a:pos x="15659" y="2372"/>
                  </a:cxn>
                  <a:cxn ang="0">
                    <a:pos x="14837" y="1372"/>
                  </a:cxn>
                  <a:cxn ang="0">
                    <a:pos x="12759" y="537"/>
                  </a:cxn>
                  <a:cxn ang="0">
                    <a:pos x="10971" y="19"/>
                  </a:cxn>
                  <a:cxn ang="0">
                    <a:pos x="10584" y="334"/>
                  </a:cxn>
                  <a:cxn ang="0">
                    <a:pos x="10246" y="760"/>
                  </a:cxn>
                  <a:cxn ang="0">
                    <a:pos x="8506" y="741"/>
                  </a:cxn>
                  <a:cxn ang="0">
                    <a:pos x="7685" y="1223"/>
                  </a:cxn>
                  <a:cxn ang="0">
                    <a:pos x="6380" y="2094"/>
                  </a:cxn>
                  <a:cxn ang="0">
                    <a:pos x="5655" y="3058"/>
                  </a:cxn>
                  <a:cxn ang="0">
                    <a:pos x="4688" y="3781"/>
                  </a:cxn>
                  <a:cxn ang="0">
                    <a:pos x="4108" y="5523"/>
                  </a:cxn>
                  <a:cxn ang="0">
                    <a:pos x="2078" y="6320"/>
                  </a:cxn>
                  <a:cxn ang="0">
                    <a:pos x="1595" y="7377"/>
                  </a:cxn>
                  <a:cxn ang="0">
                    <a:pos x="1692" y="8266"/>
                  </a:cxn>
                  <a:cxn ang="0">
                    <a:pos x="1595" y="9675"/>
                  </a:cxn>
                  <a:cxn ang="0">
                    <a:pos x="1402" y="10935"/>
                  </a:cxn>
                  <a:cxn ang="0">
                    <a:pos x="338" y="12084"/>
                  </a:cxn>
                  <a:cxn ang="0">
                    <a:pos x="48" y="12492"/>
                  </a:cxn>
                  <a:cxn ang="0">
                    <a:pos x="532" y="12825"/>
                  </a:cxn>
                  <a:cxn ang="0">
                    <a:pos x="628" y="13122"/>
                  </a:cxn>
                  <a:cxn ang="0">
                    <a:pos x="1160" y="13826"/>
                  </a:cxn>
                  <a:cxn ang="0">
                    <a:pos x="2562" y="14846"/>
                  </a:cxn>
                  <a:cxn ang="0">
                    <a:pos x="2320" y="15346"/>
                  </a:cxn>
                  <a:cxn ang="0">
                    <a:pos x="2851" y="16199"/>
                  </a:cxn>
                  <a:cxn ang="0">
                    <a:pos x="4978" y="16273"/>
                  </a:cxn>
                  <a:cxn ang="0">
                    <a:pos x="6718" y="15383"/>
                  </a:cxn>
                  <a:cxn ang="0">
                    <a:pos x="8313" y="14086"/>
                  </a:cxn>
                  <a:cxn ang="0">
                    <a:pos x="8313" y="13196"/>
                  </a:cxn>
                  <a:cxn ang="0">
                    <a:pos x="8554" y="12714"/>
                  </a:cxn>
                  <a:cxn ang="0">
                    <a:pos x="8264" y="12418"/>
                  </a:cxn>
                  <a:cxn ang="0">
                    <a:pos x="8941" y="12232"/>
                  </a:cxn>
                  <a:cxn ang="0">
                    <a:pos x="10053" y="12010"/>
                  </a:cxn>
                  <a:cxn ang="0">
                    <a:pos x="11213" y="11454"/>
                  </a:cxn>
                  <a:cxn ang="0">
                    <a:pos x="9038" y="11491"/>
                  </a:cxn>
                  <a:cxn ang="0">
                    <a:pos x="8748" y="11269"/>
                  </a:cxn>
                  <a:cxn ang="0">
                    <a:pos x="10004" y="11435"/>
                  </a:cxn>
                  <a:cxn ang="0">
                    <a:pos x="11454" y="10787"/>
                  </a:cxn>
                  <a:cxn ang="0">
                    <a:pos x="10198" y="10249"/>
                  </a:cxn>
                  <a:cxn ang="0">
                    <a:pos x="9231" y="10120"/>
                  </a:cxn>
                  <a:cxn ang="0">
                    <a:pos x="7781" y="10527"/>
                  </a:cxn>
                  <a:cxn ang="0">
                    <a:pos x="8893" y="9804"/>
                  </a:cxn>
                  <a:cxn ang="0">
                    <a:pos x="8506" y="8915"/>
                  </a:cxn>
                  <a:cxn ang="0">
                    <a:pos x="8844" y="8377"/>
                  </a:cxn>
                  <a:cxn ang="0">
                    <a:pos x="9134" y="7784"/>
                  </a:cxn>
                  <a:cxn ang="0">
                    <a:pos x="9279" y="7302"/>
                  </a:cxn>
                  <a:cxn ang="0">
                    <a:pos x="10053" y="7191"/>
                  </a:cxn>
                  <a:cxn ang="0">
                    <a:pos x="10294" y="6913"/>
                  </a:cxn>
                  <a:cxn ang="0">
                    <a:pos x="11454" y="6413"/>
                  </a:cxn>
                  <a:cxn ang="0">
                    <a:pos x="12614" y="6116"/>
                  </a:cxn>
                  <a:cxn ang="0">
                    <a:pos x="13339" y="5560"/>
                  </a:cxn>
                  <a:cxn ang="0">
                    <a:pos x="13871" y="5282"/>
                  </a:cxn>
                  <a:cxn ang="0">
                    <a:pos x="13146" y="4893"/>
                  </a:cxn>
                  <a:cxn ang="0">
                    <a:pos x="13581" y="4467"/>
                  </a:cxn>
                  <a:cxn ang="0">
                    <a:pos x="13581" y="4077"/>
                  </a:cxn>
                  <a:cxn ang="0">
                    <a:pos x="13919" y="3855"/>
                  </a:cxn>
                  <a:cxn ang="0">
                    <a:pos x="14161" y="3744"/>
                  </a:cxn>
                  <a:cxn ang="0">
                    <a:pos x="14644" y="3633"/>
                  </a:cxn>
                  <a:cxn ang="0">
                    <a:pos x="15466" y="3521"/>
                  </a:cxn>
                </a:cxnLst>
                <a:rect l="0" t="0" r="r" b="b"/>
                <a:pathLst>
                  <a:path w="16384" h="16384">
                    <a:moveTo>
                      <a:pt x="16287" y="3373"/>
                    </a:moveTo>
                    <a:lnTo>
                      <a:pt x="16094" y="3281"/>
                    </a:lnTo>
                    <a:lnTo>
                      <a:pt x="15852" y="3114"/>
                    </a:lnTo>
                    <a:lnTo>
                      <a:pt x="15659" y="2928"/>
                    </a:lnTo>
                    <a:lnTo>
                      <a:pt x="15707" y="2780"/>
                    </a:lnTo>
                    <a:lnTo>
                      <a:pt x="15852" y="2669"/>
                    </a:lnTo>
                    <a:lnTo>
                      <a:pt x="15852" y="2595"/>
                    </a:lnTo>
                    <a:lnTo>
                      <a:pt x="15804" y="2465"/>
                    </a:lnTo>
                    <a:lnTo>
                      <a:pt x="15659" y="2372"/>
                    </a:lnTo>
                    <a:lnTo>
                      <a:pt x="15417" y="2261"/>
                    </a:lnTo>
                    <a:lnTo>
                      <a:pt x="15224" y="2113"/>
                    </a:lnTo>
                    <a:lnTo>
                      <a:pt x="15079" y="2002"/>
                    </a:lnTo>
                    <a:lnTo>
                      <a:pt x="15127" y="1890"/>
                    </a:lnTo>
                    <a:lnTo>
                      <a:pt x="15127" y="1816"/>
                    </a:lnTo>
                    <a:lnTo>
                      <a:pt x="15079" y="1705"/>
                    </a:lnTo>
                    <a:lnTo>
                      <a:pt x="14934" y="1650"/>
                    </a:lnTo>
                    <a:lnTo>
                      <a:pt x="14886" y="1557"/>
                    </a:lnTo>
                    <a:lnTo>
                      <a:pt x="14837" y="1372"/>
                    </a:lnTo>
                    <a:lnTo>
                      <a:pt x="14741" y="1260"/>
                    </a:lnTo>
                    <a:lnTo>
                      <a:pt x="14837" y="1131"/>
                    </a:lnTo>
                    <a:lnTo>
                      <a:pt x="14741" y="1075"/>
                    </a:lnTo>
                    <a:lnTo>
                      <a:pt x="14499" y="964"/>
                    </a:lnTo>
                    <a:lnTo>
                      <a:pt x="14257" y="834"/>
                    </a:lnTo>
                    <a:lnTo>
                      <a:pt x="13919" y="686"/>
                    </a:lnTo>
                    <a:lnTo>
                      <a:pt x="13533" y="593"/>
                    </a:lnTo>
                    <a:lnTo>
                      <a:pt x="13146" y="556"/>
                    </a:lnTo>
                    <a:lnTo>
                      <a:pt x="12759" y="537"/>
                    </a:lnTo>
                    <a:lnTo>
                      <a:pt x="12373" y="408"/>
                    </a:lnTo>
                    <a:lnTo>
                      <a:pt x="12034" y="334"/>
                    </a:lnTo>
                    <a:lnTo>
                      <a:pt x="11793" y="241"/>
                    </a:lnTo>
                    <a:lnTo>
                      <a:pt x="11454" y="148"/>
                    </a:lnTo>
                    <a:lnTo>
                      <a:pt x="11261" y="93"/>
                    </a:lnTo>
                    <a:lnTo>
                      <a:pt x="11164" y="37"/>
                    </a:lnTo>
                    <a:lnTo>
                      <a:pt x="11068" y="0"/>
                    </a:lnTo>
                    <a:lnTo>
                      <a:pt x="11019" y="0"/>
                    </a:lnTo>
                    <a:lnTo>
                      <a:pt x="10971" y="19"/>
                    </a:lnTo>
                    <a:lnTo>
                      <a:pt x="10826" y="19"/>
                    </a:lnTo>
                    <a:lnTo>
                      <a:pt x="10681" y="19"/>
                    </a:lnTo>
                    <a:lnTo>
                      <a:pt x="10584" y="19"/>
                    </a:lnTo>
                    <a:lnTo>
                      <a:pt x="10439" y="37"/>
                    </a:lnTo>
                    <a:lnTo>
                      <a:pt x="10488" y="111"/>
                    </a:lnTo>
                    <a:lnTo>
                      <a:pt x="10584" y="148"/>
                    </a:lnTo>
                    <a:lnTo>
                      <a:pt x="10633" y="222"/>
                    </a:lnTo>
                    <a:lnTo>
                      <a:pt x="10633" y="297"/>
                    </a:lnTo>
                    <a:lnTo>
                      <a:pt x="10584" y="334"/>
                    </a:lnTo>
                    <a:lnTo>
                      <a:pt x="10488" y="463"/>
                    </a:lnTo>
                    <a:lnTo>
                      <a:pt x="10439" y="537"/>
                    </a:lnTo>
                    <a:lnTo>
                      <a:pt x="10439" y="630"/>
                    </a:lnTo>
                    <a:lnTo>
                      <a:pt x="10633" y="667"/>
                    </a:lnTo>
                    <a:lnTo>
                      <a:pt x="10681" y="686"/>
                    </a:lnTo>
                    <a:lnTo>
                      <a:pt x="10584" y="760"/>
                    </a:lnTo>
                    <a:lnTo>
                      <a:pt x="10439" y="778"/>
                    </a:lnTo>
                    <a:lnTo>
                      <a:pt x="10391" y="778"/>
                    </a:lnTo>
                    <a:lnTo>
                      <a:pt x="10246" y="760"/>
                    </a:lnTo>
                    <a:lnTo>
                      <a:pt x="10053" y="760"/>
                    </a:lnTo>
                    <a:lnTo>
                      <a:pt x="9908" y="741"/>
                    </a:lnTo>
                    <a:lnTo>
                      <a:pt x="9666" y="704"/>
                    </a:lnTo>
                    <a:lnTo>
                      <a:pt x="9473" y="686"/>
                    </a:lnTo>
                    <a:lnTo>
                      <a:pt x="9279" y="686"/>
                    </a:lnTo>
                    <a:lnTo>
                      <a:pt x="9038" y="704"/>
                    </a:lnTo>
                    <a:lnTo>
                      <a:pt x="8844" y="686"/>
                    </a:lnTo>
                    <a:lnTo>
                      <a:pt x="8651" y="704"/>
                    </a:lnTo>
                    <a:lnTo>
                      <a:pt x="8506" y="741"/>
                    </a:lnTo>
                    <a:lnTo>
                      <a:pt x="8458" y="834"/>
                    </a:lnTo>
                    <a:lnTo>
                      <a:pt x="8506" y="927"/>
                    </a:lnTo>
                    <a:lnTo>
                      <a:pt x="8506" y="1001"/>
                    </a:lnTo>
                    <a:lnTo>
                      <a:pt x="8506" y="1075"/>
                    </a:lnTo>
                    <a:lnTo>
                      <a:pt x="8458" y="1260"/>
                    </a:lnTo>
                    <a:lnTo>
                      <a:pt x="8264" y="1372"/>
                    </a:lnTo>
                    <a:lnTo>
                      <a:pt x="8168" y="1372"/>
                    </a:lnTo>
                    <a:lnTo>
                      <a:pt x="7926" y="1279"/>
                    </a:lnTo>
                    <a:lnTo>
                      <a:pt x="7685" y="1223"/>
                    </a:lnTo>
                    <a:lnTo>
                      <a:pt x="7395" y="1260"/>
                    </a:lnTo>
                    <a:lnTo>
                      <a:pt x="7298" y="1334"/>
                    </a:lnTo>
                    <a:lnTo>
                      <a:pt x="7105" y="1427"/>
                    </a:lnTo>
                    <a:lnTo>
                      <a:pt x="6911" y="1520"/>
                    </a:lnTo>
                    <a:lnTo>
                      <a:pt x="6815" y="1650"/>
                    </a:lnTo>
                    <a:lnTo>
                      <a:pt x="6815" y="1742"/>
                    </a:lnTo>
                    <a:lnTo>
                      <a:pt x="6718" y="1853"/>
                    </a:lnTo>
                    <a:lnTo>
                      <a:pt x="6428" y="2002"/>
                    </a:lnTo>
                    <a:lnTo>
                      <a:pt x="6380" y="2094"/>
                    </a:lnTo>
                    <a:lnTo>
                      <a:pt x="6525" y="2187"/>
                    </a:lnTo>
                    <a:lnTo>
                      <a:pt x="6718" y="2261"/>
                    </a:lnTo>
                    <a:lnTo>
                      <a:pt x="6766" y="2391"/>
                    </a:lnTo>
                    <a:lnTo>
                      <a:pt x="6718" y="2465"/>
                    </a:lnTo>
                    <a:lnTo>
                      <a:pt x="6573" y="2558"/>
                    </a:lnTo>
                    <a:lnTo>
                      <a:pt x="6331" y="2687"/>
                    </a:lnTo>
                    <a:lnTo>
                      <a:pt x="6186" y="2780"/>
                    </a:lnTo>
                    <a:lnTo>
                      <a:pt x="5945" y="2928"/>
                    </a:lnTo>
                    <a:lnTo>
                      <a:pt x="5655" y="3058"/>
                    </a:lnTo>
                    <a:lnTo>
                      <a:pt x="5558" y="3206"/>
                    </a:lnTo>
                    <a:lnTo>
                      <a:pt x="5558" y="3373"/>
                    </a:lnTo>
                    <a:lnTo>
                      <a:pt x="5461" y="3447"/>
                    </a:lnTo>
                    <a:lnTo>
                      <a:pt x="5413" y="3484"/>
                    </a:lnTo>
                    <a:lnTo>
                      <a:pt x="5365" y="3521"/>
                    </a:lnTo>
                    <a:lnTo>
                      <a:pt x="5026" y="3596"/>
                    </a:lnTo>
                    <a:lnTo>
                      <a:pt x="4833" y="3596"/>
                    </a:lnTo>
                    <a:lnTo>
                      <a:pt x="4640" y="3651"/>
                    </a:lnTo>
                    <a:lnTo>
                      <a:pt x="4688" y="3781"/>
                    </a:lnTo>
                    <a:lnTo>
                      <a:pt x="4688" y="3966"/>
                    </a:lnTo>
                    <a:lnTo>
                      <a:pt x="4688" y="4226"/>
                    </a:lnTo>
                    <a:lnTo>
                      <a:pt x="4495" y="4671"/>
                    </a:lnTo>
                    <a:lnTo>
                      <a:pt x="4446" y="4763"/>
                    </a:lnTo>
                    <a:lnTo>
                      <a:pt x="4205" y="5004"/>
                    </a:lnTo>
                    <a:lnTo>
                      <a:pt x="3866" y="5208"/>
                    </a:lnTo>
                    <a:lnTo>
                      <a:pt x="3721" y="5301"/>
                    </a:lnTo>
                    <a:lnTo>
                      <a:pt x="3721" y="5375"/>
                    </a:lnTo>
                    <a:lnTo>
                      <a:pt x="4108" y="5523"/>
                    </a:lnTo>
                    <a:lnTo>
                      <a:pt x="4253" y="5634"/>
                    </a:lnTo>
                    <a:lnTo>
                      <a:pt x="4253" y="5820"/>
                    </a:lnTo>
                    <a:lnTo>
                      <a:pt x="4253" y="5931"/>
                    </a:lnTo>
                    <a:lnTo>
                      <a:pt x="4011" y="6042"/>
                    </a:lnTo>
                    <a:lnTo>
                      <a:pt x="3673" y="6042"/>
                    </a:lnTo>
                    <a:lnTo>
                      <a:pt x="3238" y="6024"/>
                    </a:lnTo>
                    <a:lnTo>
                      <a:pt x="2707" y="6079"/>
                    </a:lnTo>
                    <a:lnTo>
                      <a:pt x="2320" y="6172"/>
                    </a:lnTo>
                    <a:lnTo>
                      <a:pt x="2078" y="6320"/>
                    </a:lnTo>
                    <a:lnTo>
                      <a:pt x="1740" y="6468"/>
                    </a:lnTo>
                    <a:lnTo>
                      <a:pt x="1595" y="6617"/>
                    </a:lnTo>
                    <a:lnTo>
                      <a:pt x="1498" y="6820"/>
                    </a:lnTo>
                    <a:lnTo>
                      <a:pt x="1547" y="6987"/>
                    </a:lnTo>
                    <a:lnTo>
                      <a:pt x="1740" y="7117"/>
                    </a:lnTo>
                    <a:lnTo>
                      <a:pt x="1788" y="7154"/>
                    </a:lnTo>
                    <a:lnTo>
                      <a:pt x="1692" y="7265"/>
                    </a:lnTo>
                    <a:lnTo>
                      <a:pt x="1692" y="7284"/>
                    </a:lnTo>
                    <a:lnTo>
                      <a:pt x="1595" y="7377"/>
                    </a:lnTo>
                    <a:lnTo>
                      <a:pt x="1547" y="7488"/>
                    </a:lnTo>
                    <a:lnTo>
                      <a:pt x="1547" y="7562"/>
                    </a:lnTo>
                    <a:lnTo>
                      <a:pt x="1547" y="7580"/>
                    </a:lnTo>
                    <a:lnTo>
                      <a:pt x="1547" y="7673"/>
                    </a:lnTo>
                    <a:lnTo>
                      <a:pt x="1498" y="7747"/>
                    </a:lnTo>
                    <a:lnTo>
                      <a:pt x="1498" y="7877"/>
                    </a:lnTo>
                    <a:lnTo>
                      <a:pt x="1547" y="7895"/>
                    </a:lnTo>
                    <a:lnTo>
                      <a:pt x="1692" y="8081"/>
                    </a:lnTo>
                    <a:lnTo>
                      <a:pt x="1692" y="8266"/>
                    </a:lnTo>
                    <a:lnTo>
                      <a:pt x="1595" y="8489"/>
                    </a:lnTo>
                    <a:lnTo>
                      <a:pt x="1692" y="8711"/>
                    </a:lnTo>
                    <a:lnTo>
                      <a:pt x="1885" y="8859"/>
                    </a:lnTo>
                    <a:lnTo>
                      <a:pt x="2465" y="9007"/>
                    </a:lnTo>
                    <a:lnTo>
                      <a:pt x="2513" y="9230"/>
                    </a:lnTo>
                    <a:lnTo>
                      <a:pt x="2368" y="9434"/>
                    </a:lnTo>
                    <a:lnTo>
                      <a:pt x="2078" y="9564"/>
                    </a:lnTo>
                    <a:lnTo>
                      <a:pt x="1692" y="9601"/>
                    </a:lnTo>
                    <a:lnTo>
                      <a:pt x="1595" y="9675"/>
                    </a:lnTo>
                    <a:lnTo>
                      <a:pt x="1885" y="9804"/>
                    </a:lnTo>
                    <a:lnTo>
                      <a:pt x="2078" y="10082"/>
                    </a:lnTo>
                    <a:lnTo>
                      <a:pt x="2127" y="10175"/>
                    </a:lnTo>
                    <a:lnTo>
                      <a:pt x="2078" y="10305"/>
                    </a:lnTo>
                    <a:lnTo>
                      <a:pt x="1933" y="10490"/>
                    </a:lnTo>
                    <a:lnTo>
                      <a:pt x="2078" y="10564"/>
                    </a:lnTo>
                    <a:lnTo>
                      <a:pt x="1982" y="10750"/>
                    </a:lnTo>
                    <a:lnTo>
                      <a:pt x="1788" y="10861"/>
                    </a:lnTo>
                    <a:lnTo>
                      <a:pt x="1402" y="10935"/>
                    </a:lnTo>
                    <a:lnTo>
                      <a:pt x="1112" y="10991"/>
                    </a:lnTo>
                    <a:lnTo>
                      <a:pt x="1112" y="11120"/>
                    </a:lnTo>
                    <a:lnTo>
                      <a:pt x="918" y="11269"/>
                    </a:lnTo>
                    <a:lnTo>
                      <a:pt x="773" y="11361"/>
                    </a:lnTo>
                    <a:lnTo>
                      <a:pt x="773" y="11528"/>
                    </a:lnTo>
                    <a:lnTo>
                      <a:pt x="918" y="11676"/>
                    </a:lnTo>
                    <a:lnTo>
                      <a:pt x="628" y="12103"/>
                    </a:lnTo>
                    <a:lnTo>
                      <a:pt x="435" y="12177"/>
                    </a:lnTo>
                    <a:lnTo>
                      <a:pt x="338" y="12084"/>
                    </a:lnTo>
                    <a:lnTo>
                      <a:pt x="242" y="12232"/>
                    </a:lnTo>
                    <a:lnTo>
                      <a:pt x="242" y="11973"/>
                    </a:lnTo>
                    <a:lnTo>
                      <a:pt x="193" y="11936"/>
                    </a:lnTo>
                    <a:lnTo>
                      <a:pt x="145" y="11954"/>
                    </a:lnTo>
                    <a:lnTo>
                      <a:pt x="0" y="12047"/>
                    </a:lnTo>
                    <a:lnTo>
                      <a:pt x="0" y="12177"/>
                    </a:lnTo>
                    <a:lnTo>
                      <a:pt x="0" y="12269"/>
                    </a:lnTo>
                    <a:lnTo>
                      <a:pt x="48" y="12381"/>
                    </a:lnTo>
                    <a:lnTo>
                      <a:pt x="48" y="12492"/>
                    </a:lnTo>
                    <a:lnTo>
                      <a:pt x="145" y="12547"/>
                    </a:lnTo>
                    <a:lnTo>
                      <a:pt x="145" y="12640"/>
                    </a:lnTo>
                    <a:lnTo>
                      <a:pt x="193" y="12696"/>
                    </a:lnTo>
                    <a:lnTo>
                      <a:pt x="338" y="12714"/>
                    </a:lnTo>
                    <a:lnTo>
                      <a:pt x="338" y="12770"/>
                    </a:lnTo>
                    <a:lnTo>
                      <a:pt x="387" y="12863"/>
                    </a:lnTo>
                    <a:lnTo>
                      <a:pt x="338" y="12900"/>
                    </a:lnTo>
                    <a:lnTo>
                      <a:pt x="387" y="12863"/>
                    </a:lnTo>
                    <a:lnTo>
                      <a:pt x="532" y="12825"/>
                    </a:lnTo>
                    <a:lnTo>
                      <a:pt x="580" y="12751"/>
                    </a:lnTo>
                    <a:lnTo>
                      <a:pt x="628" y="12788"/>
                    </a:lnTo>
                    <a:lnTo>
                      <a:pt x="580" y="12863"/>
                    </a:lnTo>
                    <a:lnTo>
                      <a:pt x="580" y="12900"/>
                    </a:lnTo>
                    <a:lnTo>
                      <a:pt x="725" y="12900"/>
                    </a:lnTo>
                    <a:lnTo>
                      <a:pt x="773" y="12918"/>
                    </a:lnTo>
                    <a:lnTo>
                      <a:pt x="628" y="12974"/>
                    </a:lnTo>
                    <a:lnTo>
                      <a:pt x="435" y="13066"/>
                    </a:lnTo>
                    <a:lnTo>
                      <a:pt x="628" y="13122"/>
                    </a:lnTo>
                    <a:lnTo>
                      <a:pt x="918" y="13141"/>
                    </a:lnTo>
                    <a:lnTo>
                      <a:pt x="967" y="13270"/>
                    </a:lnTo>
                    <a:lnTo>
                      <a:pt x="918" y="13344"/>
                    </a:lnTo>
                    <a:lnTo>
                      <a:pt x="822" y="13437"/>
                    </a:lnTo>
                    <a:lnTo>
                      <a:pt x="1160" y="13419"/>
                    </a:lnTo>
                    <a:lnTo>
                      <a:pt x="1208" y="13567"/>
                    </a:lnTo>
                    <a:lnTo>
                      <a:pt x="1015" y="13660"/>
                    </a:lnTo>
                    <a:lnTo>
                      <a:pt x="1112" y="13752"/>
                    </a:lnTo>
                    <a:lnTo>
                      <a:pt x="1160" y="13826"/>
                    </a:lnTo>
                    <a:lnTo>
                      <a:pt x="1112" y="13975"/>
                    </a:lnTo>
                    <a:lnTo>
                      <a:pt x="1208" y="13956"/>
                    </a:lnTo>
                    <a:lnTo>
                      <a:pt x="1353" y="13975"/>
                    </a:lnTo>
                    <a:lnTo>
                      <a:pt x="1498" y="14123"/>
                    </a:lnTo>
                    <a:lnTo>
                      <a:pt x="1547" y="14271"/>
                    </a:lnTo>
                    <a:lnTo>
                      <a:pt x="1740" y="14494"/>
                    </a:lnTo>
                    <a:lnTo>
                      <a:pt x="2078" y="14623"/>
                    </a:lnTo>
                    <a:lnTo>
                      <a:pt x="2175" y="14753"/>
                    </a:lnTo>
                    <a:lnTo>
                      <a:pt x="2562" y="14846"/>
                    </a:lnTo>
                    <a:lnTo>
                      <a:pt x="2755" y="14975"/>
                    </a:lnTo>
                    <a:lnTo>
                      <a:pt x="2755" y="15068"/>
                    </a:lnTo>
                    <a:lnTo>
                      <a:pt x="2562" y="15124"/>
                    </a:lnTo>
                    <a:lnTo>
                      <a:pt x="2368" y="15087"/>
                    </a:lnTo>
                    <a:lnTo>
                      <a:pt x="2320" y="15142"/>
                    </a:lnTo>
                    <a:lnTo>
                      <a:pt x="2465" y="15216"/>
                    </a:lnTo>
                    <a:lnTo>
                      <a:pt x="2513" y="15290"/>
                    </a:lnTo>
                    <a:lnTo>
                      <a:pt x="2562" y="15346"/>
                    </a:lnTo>
                    <a:lnTo>
                      <a:pt x="2320" y="15346"/>
                    </a:lnTo>
                    <a:lnTo>
                      <a:pt x="2127" y="15290"/>
                    </a:lnTo>
                    <a:lnTo>
                      <a:pt x="2127" y="15365"/>
                    </a:lnTo>
                    <a:lnTo>
                      <a:pt x="2272" y="15494"/>
                    </a:lnTo>
                    <a:lnTo>
                      <a:pt x="2368" y="15606"/>
                    </a:lnTo>
                    <a:lnTo>
                      <a:pt x="2562" y="15791"/>
                    </a:lnTo>
                    <a:lnTo>
                      <a:pt x="2851" y="15939"/>
                    </a:lnTo>
                    <a:lnTo>
                      <a:pt x="2900" y="16050"/>
                    </a:lnTo>
                    <a:lnTo>
                      <a:pt x="2851" y="16106"/>
                    </a:lnTo>
                    <a:lnTo>
                      <a:pt x="2851" y="16199"/>
                    </a:lnTo>
                    <a:lnTo>
                      <a:pt x="2755" y="16254"/>
                    </a:lnTo>
                    <a:lnTo>
                      <a:pt x="2707" y="16273"/>
                    </a:lnTo>
                    <a:lnTo>
                      <a:pt x="2658" y="16328"/>
                    </a:lnTo>
                    <a:lnTo>
                      <a:pt x="3093" y="16328"/>
                    </a:lnTo>
                    <a:lnTo>
                      <a:pt x="3431" y="16384"/>
                    </a:lnTo>
                    <a:lnTo>
                      <a:pt x="4011" y="16273"/>
                    </a:lnTo>
                    <a:lnTo>
                      <a:pt x="4495" y="16273"/>
                    </a:lnTo>
                    <a:lnTo>
                      <a:pt x="4785" y="16328"/>
                    </a:lnTo>
                    <a:lnTo>
                      <a:pt x="4978" y="16273"/>
                    </a:lnTo>
                    <a:lnTo>
                      <a:pt x="5075" y="16106"/>
                    </a:lnTo>
                    <a:lnTo>
                      <a:pt x="4978" y="15828"/>
                    </a:lnTo>
                    <a:lnTo>
                      <a:pt x="5075" y="15661"/>
                    </a:lnTo>
                    <a:lnTo>
                      <a:pt x="5268" y="15531"/>
                    </a:lnTo>
                    <a:lnTo>
                      <a:pt x="5558" y="15569"/>
                    </a:lnTo>
                    <a:lnTo>
                      <a:pt x="5655" y="15439"/>
                    </a:lnTo>
                    <a:lnTo>
                      <a:pt x="5993" y="15346"/>
                    </a:lnTo>
                    <a:lnTo>
                      <a:pt x="6380" y="15346"/>
                    </a:lnTo>
                    <a:lnTo>
                      <a:pt x="6718" y="15383"/>
                    </a:lnTo>
                    <a:lnTo>
                      <a:pt x="7008" y="15346"/>
                    </a:lnTo>
                    <a:lnTo>
                      <a:pt x="7346" y="15383"/>
                    </a:lnTo>
                    <a:lnTo>
                      <a:pt x="7733" y="15383"/>
                    </a:lnTo>
                    <a:lnTo>
                      <a:pt x="7781" y="15142"/>
                    </a:lnTo>
                    <a:lnTo>
                      <a:pt x="8071" y="14864"/>
                    </a:lnTo>
                    <a:lnTo>
                      <a:pt x="8313" y="14642"/>
                    </a:lnTo>
                    <a:lnTo>
                      <a:pt x="8313" y="14401"/>
                    </a:lnTo>
                    <a:lnTo>
                      <a:pt x="8361" y="14253"/>
                    </a:lnTo>
                    <a:lnTo>
                      <a:pt x="8313" y="14086"/>
                    </a:lnTo>
                    <a:lnTo>
                      <a:pt x="8458" y="13938"/>
                    </a:lnTo>
                    <a:lnTo>
                      <a:pt x="8554" y="13808"/>
                    </a:lnTo>
                    <a:lnTo>
                      <a:pt x="8554" y="13678"/>
                    </a:lnTo>
                    <a:lnTo>
                      <a:pt x="8361" y="13604"/>
                    </a:lnTo>
                    <a:lnTo>
                      <a:pt x="8554" y="13493"/>
                    </a:lnTo>
                    <a:lnTo>
                      <a:pt x="8506" y="13382"/>
                    </a:lnTo>
                    <a:lnTo>
                      <a:pt x="8361" y="13307"/>
                    </a:lnTo>
                    <a:lnTo>
                      <a:pt x="8313" y="13233"/>
                    </a:lnTo>
                    <a:lnTo>
                      <a:pt x="8313" y="13196"/>
                    </a:lnTo>
                    <a:lnTo>
                      <a:pt x="8506" y="13233"/>
                    </a:lnTo>
                    <a:lnTo>
                      <a:pt x="8651" y="13215"/>
                    </a:lnTo>
                    <a:lnTo>
                      <a:pt x="8554" y="13141"/>
                    </a:lnTo>
                    <a:lnTo>
                      <a:pt x="8554" y="13085"/>
                    </a:lnTo>
                    <a:lnTo>
                      <a:pt x="8651" y="13011"/>
                    </a:lnTo>
                    <a:lnTo>
                      <a:pt x="8651" y="12974"/>
                    </a:lnTo>
                    <a:lnTo>
                      <a:pt x="8651" y="12900"/>
                    </a:lnTo>
                    <a:lnTo>
                      <a:pt x="8651" y="12770"/>
                    </a:lnTo>
                    <a:lnTo>
                      <a:pt x="8554" y="12714"/>
                    </a:lnTo>
                    <a:lnTo>
                      <a:pt x="8361" y="12640"/>
                    </a:lnTo>
                    <a:lnTo>
                      <a:pt x="8071" y="12603"/>
                    </a:lnTo>
                    <a:lnTo>
                      <a:pt x="8168" y="12566"/>
                    </a:lnTo>
                    <a:lnTo>
                      <a:pt x="8458" y="12622"/>
                    </a:lnTo>
                    <a:lnTo>
                      <a:pt x="8699" y="12603"/>
                    </a:lnTo>
                    <a:lnTo>
                      <a:pt x="8748" y="12529"/>
                    </a:lnTo>
                    <a:lnTo>
                      <a:pt x="8554" y="12473"/>
                    </a:lnTo>
                    <a:lnTo>
                      <a:pt x="8458" y="12455"/>
                    </a:lnTo>
                    <a:lnTo>
                      <a:pt x="8264" y="12418"/>
                    </a:lnTo>
                    <a:lnTo>
                      <a:pt x="8071" y="12418"/>
                    </a:lnTo>
                    <a:lnTo>
                      <a:pt x="7781" y="12418"/>
                    </a:lnTo>
                    <a:lnTo>
                      <a:pt x="7733" y="12399"/>
                    </a:lnTo>
                    <a:lnTo>
                      <a:pt x="7685" y="12399"/>
                    </a:lnTo>
                    <a:lnTo>
                      <a:pt x="7733" y="12381"/>
                    </a:lnTo>
                    <a:lnTo>
                      <a:pt x="8313" y="12325"/>
                    </a:lnTo>
                    <a:lnTo>
                      <a:pt x="8699" y="12381"/>
                    </a:lnTo>
                    <a:lnTo>
                      <a:pt x="8893" y="12325"/>
                    </a:lnTo>
                    <a:lnTo>
                      <a:pt x="8941" y="12232"/>
                    </a:lnTo>
                    <a:lnTo>
                      <a:pt x="9086" y="12195"/>
                    </a:lnTo>
                    <a:lnTo>
                      <a:pt x="9279" y="12195"/>
                    </a:lnTo>
                    <a:lnTo>
                      <a:pt x="9473" y="12158"/>
                    </a:lnTo>
                    <a:lnTo>
                      <a:pt x="9618" y="12084"/>
                    </a:lnTo>
                    <a:lnTo>
                      <a:pt x="9714" y="11973"/>
                    </a:lnTo>
                    <a:lnTo>
                      <a:pt x="9714" y="11862"/>
                    </a:lnTo>
                    <a:lnTo>
                      <a:pt x="9908" y="11880"/>
                    </a:lnTo>
                    <a:lnTo>
                      <a:pt x="10004" y="12010"/>
                    </a:lnTo>
                    <a:lnTo>
                      <a:pt x="10053" y="12010"/>
                    </a:lnTo>
                    <a:lnTo>
                      <a:pt x="10294" y="11973"/>
                    </a:lnTo>
                    <a:lnTo>
                      <a:pt x="10439" y="11825"/>
                    </a:lnTo>
                    <a:lnTo>
                      <a:pt x="10826" y="11676"/>
                    </a:lnTo>
                    <a:lnTo>
                      <a:pt x="10778" y="11602"/>
                    </a:lnTo>
                    <a:lnTo>
                      <a:pt x="10681" y="11565"/>
                    </a:lnTo>
                    <a:lnTo>
                      <a:pt x="10874" y="11602"/>
                    </a:lnTo>
                    <a:lnTo>
                      <a:pt x="11019" y="11584"/>
                    </a:lnTo>
                    <a:lnTo>
                      <a:pt x="11019" y="11528"/>
                    </a:lnTo>
                    <a:lnTo>
                      <a:pt x="11213" y="11454"/>
                    </a:lnTo>
                    <a:lnTo>
                      <a:pt x="11164" y="11417"/>
                    </a:lnTo>
                    <a:lnTo>
                      <a:pt x="11019" y="11435"/>
                    </a:lnTo>
                    <a:lnTo>
                      <a:pt x="10681" y="11491"/>
                    </a:lnTo>
                    <a:lnTo>
                      <a:pt x="10198" y="11528"/>
                    </a:lnTo>
                    <a:lnTo>
                      <a:pt x="9714" y="11584"/>
                    </a:lnTo>
                    <a:lnTo>
                      <a:pt x="9424" y="11565"/>
                    </a:lnTo>
                    <a:lnTo>
                      <a:pt x="9279" y="11602"/>
                    </a:lnTo>
                    <a:lnTo>
                      <a:pt x="9231" y="11528"/>
                    </a:lnTo>
                    <a:lnTo>
                      <a:pt x="9038" y="11491"/>
                    </a:lnTo>
                    <a:lnTo>
                      <a:pt x="8699" y="11435"/>
                    </a:lnTo>
                    <a:lnTo>
                      <a:pt x="8313" y="11380"/>
                    </a:lnTo>
                    <a:lnTo>
                      <a:pt x="7926" y="11417"/>
                    </a:lnTo>
                    <a:lnTo>
                      <a:pt x="7781" y="11380"/>
                    </a:lnTo>
                    <a:lnTo>
                      <a:pt x="7926" y="11343"/>
                    </a:lnTo>
                    <a:lnTo>
                      <a:pt x="8071" y="11269"/>
                    </a:lnTo>
                    <a:lnTo>
                      <a:pt x="8264" y="11287"/>
                    </a:lnTo>
                    <a:lnTo>
                      <a:pt x="8458" y="11269"/>
                    </a:lnTo>
                    <a:lnTo>
                      <a:pt x="8748" y="11269"/>
                    </a:lnTo>
                    <a:lnTo>
                      <a:pt x="8844" y="11269"/>
                    </a:lnTo>
                    <a:lnTo>
                      <a:pt x="9086" y="11361"/>
                    </a:lnTo>
                    <a:lnTo>
                      <a:pt x="9279" y="11306"/>
                    </a:lnTo>
                    <a:lnTo>
                      <a:pt x="9279" y="11269"/>
                    </a:lnTo>
                    <a:lnTo>
                      <a:pt x="9473" y="11306"/>
                    </a:lnTo>
                    <a:lnTo>
                      <a:pt x="9666" y="11361"/>
                    </a:lnTo>
                    <a:lnTo>
                      <a:pt x="9714" y="11287"/>
                    </a:lnTo>
                    <a:lnTo>
                      <a:pt x="9859" y="11306"/>
                    </a:lnTo>
                    <a:lnTo>
                      <a:pt x="10004" y="11435"/>
                    </a:lnTo>
                    <a:lnTo>
                      <a:pt x="10198" y="11454"/>
                    </a:lnTo>
                    <a:lnTo>
                      <a:pt x="10391" y="11417"/>
                    </a:lnTo>
                    <a:lnTo>
                      <a:pt x="10826" y="11287"/>
                    </a:lnTo>
                    <a:lnTo>
                      <a:pt x="11019" y="11232"/>
                    </a:lnTo>
                    <a:lnTo>
                      <a:pt x="11164" y="11139"/>
                    </a:lnTo>
                    <a:lnTo>
                      <a:pt x="11261" y="11046"/>
                    </a:lnTo>
                    <a:lnTo>
                      <a:pt x="11406" y="10972"/>
                    </a:lnTo>
                    <a:lnTo>
                      <a:pt x="11406" y="10861"/>
                    </a:lnTo>
                    <a:lnTo>
                      <a:pt x="11454" y="10787"/>
                    </a:lnTo>
                    <a:lnTo>
                      <a:pt x="11406" y="10713"/>
                    </a:lnTo>
                    <a:lnTo>
                      <a:pt x="11261" y="10620"/>
                    </a:lnTo>
                    <a:lnTo>
                      <a:pt x="10874" y="10546"/>
                    </a:lnTo>
                    <a:lnTo>
                      <a:pt x="10778" y="10416"/>
                    </a:lnTo>
                    <a:lnTo>
                      <a:pt x="10633" y="10398"/>
                    </a:lnTo>
                    <a:lnTo>
                      <a:pt x="10826" y="10379"/>
                    </a:lnTo>
                    <a:lnTo>
                      <a:pt x="10826" y="10342"/>
                    </a:lnTo>
                    <a:lnTo>
                      <a:pt x="10439" y="10305"/>
                    </a:lnTo>
                    <a:lnTo>
                      <a:pt x="10198" y="10249"/>
                    </a:lnTo>
                    <a:lnTo>
                      <a:pt x="10198" y="10157"/>
                    </a:lnTo>
                    <a:lnTo>
                      <a:pt x="10004" y="10045"/>
                    </a:lnTo>
                    <a:lnTo>
                      <a:pt x="9811" y="10045"/>
                    </a:lnTo>
                    <a:lnTo>
                      <a:pt x="9618" y="10082"/>
                    </a:lnTo>
                    <a:lnTo>
                      <a:pt x="9424" y="10027"/>
                    </a:lnTo>
                    <a:lnTo>
                      <a:pt x="9424" y="9971"/>
                    </a:lnTo>
                    <a:lnTo>
                      <a:pt x="9279" y="9971"/>
                    </a:lnTo>
                    <a:lnTo>
                      <a:pt x="9279" y="10008"/>
                    </a:lnTo>
                    <a:lnTo>
                      <a:pt x="9231" y="10120"/>
                    </a:lnTo>
                    <a:lnTo>
                      <a:pt x="9134" y="10231"/>
                    </a:lnTo>
                    <a:lnTo>
                      <a:pt x="8941" y="10342"/>
                    </a:lnTo>
                    <a:lnTo>
                      <a:pt x="8699" y="10416"/>
                    </a:lnTo>
                    <a:lnTo>
                      <a:pt x="8506" y="10490"/>
                    </a:lnTo>
                    <a:lnTo>
                      <a:pt x="8313" y="10564"/>
                    </a:lnTo>
                    <a:lnTo>
                      <a:pt x="8071" y="10564"/>
                    </a:lnTo>
                    <a:lnTo>
                      <a:pt x="7781" y="10620"/>
                    </a:lnTo>
                    <a:lnTo>
                      <a:pt x="7540" y="10601"/>
                    </a:lnTo>
                    <a:lnTo>
                      <a:pt x="7781" y="10527"/>
                    </a:lnTo>
                    <a:lnTo>
                      <a:pt x="8120" y="10490"/>
                    </a:lnTo>
                    <a:lnTo>
                      <a:pt x="8313" y="10398"/>
                    </a:lnTo>
                    <a:lnTo>
                      <a:pt x="8554" y="10323"/>
                    </a:lnTo>
                    <a:lnTo>
                      <a:pt x="8748" y="10249"/>
                    </a:lnTo>
                    <a:lnTo>
                      <a:pt x="9038" y="10157"/>
                    </a:lnTo>
                    <a:lnTo>
                      <a:pt x="9086" y="10045"/>
                    </a:lnTo>
                    <a:lnTo>
                      <a:pt x="9038" y="9897"/>
                    </a:lnTo>
                    <a:lnTo>
                      <a:pt x="8844" y="9897"/>
                    </a:lnTo>
                    <a:lnTo>
                      <a:pt x="8893" y="9804"/>
                    </a:lnTo>
                    <a:lnTo>
                      <a:pt x="8893" y="9712"/>
                    </a:lnTo>
                    <a:lnTo>
                      <a:pt x="8748" y="9601"/>
                    </a:lnTo>
                    <a:lnTo>
                      <a:pt x="8699" y="9489"/>
                    </a:lnTo>
                    <a:lnTo>
                      <a:pt x="8651" y="9341"/>
                    </a:lnTo>
                    <a:lnTo>
                      <a:pt x="8651" y="9211"/>
                    </a:lnTo>
                    <a:lnTo>
                      <a:pt x="8651" y="9137"/>
                    </a:lnTo>
                    <a:lnTo>
                      <a:pt x="8554" y="9063"/>
                    </a:lnTo>
                    <a:lnTo>
                      <a:pt x="8554" y="8989"/>
                    </a:lnTo>
                    <a:lnTo>
                      <a:pt x="8506" y="8915"/>
                    </a:lnTo>
                    <a:lnTo>
                      <a:pt x="8554" y="8841"/>
                    </a:lnTo>
                    <a:lnTo>
                      <a:pt x="8651" y="8748"/>
                    </a:lnTo>
                    <a:lnTo>
                      <a:pt x="8554" y="8692"/>
                    </a:lnTo>
                    <a:lnTo>
                      <a:pt x="8844" y="8748"/>
                    </a:lnTo>
                    <a:lnTo>
                      <a:pt x="8941" y="8767"/>
                    </a:lnTo>
                    <a:lnTo>
                      <a:pt x="8941" y="8674"/>
                    </a:lnTo>
                    <a:lnTo>
                      <a:pt x="8893" y="8563"/>
                    </a:lnTo>
                    <a:lnTo>
                      <a:pt x="8844" y="8451"/>
                    </a:lnTo>
                    <a:lnTo>
                      <a:pt x="8844" y="8377"/>
                    </a:lnTo>
                    <a:lnTo>
                      <a:pt x="8893" y="8248"/>
                    </a:lnTo>
                    <a:lnTo>
                      <a:pt x="8941" y="8118"/>
                    </a:lnTo>
                    <a:lnTo>
                      <a:pt x="9038" y="8044"/>
                    </a:lnTo>
                    <a:lnTo>
                      <a:pt x="8748" y="7970"/>
                    </a:lnTo>
                    <a:lnTo>
                      <a:pt x="8699" y="7877"/>
                    </a:lnTo>
                    <a:lnTo>
                      <a:pt x="8699" y="7729"/>
                    </a:lnTo>
                    <a:lnTo>
                      <a:pt x="8893" y="7747"/>
                    </a:lnTo>
                    <a:lnTo>
                      <a:pt x="9086" y="7821"/>
                    </a:lnTo>
                    <a:lnTo>
                      <a:pt x="9134" y="7784"/>
                    </a:lnTo>
                    <a:lnTo>
                      <a:pt x="9231" y="7747"/>
                    </a:lnTo>
                    <a:lnTo>
                      <a:pt x="9328" y="7655"/>
                    </a:lnTo>
                    <a:lnTo>
                      <a:pt x="9328" y="7636"/>
                    </a:lnTo>
                    <a:lnTo>
                      <a:pt x="9328" y="7599"/>
                    </a:lnTo>
                    <a:lnTo>
                      <a:pt x="9328" y="7525"/>
                    </a:lnTo>
                    <a:lnTo>
                      <a:pt x="9328" y="7432"/>
                    </a:lnTo>
                    <a:lnTo>
                      <a:pt x="9231" y="7339"/>
                    </a:lnTo>
                    <a:lnTo>
                      <a:pt x="9231" y="7265"/>
                    </a:lnTo>
                    <a:lnTo>
                      <a:pt x="9279" y="7302"/>
                    </a:lnTo>
                    <a:lnTo>
                      <a:pt x="9328" y="7358"/>
                    </a:lnTo>
                    <a:lnTo>
                      <a:pt x="9473" y="7377"/>
                    </a:lnTo>
                    <a:lnTo>
                      <a:pt x="9521" y="7414"/>
                    </a:lnTo>
                    <a:lnTo>
                      <a:pt x="9666" y="7414"/>
                    </a:lnTo>
                    <a:lnTo>
                      <a:pt x="9714" y="7302"/>
                    </a:lnTo>
                    <a:lnTo>
                      <a:pt x="9908" y="7339"/>
                    </a:lnTo>
                    <a:lnTo>
                      <a:pt x="9908" y="7265"/>
                    </a:lnTo>
                    <a:lnTo>
                      <a:pt x="10004" y="7228"/>
                    </a:lnTo>
                    <a:lnTo>
                      <a:pt x="10053" y="7191"/>
                    </a:lnTo>
                    <a:lnTo>
                      <a:pt x="9908" y="7154"/>
                    </a:lnTo>
                    <a:lnTo>
                      <a:pt x="9811" y="7154"/>
                    </a:lnTo>
                    <a:lnTo>
                      <a:pt x="9714" y="7154"/>
                    </a:lnTo>
                    <a:lnTo>
                      <a:pt x="9908" y="7154"/>
                    </a:lnTo>
                    <a:lnTo>
                      <a:pt x="10053" y="7136"/>
                    </a:lnTo>
                    <a:lnTo>
                      <a:pt x="10101" y="7080"/>
                    </a:lnTo>
                    <a:lnTo>
                      <a:pt x="10101" y="7043"/>
                    </a:lnTo>
                    <a:lnTo>
                      <a:pt x="10294" y="6987"/>
                    </a:lnTo>
                    <a:lnTo>
                      <a:pt x="10294" y="6913"/>
                    </a:lnTo>
                    <a:lnTo>
                      <a:pt x="10439" y="6895"/>
                    </a:lnTo>
                    <a:lnTo>
                      <a:pt x="10439" y="6765"/>
                    </a:lnTo>
                    <a:lnTo>
                      <a:pt x="10584" y="6746"/>
                    </a:lnTo>
                    <a:lnTo>
                      <a:pt x="10826" y="6746"/>
                    </a:lnTo>
                    <a:lnTo>
                      <a:pt x="10874" y="6709"/>
                    </a:lnTo>
                    <a:lnTo>
                      <a:pt x="11068" y="6672"/>
                    </a:lnTo>
                    <a:lnTo>
                      <a:pt x="11164" y="6542"/>
                    </a:lnTo>
                    <a:lnTo>
                      <a:pt x="11358" y="6487"/>
                    </a:lnTo>
                    <a:lnTo>
                      <a:pt x="11454" y="6413"/>
                    </a:lnTo>
                    <a:lnTo>
                      <a:pt x="11648" y="6487"/>
                    </a:lnTo>
                    <a:lnTo>
                      <a:pt x="11793" y="6450"/>
                    </a:lnTo>
                    <a:lnTo>
                      <a:pt x="11841" y="6394"/>
                    </a:lnTo>
                    <a:lnTo>
                      <a:pt x="11938" y="6302"/>
                    </a:lnTo>
                    <a:lnTo>
                      <a:pt x="12131" y="6246"/>
                    </a:lnTo>
                    <a:lnTo>
                      <a:pt x="12324" y="6246"/>
                    </a:lnTo>
                    <a:lnTo>
                      <a:pt x="12373" y="6190"/>
                    </a:lnTo>
                    <a:lnTo>
                      <a:pt x="12518" y="6172"/>
                    </a:lnTo>
                    <a:lnTo>
                      <a:pt x="12614" y="6116"/>
                    </a:lnTo>
                    <a:lnTo>
                      <a:pt x="12711" y="6079"/>
                    </a:lnTo>
                    <a:lnTo>
                      <a:pt x="12759" y="6042"/>
                    </a:lnTo>
                    <a:lnTo>
                      <a:pt x="12904" y="6005"/>
                    </a:lnTo>
                    <a:lnTo>
                      <a:pt x="12953" y="5949"/>
                    </a:lnTo>
                    <a:lnTo>
                      <a:pt x="13001" y="5857"/>
                    </a:lnTo>
                    <a:lnTo>
                      <a:pt x="13098" y="5746"/>
                    </a:lnTo>
                    <a:lnTo>
                      <a:pt x="13146" y="5671"/>
                    </a:lnTo>
                    <a:lnTo>
                      <a:pt x="13339" y="5597"/>
                    </a:lnTo>
                    <a:lnTo>
                      <a:pt x="13339" y="5560"/>
                    </a:lnTo>
                    <a:lnTo>
                      <a:pt x="13388" y="5486"/>
                    </a:lnTo>
                    <a:lnTo>
                      <a:pt x="13484" y="5430"/>
                    </a:lnTo>
                    <a:lnTo>
                      <a:pt x="13533" y="5356"/>
                    </a:lnTo>
                    <a:lnTo>
                      <a:pt x="13581" y="5301"/>
                    </a:lnTo>
                    <a:lnTo>
                      <a:pt x="13677" y="5356"/>
                    </a:lnTo>
                    <a:lnTo>
                      <a:pt x="13677" y="5449"/>
                    </a:lnTo>
                    <a:lnTo>
                      <a:pt x="13726" y="5412"/>
                    </a:lnTo>
                    <a:lnTo>
                      <a:pt x="13871" y="5338"/>
                    </a:lnTo>
                    <a:lnTo>
                      <a:pt x="13871" y="5282"/>
                    </a:lnTo>
                    <a:lnTo>
                      <a:pt x="13726" y="5227"/>
                    </a:lnTo>
                    <a:lnTo>
                      <a:pt x="13726" y="5190"/>
                    </a:lnTo>
                    <a:lnTo>
                      <a:pt x="13581" y="5152"/>
                    </a:lnTo>
                    <a:lnTo>
                      <a:pt x="13388" y="5115"/>
                    </a:lnTo>
                    <a:lnTo>
                      <a:pt x="13339" y="5060"/>
                    </a:lnTo>
                    <a:lnTo>
                      <a:pt x="13291" y="5004"/>
                    </a:lnTo>
                    <a:lnTo>
                      <a:pt x="13291" y="4986"/>
                    </a:lnTo>
                    <a:lnTo>
                      <a:pt x="13291" y="4911"/>
                    </a:lnTo>
                    <a:lnTo>
                      <a:pt x="13146" y="4893"/>
                    </a:lnTo>
                    <a:lnTo>
                      <a:pt x="13146" y="4837"/>
                    </a:lnTo>
                    <a:lnTo>
                      <a:pt x="13194" y="4819"/>
                    </a:lnTo>
                    <a:lnTo>
                      <a:pt x="13194" y="4745"/>
                    </a:lnTo>
                    <a:lnTo>
                      <a:pt x="13339" y="4708"/>
                    </a:lnTo>
                    <a:lnTo>
                      <a:pt x="13388" y="4689"/>
                    </a:lnTo>
                    <a:lnTo>
                      <a:pt x="13484" y="4633"/>
                    </a:lnTo>
                    <a:lnTo>
                      <a:pt x="13484" y="4596"/>
                    </a:lnTo>
                    <a:lnTo>
                      <a:pt x="13533" y="4522"/>
                    </a:lnTo>
                    <a:lnTo>
                      <a:pt x="13581" y="4467"/>
                    </a:lnTo>
                    <a:lnTo>
                      <a:pt x="13581" y="4393"/>
                    </a:lnTo>
                    <a:lnTo>
                      <a:pt x="13484" y="4374"/>
                    </a:lnTo>
                    <a:lnTo>
                      <a:pt x="13388" y="4318"/>
                    </a:lnTo>
                    <a:lnTo>
                      <a:pt x="13291" y="4244"/>
                    </a:lnTo>
                    <a:lnTo>
                      <a:pt x="13339" y="4226"/>
                    </a:lnTo>
                    <a:lnTo>
                      <a:pt x="13484" y="4189"/>
                    </a:lnTo>
                    <a:lnTo>
                      <a:pt x="13533" y="4152"/>
                    </a:lnTo>
                    <a:lnTo>
                      <a:pt x="13533" y="4096"/>
                    </a:lnTo>
                    <a:lnTo>
                      <a:pt x="13581" y="4077"/>
                    </a:lnTo>
                    <a:lnTo>
                      <a:pt x="13726" y="4096"/>
                    </a:lnTo>
                    <a:lnTo>
                      <a:pt x="13871" y="4096"/>
                    </a:lnTo>
                    <a:lnTo>
                      <a:pt x="13919" y="4096"/>
                    </a:lnTo>
                    <a:lnTo>
                      <a:pt x="13919" y="4022"/>
                    </a:lnTo>
                    <a:lnTo>
                      <a:pt x="13774" y="4003"/>
                    </a:lnTo>
                    <a:lnTo>
                      <a:pt x="13871" y="3966"/>
                    </a:lnTo>
                    <a:lnTo>
                      <a:pt x="14064" y="3966"/>
                    </a:lnTo>
                    <a:lnTo>
                      <a:pt x="14064" y="3929"/>
                    </a:lnTo>
                    <a:lnTo>
                      <a:pt x="13919" y="3855"/>
                    </a:lnTo>
                    <a:lnTo>
                      <a:pt x="13726" y="3799"/>
                    </a:lnTo>
                    <a:lnTo>
                      <a:pt x="13726" y="3744"/>
                    </a:lnTo>
                    <a:lnTo>
                      <a:pt x="13871" y="3799"/>
                    </a:lnTo>
                    <a:lnTo>
                      <a:pt x="14064" y="3818"/>
                    </a:lnTo>
                    <a:lnTo>
                      <a:pt x="14161" y="3874"/>
                    </a:lnTo>
                    <a:lnTo>
                      <a:pt x="14257" y="3874"/>
                    </a:lnTo>
                    <a:lnTo>
                      <a:pt x="14257" y="3818"/>
                    </a:lnTo>
                    <a:lnTo>
                      <a:pt x="14161" y="3725"/>
                    </a:lnTo>
                    <a:lnTo>
                      <a:pt x="14161" y="3744"/>
                    </a:lnTo>
                    <a:lnTo>
                      <a:pt x="14257" y="3725"/>
                    </a:lnTo>
                    <a:lnTo>
                      <a:pt x="14257" y="3633"/>
                    </a:lnTo>
                    <a:lnTo>
                      <a:pt x="14257" y="3559"/>
                    </a:lnTo>
                    <a:lnTo>
                      <a:pt x="14306" y="3521"/>
                    </a:lnTo>
                    <a:lnTo>
                      <a:pt x="14354" y="3521"/>
                    </a:lnTo>
                    <a:lnTo>
                      <a:pt x="14451" y="3521"/>
                    </a:lnTo>
                    <a:lnTo>
                      <a:pt x="14451" y="3577"/>
                    </a:lnTo>
                    <a:lnTo>
                      <a:pt x="14499" y="3633"/>
                    </a:lnTo>
                    <a:lnTo>
                      <a:pt x="14644" y="3633"/>
                    </a:lnTo>
                    <a:lnTo>
                      <a:pt x="14644" y="3559"/>
                    </a:lnTo>
                    <a:lnTo>
                      <a:pt x="14692" y="3503"/>
                    </a:lnTo>
                    <a:lnTo>
                      <a:pt x="14837" y="3521"/>
                    </a:lnTo>
                    <a:lnTo>
                      <a:pt x="14886" y="3577"/>
                    </a:lnTo>
                    <a:lnTo>
                      <a:pt x="15031" y="3633"/>
                    </a:lnTo>
                    <a:lnTo>
                      <a:pt x="15079" y="3596"/>
                    </a:lnTo>
                    <a:lnTo>
                      <a:pt x="15224" y="3651"/>
                    </a:lnTo>
                    <a:lnTo>
                      <a:pt x="15272" y="3521"/>
                    </a:lnTo>
                    <a:lnTo>
                      <a:pt x="15466" y="3521"/>
                    </a:lnTo>
                    <a:lnTo>
                      <a:pt x="15707" y="3503"/>
                    </a:lnTo>
                    <a:lnTo>
                      <a:pt x="15852" y="3484"/>
                    </a:lnTo>
                    <a:lnTo>
                      <a:pt x="16094" y="3521"/>
                    </a:lnTo>
                    <a:lnTo>
                      <a:pt x="16239" y="3577"/>
                    </a:lnTo>
                    <a:lnTo>
                      <a:pt x="16287" y="3503"/>
                    </a:lnTo>
                    <a:lnTo>
                      <a:pt x="16384" y="3484"/>
                    </a:lnTo>
                    <a:lnTo>
                      <a:pt x="16287" y="337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22" name="Drawing 89"/>
              <p:cNvSpPr>
                <a:spLocks noChangeAspect="1"/>
              </p:cNvSpPr>
              <p:nvPr/>
            </p:nvSpPr>
            <p:spPr bwMode="auto">
              <a:xfrm>
                <a:off x="6236" y="-3686"/>
                <a:ext cx="1178" cy="72"/>
              </a:xfrm>
              <a:custGeom>
                <a:avLst/>
                <a:gdLst/>
                <a:ahLst/>
                <a:cxnLst>
                  <a:cxn ang="0">
                    <a:pos x="0" y="16384"/>
                  </a:cxn>
                  <a:cxn ang="0">
                    <a:pos x="1725" y="16156"/>
                  </a:cxn>
                  <a:cxn ang="0">
                    <a:pos x="5174" y="15019"/>
                  </a:cxn>
                  <a:cxn ang="0">
                    <a:pos x="6036" y="13198"/>
                  </a:cxn>
                  <a:cxn ang="0">
                    <a:pos x="6899" y="10468"/>
                  </a:cxn>
                  <a:cxn ang="0">
                    <a:pos x="10348" y="7964"/>
                  </a:cxn>
                  <a:cxn ang="0">
                    <a:pos x="12935" y="5916"/>
                  </a:cxn>
                  <a:cxn ang="0">
                    <a:pos x="13797" y="3413"/>
                  </a:cxn>
                  <a:cxn ang="0">
                    <a:pos x="15522" y="1365"/>
                  </a:cxn>
                  <a:cxn ang="0">
                    <a:pos x="16384" y="683"/>
                  </a:cxn>
                  <a:cxn ang="0">
                    <a:pos x="16384" y="0"/>
                  </a:cxn>
                  <a:cxn ang="0">
                    <a:pos x="13797" y="683"/>
                  </a:cxn>
                  <a:cxn ang="0">
                    <a:pos x="12935" y="1820"/>
                  </a:cxn>
                  <a:cxn ang="0">
                    <a:pos x="12072" y="3186"/>
                  </a:cxn>
                  <a:cxn ang="0">
                    <a:pos x="8623" y="6372"/>
                  </a:cxn>
                  <a:cxn ang="0">
                    <a:pos x="6036" y="7964"/>
                  </a:cxn>
                  <a:cxn ang="0">
                    <a:pos x="2587" y="10695"/>
                  </a:cxn>
                  <a:cxn ang="0">
                    <a:pos x="1725" y="12743"/>
                  </a:cxn>
                  <a:cxn ang="0">
                    <a:pos x="0" y="14336"/>
                  </a:cxn>
                  <a:cxn ang="0">
                    <a:pos x="0" y="15474"/>
                  </a:cxn>
                  <a:cxn ang="0">
                    <a:pos x="0" y="16384"/>
                  </a:cxn>
                </a:cxnLst>
                <a:rect l="0" t="0" r="r" b="b"/>
                <a:pathLst>
                  <a:path w="16384" h="16384">
                    <a:moveTo>
                      <a:pt x="0" y="16384"/>
                    </a:moveTo>
                    <a:lnTo>
                      <a:pt x="1725" y="16156"/>
                    </a:lnTo>
                    <a:lnTo>
                      <a:pt x="5174" y="15019"/>
                    </a:lnTo>
                    <a:lnTo>
                      <a:pt x="6036" y="13198"/>
                    </a:lnTo>
                    <a:lnTo>
                      <a:pt x="6899" y="10468"/>
                    </a:lnTo>
                    <a:lnTo>
                      <a:pt x="10348" y="7964"/>
                    </a:lnTo>
                    <a:lnTo>
                      <a:pt x="12935" y="5916"/>
                    </a:lnTo>
                    <a:lnTo>
                      <a:pt x="13797" y="3413"/>
                    </a:lnTo>
                    <a:lnTo>
                      <a:pt x="15522" y="1365"/>
                    </a:lnTo>
                    <a:lnTo>
                      <a:pt x="16384" y="683"/>
                    </a:lnTo>
                    <a:lnTo>
                      <a:pt x="16384" y="0"/>
                    </a:lnTo>
                    <a:lnTo>
                      <a:pt x="13797" y="683"/>
                    </a:lnTo>
                    <a:lnTo>
                      <a:pt x="12935" y="1820"/>
                    </a:lnTo>
                    <a:lnTo>
                      <a:pt x="12072" y="3186"/>
                    </a:lnTo>
                    <a:lnTo>
                      <a:pt x="8623" y="6372"/>
                    </a:lnTo>
                    <a:lnTo>
                      <a:pt x="6036" y="7964"/>
                    </a:lnTo>
                    <a:lnTo>
                      <a:pt x="2587" y="10695"/>
                    </a:lnTo>
                    <a:lnTo>
                      <a:pt x="1725" y="12743"/>
                    </a:lnTo>
                    <a:lnTo>
                      <a:pt x="0" y="14336"/>
                    </a:lnTo>
                    <a:lnTo>
                      <a:pt x="0" y="15474"/>
                    </a:lnTo>
                    <a:lnTo>
                      <a:pt x="0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23" name="Drawing 90"/>
              <p:cNvSpPr>
                <a:spLocks noChangeAspect="1"/>
              </p:cNvSpPr>
              <p:nvPr/>
            </p:nvSpPr>
            <p:spPr bwMode="auto">
              <a:xfrm>
                <a:off x="9646" y="-3727"/>
                <a:ext cx="1550" cy="65"/>
              </a:xfrm>
              <a:custGeom>
                <a:avLst/>
                <a:gdLst/>
                <a:ahLst/>
                <a:cxnLst>
                  <a:cxn ang="0">
                    <a:pos x="1966" y="16384"/>
                  </a:cxn>
                  <a:cxn ang="0">
                    <a:pos x="4588" y="15376"/>
                  </a:cxn>
                  <a:cxn ang="0">
                    <a:pos x="5243" y="14115"/>
                  </a:cxn>
                  <a:cxn ang="0">
                    <a:pos x="7209" y="12855"/>
                  </a:cxn>
                  <a:cxn ang="0">
                    <a:pos x="10486" y="11343"/>
                  </a:cxn>
                  <a:cxn ang="0">
                    <a:pos x="12452" y="10335"/>
                  </a:cxn>
                  <a:cxn ang="0">
                    <a:pos x="12452" y="9830"/>
                  </a:cxn>
                  <a:cxn ang="0">
                    <a:pos x="13763" y="9074"/>
                  </a:cxn>
                  <a:cxn ang="0">
                    <a:pos x="15729" y="8318"/>
                  </a:cxn>
                  <a:cxn ang="0">
                    <a:pos x="15073" y="6806"/>
                  </a:cxn>
                  <a:cxn ang="0">
                    <a:pos x="13763" y="3277"/>
                  </a:cxn>
                  <a:cxn ang="0">
                    <a:pos x="15073" y="2773"/>
                  </a:cxn>
                  <a:cxn ang="0">
                    <a:pos x="16384" y="2016"/>
                  </a:cxn>
                  <a:cxn ang="0">
                    <a:pos x="16384" y="1260"/>
                  </a:cxn>
                  <a:cxn ang="0">
                    <a:pos x="16384" y="252"/>
                  </a:cxn>
                  <a:cxn ang="0">
                    <a:pos x="13763" y="0"/>
                  </a:cxn>
                  <a:cxn ang="0">
                    <a:pos x="12452" y="1008"/>
                  </a:cxn>
                  <a:cxn ang="0">
                    <a:pos x="8520" y="252"/>
                  </a:cxn>
                  <a:cxn ang="0">
                    <a:pos x="7209" y="1764"/>
                  </a:cxn>
                  <a:cxn ang="0">
                    <a:pos x="1966" y="4285"/>
                  </a:cxn>
                  <a:cxn ang="0">
                    <a:pos x="0" y="6302"/>
                  </a:cxn>
                  <a:cxn ang="0">
                    <a:pos x="0" y="8066"/>
                  </a:cxn>
                  <a:cxn ang="0">
                    <a:pos x="655" y="9326"/>
                  </a:cxn>
                  <a:cxn ang="0">
                    <a:pos x="0" y="10839"/>
                  </a:cxn>
                  <a:cxn ang="0">
                    <a:pos x="0" y="12099"/>
                  </a:cxn>
                  <a:cxn ang="0">
                    <a:pos x="1966" y="12855"/>
                  </a:cxn>
                  <a:cxn ang="0">
                    <a:pos x="1966" y="14115"/>
                  </a:cxn>
                  <a:cxn ang="0">
                    <a:pos x="1966" y="13863"/>
                  </a:cxn>
                  <a:cxn ang="0">
                    <a:pos x="3277" y="13863"/>
                  </a:cxn>
                  <a:cxn ang="0">
                    <a:pos x="3277" y="14872"/>
                  </a:cxn>
                  <a:cxn ang="0">
                    <a:pos x="1966" y="15880"/>
                  </a:cxn>
                  <a:cxn ang="0">
                    <a:pos x="1966" y="16384"/>
                  </a:cxn>
                </a:cxnLst>
                <a:rect l="0" t="0" r="r" b="b"/>
                <a:pathLst>
                  <a:path w="16384" h="16384">
                    <a:moveTo>
                      <a:pt x="1966" y="16384"/>
                    </a:moveTo>
                    <a:lnTo>
                      <a:pt x="4588" y="15376"/>
                    </a:lnTo>
                    <a:lnTo>
                      <a:pt x="5243" y="14115"/>
                    </a:lnTo>
                    <a:lnTo>
                      <a:pt x="7209" y="12855"/>
                    </a:lnTo>
                    <a:lnTo>
                      <a:pt x="10486" y="11343"/>
                    </a:lnTo>
                    <a:lnTo>
                      <a:pt x="12452" y="10335"/>
                    </a:lnTo>
                    <a:lnTo>
                      <a:pt x="12452" y="9830"/>
                    </a:lnTo>
                    <a:lnTo>
                      <a:pt x="13763" y="9074"/>
                    </a:lnTo>
                    <a:lnTo>
                      <a:pt x="15729" y="8318"/>
                    </a:lnTo>
                    <a:lnTo>
                      <a:pt x="15073" y="6806"/>
                    </a:lnTo>
                    <a:lnTo>
                      <a:pt x="13763" y="3277"/>
                    </a:lnTo>
                    <a:lnTo>
                      <a:pt x="15073" y="2773"/>
                    </a:lnTo>
                    <a:lnTo>
                      <a:pt x="16384" y="2016"/>
                    </a:lnTo>
                    <a:lnTo>
                      <a:pt x="16384" y="1260"/>
                    </a:lnTo>
                    <a:lnTo>
                      <a:pt x="16384" y="252"/>
                    </a:lnTo>
                    <a:lnTo>
                      <a:pt x="13763" y="0"/>
                    </a:lnTo>
                    <a:lnTo>
                      <a:pt x="12452" y="1008"/>
                    </a:lnTo>
                    <a:lnTo>
                      <a:pt x="8520" y="252"/>
                    </a:lnTo>
                    <a:lnTo>
                      <a:pt x="7209" y="1764"/>
                    </a:lnTo>
                    <a:lnTo>
                      <a:pt x="1966" y="4285"/>
                    </a:lnTo>
                    <a:lnTo>
                      <a:pt x="0" y="6302"/>
                    </a:lnTo>
                    <a:lnTo>
                      <a:pt x="0" y="8066"/>
                    </a:lnTo>
                    <a:lnTo>
                      <a:pt x="655" y="9326"/>
                    </a:lnTo>
                    <a:lnTo>
                      <a:pt x="0" y="10839"/>
                    </a:lnTo>
                    <a:lnTo>
                      <a:pt x="0" y="12099"/>
                    </a:lnTo>
                    <a:lnTo>
                      <a:pt x="1966" y="12855"/>
                    </a:lnTo>
                    <a:lnTo>
                      <a:pt x="1966" y="14115"/>
                    </a:lnTo>
                    <a:lnTo>
                      <a:pt x="1966" y="13863"/>
                    </a:lnTo>
                    <a:lnTo>
                      <a:pt x="3277" y="13863"/>
                    </a:lnTo>
                    <a:lnTo>
                      <a:pt x="3277" y="14872"/>
                    </a:lnTo>
                    <a:lnTo>
                      <a:pt x="1966" y="15880"/>
                    </a:lnTo>
                    <a:lnTo>
                      <a:pt x="1966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95" name="Switzerland"/>
            <p:cNvSpPr>
              <a:spLocks noChangeAspect="1"/>
            </p:cNvSpPr>
            <p:nvPr/>
          </p:nvSpPr>
          <p:spPr bwMode="auto">
            <a:xfrm>
              <a:off x="1721" y="2064"/>
              <a:ext cx="235" cy="145"/>
            </a:xfrm>
            <a:custGeom>
              <a:avLst/>
              <a:gdLst/>
              <a:ahLst/>
              <a:cxnLst>
                <a:cxn ang="0">
                  <a:pos x="16297" y="8485"/>
                </a:cxn>
                <a:cxn ang="0">
                  <a:pos x="16297" y="9801"/>
                </a:cxn>
                <a:cxn ang="0">
                  <a:pos x="15251" y="10240"/>
                </a:cxn>
                <a:cxn ang="0">
                  <a:pos x="15077" y="11995"/>
                </a:cxn>
                <a:cxn ang="0">
                  <a:pos x="15251" y="13166"/>
                </a:cxn>
                <a:cxn ang="0">
                  <a:pos x="13857" y="12581"/>
                </a:cxn>
                <a:cxn ang="0">
                  <a:pos x="12637" y="11703"/>
                </a:cxn>
                <a:cxn ang="0">
                  <a:pos x="11939" y="12581"/>
                </a:cxn>
                <a:cxn ang="0">
                  <a:pos x="11242" y="14921"/>
                </a:cxn>
                <a:cxn ang="0">
                  <a:pos x="10806" y="16384"/>
                </a:cxn>
                <a:cxn ang="0">
                  <a:pos x="10022" y="14921"/>
                </a:cxn>
                <a:cxn ang="0">
                  <a:pos x="8976" y="12288"/>
                </a:cxn>
                <a:cxn ang="0">
                  <a:pos x="8105" y="12142"/>
                </a:cxn>
                <a:cxn ang="0">
                  <a:pos x="7669" y="14043"/>
                </a:cxn>
                <a:cxn ang="0">
                  <a:pos x="6972" y="15214"/>
                </a:cxn>
                <a:cxn ang="0">
                  <a:pos x="5839" y="15506"/>
                </a:cxn>
                <a:cxn ang="0">
                  <a:pos x="5229" y="15653"/>
                </a:cxn>
                <a:cxn ang="0">
                  <a:pos x="4096" y="16091"/>
                </a:cxn>
                <a:cxn ang="0">
                  <a:pos x="3486" y="16091"/>
                </a:cxn>
                <a:cxn ang="0">
                  <a:pos x="3399" y="14629"/>
                </a:cxn>
                <a:cxn ang="0">
                  <a:pos x="2876" y="13897"/>
                </a:cxn>
                <a:cxn ang="0">
                  <a:pos x="2789" y="11995"/>
                </a:cxn>
                <a:cxn ang="0">
                  <a:pos x="2702" y="10971"/>
                </a:cxn>
                <a:cxn ang="0">
                  <a:pos x="1482" y="10825"/>
                </a:cxn>
                <a:cxn ang="0">
                  <a:pos x="697" y="12727"/>
                </a:cxn>
                <a:cxn ang="0">
                  <a:pos x="0" y="12727"/>
                </a:cxn>
                <a:cxn ang="0">
                  <a:pos x="87" y="10240"/>
                </a:cxn>
                <a:cxn ang="0">
                  <a:pos x="436" y="8777"/>
                </a:cxn>
                <a:cxn ang="0">
                  <a:pos x="1046" y="7607"/>
                </a:cxn>
                <a:cxn ang="0">
                  <a:pos x="1656" y="6875"/>
                </a:cxn>
                <a:cxn ang="0">
                  <a:pos x="1830" y="5705"/>
                </a:cxn>
                <a:cxn ang="0">
                  <a:pos x="2702" y="4389"/>
                </a:cxn>
                <a:cxn ang="0">
                  <a:pos x="3922" y="2341"/>
                </a:cxn>
                <a:cxn ang="0">
                  <a:pos x="3747" y="1463"/>
                </a:cxn>
                <a:cxn ang="0">
                  <a:pos x="4532" y="878"/>
                </a:cxn>
                <a:cxn ang="0">
                  <a:pos x="5665" y="585"/>
                </a:cxn>
                <a:cxn ang="0">
                  <a:pos x="6275" y="0"/>
                </a:cxn>
                <a:cxn ang="0">
                  <a:pos x="7233" y="585"/>
                </a:cxn>
                <a:cxn ang="0">
                  <a:pos x="8976" y="439"/>
                </a:cxn>
                <a:cxn ang="0">
                  <a:pos x="10719" y="0"/>
                </a:cxn>
                <a:cxn ang="0">
                  <a:pos x="11939" y="878"/>
                </a:cxn>
                <a:cxn ang="0">
                  <a:pos x="13159" y="1755"/>
                </a:cxn>
                <a:cxn ang="0">
                  <a:pos x="13334" y="3803"/>
                </a:cxn>
                <a:cxn ang="0">
                  <a:pos x="13334" y="5266"/>
                </a:cxn>
                <a:cxn ang="0">
                  <a:pos x="14031" y="6875"/>
                </a:cxn>
                <a:cxn ang="0">
                  <a:pos x="15425" y="7607"/>
                </a:cxn>
                <a:cxn ang="0">
                  <a:pos x="16297" y="7461"/>
                </a:cxn>
              </a:cxnLst>
              <a:rect l="0" t="0" r="r" b="b"/>
              <a:pathLst>
                <a:path w="16384" h="16384">
                  <a:moveTo>
                    <a:pt x="16384" y="7899"/>
                  </a:moveTo>
                  <a:lnTo>
                    <a:pt x="16297" y="8485"/>
                  </a:lnTo>
                  <a:lnTo>
                    <a:pt x="16123" y="9070"/>
                  </a:lnTo>
                  <a:lnTo>
                    <a:pt x="16297" y="9801"/>
                  </a:lnTo>
                  <a:lnTo>
                    <a:pt x="15948" y="10240"/>
                  </a:lnTo>
                  <a:lnTo>
                    <a:pt x="15251" y="10240"/>
                  </a:lnTo>
                  <a:lnTo>
                    <a:pt x="15077" y="10971"/>
                  </a:lnTo>
                  <a:lnTo>
                    <a:pt x="15077" y="11995"/>
                  </a:lnTo>
                  <a:lnTo>
                    <a:pt x="15338" y="12581"/>
                  </a:lnTo>
                  <a:lnTo>
                    <a:pt x="15251" y="13166"/>
                  </a:lnTo>
                  <a:lnTo>
                    <a:pt x="14641" y="12873"/>
                  </a:lnTo>
                  <a:lnTo>
                    <a:pt x="13857" y="12581"/>
                  </a:lnTo>
                  <a:lnTo>
                    <a:pt x="12985" y="12288"/>
                  </a:lnTo>
                  <a:lnTo>
                    <a:pt x="12637" y="11703"/>
                  </a:lnTo>
                  <a:lnTo>
                    <a:pt x="12201" y="11410"/>
                  </a:lnTo>
                  <a:lnTo>
                    <a:pt x="11939" y="12581"/>
                  </a:lnTo>
                  <a:lnTo>
                    <a:pt x="11591" y="13458"/>
                  </a:lnTo>
                  <a:lnTo>
                    <a:pt x="11242" y="14921"/>
                  </a:lnTo>
                  <a:lnTo>
                    <a:pt x="11068" y="15799"/>
                  </a:lnTo>
                  <a:lnTo>
                    <a:pt x="10806" y="16384"/>
                  </a:lnTo>
                  <a:lnTo>
                    <a:pt x="10458" y="15799"/>
                  </a:lnTo>
                  <a:lnTo>
                    <a:pt x="10022" y="14921"/>
                  </a:lnTo>
                  <a:lnTo>
                    <a:pt x="9325" y="13897"/>
                  </a:lnTo>
                  <a:lnTo>
                    <a:pt x="8976" y="12288"/>
                  </a:lnTo>
                  <a:lnTo>
                    <a:pt x="8976" y="11557"/>
                  </a:lnTo>
                  <a:lnTo>
                    <a:pt x="8105" y="12142"/>
                  </a:lnTo>
                  <a:lnTo>
                    <a:pt x="7756" y="13166"/>
                  </a:lnTo>
                  <a:lnTo>
                    <a:pt x="7669" y="14043"/>
                  </a:lnTo>
                  <a:lnTo>
                    <a:pt x="7408" y="14629"/>
                  </a:lnTo>
                  <a:lnTo>
                    <a:pt x="6972" y="15214"/>
                  </a:lnTo>
                  <a:lnTo>
                    <a:pt x="6623" y="15653"/>
                  </a:lnTo>
                  <a:lnTo>
                    <a:pt x="5839" y="15506"/>
                  </a:lnTo>
                  <a:lnTo>
                    <a:pt x="5490" y="15653"/>
                  </a:lnTo>
                  <a:lnTo>
                    <a:pt x="5229" y="15653"/>
                  </a:lnTo>
                  <a:lnTo>
                    <a:pt x="4619" y="15799"/>
                  </a:lnTo>
                  <a:lnTo>
                    <a:pt x="4096" y="16091"/>
                  </a:lnTo>
                  <a:lnTo>
                    <a:pt x="3573" y="16091"/>
                  </a:lnTo>
                  <a:lnTo>
                    <a:pt x="3486" y="16091"/>
                  </a:lnTo>
                  <a:lnTo>
                    <a:pt x="3486" y="15214"/>
                  </a:lnTo>
                  <a:lnTo>
                    <a:pt x="3399" y="14629"/>
                  </a:lnTo>
                  <a:lnTo>
                    <a:pt x="2876" y="14482"/>
                  </a:lnTo>
                  <a:lnTo>
                    <a:pt x="2876" y="13897"/>
                  </a:lnTo>
                  <a:lnTo>
                    <a:pt x="2789" y="13166"/>
                  </a:lnTo>
                  <a:lnTo>
                    <a:pt x="2789" y="11995"/>
                  </a:lnTo>
                  <a:lnTo>
                    <a:pt x="2876" y="11118"/>
                  </a:lnTo>
                  <a:lnTo>
                    <a:pt x="2702" y="10971"/>
                  </a:lnTo>
                  <a:lnTo>
                    <a:pt x="2004" y="10825"/>
                  </a:lnTo>
                  <a:lnTo>
                    <a:pt x="1482" y="10825"/>
                  </a:lnTo>
                  <a:lnTo>
                    <a:pt x="1046" y="11703"/>
                  </a:lnTo>
                  <a:lnTo>
                    <a:pt x="697" y="12727"/>
                  </a:lnTo>
                  <a:lnTo>
                    <a:pt x="261" y="13166"/>
                  </a:lnTo>
                  <a:lnTo>
                    <a:pt x="0" y="12727"/>
                  </a:lnTo>
                  <a:lnTo>
                    <a:pt x="87" y="11410"/>
                  </a:lnTo>
                  <a:lnTo>
                    <a:pt x="87" y="10240"/>
                  </a:lnTo>
                  <a:lnTo>
                    <a:pt x="349" y="9362"/>
                  </a:lnTo>
                  <a:lnTo>
                    <a:pt x="436" y="8777"/>
                  </a:lnTo>
                  <a:lnTo>
                    <a:pt x="784" y="8485"/>
                  </a:lnTo>
                  <a:lnTo>
                    <a:pt x="1046" y="7607"/>
                  </a:lnTo>
                  <a:lnTo>
                    <a:pt x="1482" y="7314"/>
                  </a:lnTo>
                  <a:lnTo>
                    <a:pt x="1656" y="6875"/>
                  </a:lnTo>
                  <a:lnTo>
                    <a:pt x="1743" y="6290"/>
                  </a:lnTo>
                  <a:lnTo>
                    <a:pt x="1830" y="5705"/>
                  </a:lnTo>
                  <a:lnTo>
                    <a:pt x="2353" y="4681"/>
                  </a:lnTo>
                  <a:lnTo>
                    <a:pt x="2702" y="4389"/>
                  </a:lnTo>
                  <a:lnTo>
                    <a:pt x="3399" y="2926"/>
                  </a:lnTo>
                  <a:lnTo>
                    <a:pt x="3922" y="2341"/>
                  </a:lnTo>
                  <a:lnTo>
                    <a:pt x="3922" y="2048"/>
                  </a:lnTo>
                  <a:lnTo>
                    <a:pt x="3747" y="1463"/>
                  </a:lnTo>
                  <a:lnTo>
                    <a:pt x="4096" y="585"/>
                  </a:lnTo>
                  <a:lnTo>
                    <a:pt x="4532" y="878"/>
                  </a:lnTo>
                  <a:lnTo>
                    <a:pt x="5229" y="1024"/>
                  </a:lnTo>
                  <a:lnTo>
                    <a:pt x="5665" y="585"/>
                  </a:lnTo>
                  <a:lnTo>
                    <a:pt x="6188" y="0"/>
                  </a:lnTo>
                  <a:lnTo>
                    <a:pt x="6275" y="0"/>
                  </a:lnTo>
                  <a:lnTo>
                    <a:pt x="6623" y="878"/>
                  </a:lnTo>
                  <a:lnTo>
                    <a:pt x="7233" y="585"/>
                  </a:lnTo>
                  <a:lnTo>
                    <a:pt x="8105" y="439"/>
                  </a:lnTo>
                  <a:lnTo>
                    <a:pt x="8976" y="439"/>
                  </a:lnTo>
                  <a:lnTo>
                    <a:pt x="10022" y="293"/>
                  </a:lnTo>
                  <a:lnTo>
                    <a:pt x="10719" y="0"/>
                  </a:lnTo>
                  <a:lnTo>
                    <a:pt x="11242" y="293"/>
                  </a:lnTo>
                  <a:lnTo>
                    <a:pt x="11939" y="878"/>
                  </a:lnTo>
                  <a:lnTo>
                    <a:pt x="12811" y="1463"/>
                  </a:lnTo>
                  <a:lnTo>
                    <a:pt x="13159" y="1755"/>
                  </a:lnTo>
                  <a:lnTo>
                    <a:pt x="13595" y="2779"/>
                  </a:lnTo>
                  <a:lnTo>
                    <a:pt x="13334" y="3803"/>
                  </a:lnTo>
                  <a:lnTo>
                    <a:pt x="13247" y="4974"/>
                  </a:lnTo>
                  <a:lnTo>
                    <a:pt x="13334" y="5266"/>
                  </a:lnTo>
                  <a:lnTo>
                    <a:pt x="13682" y="6290"/>
                  </a:lnTo>
                  <a:lnTo>
                    <a:pt x="14031" y="6875"/>
                  </a:lnTo>
                  <a:lnTo>
                    <a:pt x="14728" y="7461"/>
                  </a:lnTo>
                  <a:lnTo>
                    <a:pt x="15425" y="7607"/>
                  </a:lnTo>
                  <a:lnTo>
                    <a:pt x="15948" y="7022"/>
                  </a:lnTo>
                  <a:lnTo>
                    <a:pt x="16297" y="7461"/>
                  </a:lnTo>
                  <a:lnTo>
                    <a:pt x="16384" y="789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grpSp>
          <p:nvGrpSpPr>
            <p:cNvPr id="296" name="United_Kingdom"/>
            <p:cNvGrpSpPr>
              <a:grpSpLocks noChangeAspect="1"/>
            </p:cNvGrpSpPr>
            <p:nvPr/>
          </p:nvGrpSpPr>
          <p:grpSpPr bwMode="auto">
            <a:xfrm>
              <a:off x="1168" y="937"/>
              <a:ext cx="403" cy="839"/>
              <a:chOff x="-2092" y="-21955"/>
              <a:chExt cx="20026" cy="162"/>
            </a:xfrm>
            <a:grpFill/>
          </p:grpSpPr>
          <p:sp>
            <p:nvSpPr>
              <p:cNvPr id="306" name="Drawing 93"/>
              <p:cNvSpPr>
                <a:spLocks noChangeAspect="1"/>
              </p:cNvSpPr>
              <p:nvPr/>
            </p:nvSpPr>
            <p:spPr bwMode="auto">
              <a:xfrm>
                <a:off x="15950" y="-21955"/>
                <a:ext cx="1178" cy="12"/>
              </a:xfrm>
              <a:custGeom>
                <a:avLst/>
                <a:gdLst/>
                <a:ahLst/>
                <a:cxnLst>
                  <a:cxn ang="0">
                    <a:pos x="12935" y="683"/>
                  </a:cxn>
                  <a:cxn ang="0">
                    <a:pos x="11210" y="0"/>
                  </a:cxn>
                  <a:cxn ang="0">
                    <a:pos x="11210" y="683"/>
                  </a:cxn>
                  <a:cxn ang="0">
                    <a:pos x="10348" y="1365"/>
                  </a:cxn>
                  <a:cxn ang="0">
                    <a:pos x="6899" y="2048"/>
                  </a:cxn>
                  <a:cxn ang="0">
                    <a:pos x="6036" y="2731"/>
                  </a:cxn>
                  <a:cxn ang="0">
                    <a:pos x="6036" y="3755"/>
                  </a:cxn>
                  <a:cxn ang="0">
                    <a:pos x="6036" y="5461"/>
                  </a:cxn>
                  <a:cxn ang="0">
                    <a:pos x="6899" y="6827"/>
                  </a:cxn>
                  <a:cxn ang="0">
                    <a:pos x="4312" y="7509"/>
                  </a:cxn>
                  <a:cxn ang="0">
                    <a:pos x="0" y="8192"/>
                  </a:cxn>
                  <a:cxn ang="0">
                    <a:pos x="862" y="9557"/>
                  </a:cxn>
                  <a:cxn ang="0">
                    <a:pos x="3449" y="10581"/>
                  </a:cxn>
                  <a:cxn ang="0">
                    <a:pos x="6899" y="9557"/>
                  </a:cxn>
                  <a:cxn ang="0">
                    <a:pos x="7761" y="10581"/>
                  </a:cxn>
                  <a:cxn ang="0">
                    <a:pos x="6899" y="12288"/>
                  </a:cxn>
                  <a:cxn ang="0">
                    <a:pos x="4312" y="14336"/>
                  </a:cxn>
                  <a:cxn ang="0">
                    <a:pos x="3449" y="16384"/>
                  </a:cxn>
                  <a:cxn ang="0">
                    <a:pos x="4312" y="16384"/>
                  </a:cxn>
                  <a:cxn ang="0">
                    <a:pos x="7761" y="15019"/>
                  </a:cxn>
                  <a:cxn ang="0">
                    <a:pos x="10348" y="14336"/>
                  </a:cxn>
                  <a:cxn ang="0">
                    <a:pos x="11210" y="12288"/>
                  </a:cxn>
                  <a:cxn ang="0">
                    <a:pos x="11210" y="11605"/>
                  </a:cxn>
                  <a:cxn ang="0">
                    <a:pos x="12935" y="10923"/>
                  </a:cxn>
                  <a:cxn ang="0">
                    <a:pos x="12935" y="9557"/>
                  </a:cxn>
                  <a:cxn ang="0">
                    <a:pos x="12935" y="8875"/>
                  </a:cxn>
                  <a:cxn ang="0">
                    <a:pos x="13797" y="8192"/>
                  </a:cxn>
                  <a:cxn ang="0">
                    <a:pos x="13797" y="7851"/>
                  </a:cxn>
                  <a:cxn ang="0">
                    <a:pos x="14659" y="6485"/>
                  </a:cxn>
                  <a:cxn ang="0">
                    <a:pos x="16384" y="5461"/>
                  </a:cxn>
                  <a:cxn ang="0">
                    <a:pos x="14659" y="5120"/>
                  </a:cxn>
                  <a:cxn ang="0">
                    <a:pos x="12935" y="4779"/>
                  </a:cxn>
                  <a:cxn ang="0">
                    <a:pos x="11210" y="4096"/>
                  </a:cxn>
                  <a:cxn ang="0">
                    <a:pos x="11210" y="3413"/>
                  </a:cxn>
                  <a:cxn ang="0">
                    <a:pos x="11210" y="1365"/>
                  </a:cxn>
                  <a:cxn ang="0">
                    <a:pos x="12935" y="683"/>
                  </a:cxn>
                </a:cxnLst>
                <a:rect l="0" t="0" r="r" b="b"/>
                <a:pathLst>
                  <a:path w="16384" h="16384">
                    <a:moveTo>
                      <a:pt x="12935" y="683"/>
                    </a:moveTo>
                    <a:lnTo>
                      <a:pt x="11210" y="0"/>
                    </a:lnTo>
                    <a:lnTo>
                      <a:pt x="11210" y="683"/>
                    </a:lnTo>
                    <a:lnTo>
                      <a:pt x="10348" y="1365"/>
                    </a:lnTo>
                    <a:lnTo>
                      <a:pt x="6899" y="2048"/>
                    </a:lnTo>
                    <a:lnTo>
                      <a:pt x="6036" y="2731"/>
                    </a:lnTo>
                    <a:lnTo>
                      <a:pt x="6036" y="3755"/>
                    </a:lnTo>
                    <a:lnTo>
                      <a:pt x="6036" y="5461"/>
                    </a:lnTo>
                    <a:lnTo>
                      <a:pt x="6899" y="6827"/>
                    </a:lnTo>
                    <a:lnTo>
                      <a:pt x="4312" y="7509"/>
                    </a:lnTo>
                    <a:lnTo>
                      <a:pt x="0" y="8192"/>
                    </a:lnTo>
                    <a:lnTo>
                      <a:pt x="862" y="9557"/>
                    </a:lnTo>
                    <a:lnTo>
                      <a:pt x="3449" y="10581"/>
                    </a:lnTo>
                    <a:lnTo>
                      <a:pt x="6899" y="9557"/>
                    </a:lnTo>
                    <a:lnTo>
                      <a:pt x="7761" y="10581"/>
                    </a:lnTo>
                    <a:lnTo>
                      <a:pt x="6899" y="12288"/>
                    </a:lnTo>
                    <a:lnTo>
                      <a:pt x="4312" y="14336"/>
                    </a:lnTo>
                    <a:lnTo>
                      <a:pt x="3449" y="16384"/>
                    </a:lnTo>
                    <a:lnTo>
                      <a:pt x="4312" y="16384"/>
                    </a:lnTo>
                    <a:lnTo>
                      <a:pt x="7761" y="15019"/>
                    </a:lnTo>
                    <a:lnTo>
                      <a:pt x="10348" y="14336"/>
                    </a:lnTo>
                    <a:lnTo>
                      <a:pt x="11210" y="12288"/>
                    </a:lnTo>
                    <a:lnTo>
                      <a:pt x="11210" y="11605"/>
                    </a:lnTo>
                    <a:lnTo>
                      <a:pt x="12935" y="10923"/>
                    </a:lnTo>
                    <a:lnTo>
                      <a:pt x="12935" y="9557"/>
                    </a:lnTo>
                    <a:lnTo>
                      <a:pt x="12935" y="8875"/>
                    </a:lnTo>
                    <a:lnTo>
                      <a:pt x="13797" y="8192"/>
                    </a:lnTo>
                    <a:lnTo>
                      <a:pt x="13797" y="7851"/>
                    </a:lnTo>
                    <a:lnTo>
                      <a:pt x="14659" y="6485"/>
                    </a:lnTo>
                    <a:lnTo>
                      <a:pt x="16384" y="5461"/>
                    </a:lnTo>
                    <a:lnTo>
                      <a:pt x="14659" y="5120"/>
                    </a:lnTo>
                    <a:lnTo>
                      <a:pt x="12935" y="4779"/>
                    </a:lnTo>
                    <a:lnTo>
                      <a:pt x="11210" y="4096"/>
                    </a:lnTo>
                    <a:lnTo>
                      <a:pt x="11210" y="3413"/>
                    </a:lnTo>
                    <a:lnTo>
                      <a:pt x="11210" y="1365"/>
                    </a:lnTo>
                    <a:lnTo>
                      <a:pt x="12935" y="68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07" name="Drawing 94"/>
              <p:cNvSpPr>
                <a:spLocks noChangeAspect="1"/>
              </p:cNvSpPr>
              <p:nvPr/>
            </p:nvSpPr>
            <p:spPr bwMode="auto">
              <a:xfrm>
                <a:off x="3550" y="-21928"/>
                <a:ext cx="2232" cy="9"/>
              </a:xfrm>
              <a:custGeom>
                <a:avLst/>
                <a:gdLst/>
                <a:ahLst/>
                <a:cxnLst>
                  <a:cxn ang="0">
                    <a:pos x="16384" y="0"/>
                  </a:cxn>
                  <a:cxn ang="0">
                    <a:pos x="15929" y="0"/>
                  </a:cxn>
                  <a:cxn ang="0">
                    <a:pos x="14564" y="0"/>
                  </a:cxn>
                  <a:cxn ang="0">
                    <a:pos x="11378" y="1328"/>
                  </a:cxn>
                  <a:cxn ang="0">
                    <a:pos x="9102" y="2214"/>
                  </a:cxn>
                  <a:cxn ang="0">
                    <a:pos x="6827" y="3100"/>
                  </a:cxn>
                  <a:cxn ang="0">
                    <a:pos x="6827" y="3985"/>
                  </a:cxn>
                  <a:cxn ang="0">
                    <a:pos x="6827" y="5757"/>
                  </a:cxn>
                  <a:cxn ang="0">
                    <a:pos x="5006" y="5757"/>
                  </a:cxn>
                  <a:cxn ang="0">
                    <a:pos x="3641" y="3985"/>
                  </a:cxn>
                  <a:cxn ang="0">
                    <a:pos x="1820" y="6642"/>
                  </a:cxn>
                  <a:cxn ang="0">
                    <a:pos x="1365" y="8413"/>
                  </a:cxn>
                  <a:cxn ang="0">
                    <a:pos x="1365" y="10185"/>
                  </a:cxn>
                  <a:cxn ang="0">
                    <a:pos x="1365" y="11070"/>
                  </a:cxn>
                  <a:cxn ang="0">
                    <a:pos x="1820" y="12842"/>
                  </a:cxn>
                  <a:cxn ang="0">
                    <a:pos x="455" y="14170"/>
                  </a:cxn>
                  <a:cxn ang="0">
                    <a:pos x="0" y="14613"/>
                  </a:cxn>
                  <a:cxn ang="0">
                    <a:pos x="0" y="16384"/>
                  </a:cxn>
                  <a:cxn ang="0">
                    <a:pos x="1820" y="16384"/>
                  </a:cxn>
                  <a:cxn ang="0">
                    <a:pos x="3186" y="15941"/>
                  </a:cxn>
                  <a:cxn ang="0">
                    <a:pos x="3641" y="14613"/>
                  </a:cxn>
                  <a:cxn ang="0">
                    <a:pos x="5006" y="14170"/>
                  </a:cxn>
                  <a:cxn ang="0">
                    <a:pos x="5916" y="12842"/>
                  </a:cxn>
                  <a:cxn ang="0">
                    <a:pos x="7737" y="13727"/>
                  </a:cxn>
                  <a:cxn ang="0">
                    <a:pos x="9102" y="12842"/>
                  </a:cxn>
                  <a:cxn ang="0">
                    <a:pos x="10468" y="12399"/>
                  </a:cxn>
                  <a:cxn ang="0">
                    <a:pos x="10923" y="10627"/>
                  </a:cxn>
                  <a:cxn ang="0">
                    <a:pos x="11378" y="10627"/>
                  </a:cxn>
                  <a:cxn ang="0">
                    <a:pos x="10468" y="10185"/>
                  </a:cxn>
                  <a:cxn ang="0">
                    <a:pos x="10923" y="8413"/>
                  </a:cxn>
                  <a:cxn ang="0">
                    <a:pos x="11378" y="7528"/>
                  </a:cxn>
                  <a:cxn ang="0">
                    <a:pos x="12288" y="7085"/>
                  </a:cxn>
                  <a:cxn ang="0">
                    <a:pos x="14108" y="7528"/>
                  </a:cxn>
                  <a:cxn ang="0">
                    <a:pos x="15019" y="6642"/>
                  </a:cxn>
                  <a:cxn ang="0">
                    <a:pos x="14564" y="6642"/>
                  </a:cxn>
                  <a:cxn ang="0">
                    <a:pos x="14108" y="5314"/>
                  </a:cxn>
                  <a:cxn ang="0">
                    <a:pos x="14564" y="3985"/>
                  </a:cxn>
                  <a:cxn ang="0">
                    <a:pos x="15019" y="2214"/>
                  </a:cxn>
                  <a:cxn ang="0">
                    <a:pos x="15929" y="1328"/>
                  </a:cxn>
                  <a:cxn ang="0">
                    <a:pos x="16384" y="0"/>
                  </a:cxn>
                </a:cxnLst>
                <a:rect l="0" t="0" r="r" b="b"/>
                <a:pathLst>
                  <a:path w="16384" h="16384">
                    <a:moveTo>
                      <a:pt x="16384" y="0"/>
                    </a:moveTo>
                    <a:lnTo>
                      <a:pt x="15929" y="0"/>
                    </a:lnTo>
                    <a:lnTo>
                      <a:pt x="14564" y="0"/>
                    </a:lnTo>
                    <a:lnTo>
                      <a:pt x="11378" y="1328"/>
                    </a:lnTo>
                    <a:lnTo>
                      <a:pt x="9102" y="2214"/>
                    </a:lnTo>
                    <a:lnTo>
                      <a:pt x="6827" y="3100"/>
                    </a:lnTo>
                    <a:lnTo>
                      <a:pt x="6827" y="3985"/>
                    </a:lnTo>
                    <a:lnTo>
                      <a:pt x="6827" y="5757"/>
                    </a:lnTo>
                    <a:lnTo>
                      <a:pt x="5006" y="5757"/>
                    </a:lnTo>
                    <a:lnTo>
                      <a:pt x="3641" y="3985"/>
                    </a:lnTo>
                    <a:lnTo>
                      <a:pt x="1820" y="6642"/>
                    </a:lnTo>
                    <a:lnTo>
                      <a:pt x="1365" y="8413"/>
                    </a:lnTo>
                    <a:lnTo>
                      <a:pt x="1365" y="10185"/>
                    </a:lnTo>
                    <a:lnTo>
                      <a:pt x="1365" y="11070"/>
                    </a:lnTo>
                    <a:lnTo>
                      <a:pt x="1820" y="12842"/>
                    </a:lnTo>
                    <a:lnTo>
                      <a:pt x="455" y="14170"/>
                    </a:lnTo>
                    <a:lnTo>
                      <a:pt x="0" y="14613"/>
                    </a:lnTo>
                    <a:lnTo>
                      <a:pt x="0" y="16384"/>
                    </a:lnTo>
                    <a:lnTo>
                      <a:pt x="1820" y="16384"/>
                    </a:lnTo>
                    <a:lnTo>
                      <a:pt x="3186" y="15941"/>
                    </a:lnTo>
                    <a:lnTo>
                      <a:pt x="3641" y="14613"/>
                    </a:lnTo>
                    <a:lnTo>
                      <a:pt x="5006" y="14170"/>
                    </a:lnTo>
                    <a:lnTo>
                      <a:pt x="5916" y="12842"/>
                    </a:lnTo>
                    <a:lnTo>
                      <a:pt x="7737" y="13727"/>
                    </a:lnTo>
                    <a:lnTo>
                      <a:pt x="9102" y="12842"/>
                    </a:lnTo>
                    <a:lnTo>
                      <a:pt x="10468" y="12399"/>
                    </a:lnTo>
                    <a:lnTo>
                      <a:pt x="10923" y="10627"/>
                    </a:lnTo>
                    <a:lnTo>
                      <a:pt x="11378" y="10627"/>
                    </a:lnTo>
                    <a:lnTo>
                      <a:pt x="10468" y="10185"/>
                    </a:lnTo>
                    <a:lnTo>
                      <a:pt x="10923" y="8413"/>
                    </a:lnTo>
                    <a:lnTo>
                      <a:pt x="11378" y="7528"/>
                    </a:lnTo>
                    <a:lnTo>
                      <a:pt x="12288" y="7085"/>
                    </a:lnTo>
                    <a:lnTo>
                      <a:pt x="14108" y="7528"/>
                    </a:lnTo>
                    <a:lnTo>
                      <a:pt x="15019" y="6642"/>
                    </a:lnTo>
                    <a:lnTo>
                      <a:pt x="14564" y="6642"/>
                    </a:lnTo>
                    <a:lnTo>
                      <a:pt x="14108" y="5314"/>
                    </a:lnTo>
                    <a:lnTo>
                      <a:pt x="14564" y="3985"/>
                    </a:lnTo>
                    <a:lnTo>
                      <a:pt x="15019" y="2214"/>
                    </a:lnTo>
                    <a:lnTo>
                      <a:pt x="15929" y="1328"/>
                    </a:lnTo>
                    <a:lnTo>
                      <a:pt x="1638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08" name="Drawing 95"/>
              <p:cNvSpPr>
                <a:spLocks noChangeAspect="1"/>
              </p:cNvSpPr>
              <p:nvPr/>
            </p:nvSpPr>
            <p:spPr bwMode="auto">
              <a:xfrm>
                <a:off x="2372" y="-21918"/>
                <a:ext cx="930" cy="2"/>
              </a:xfrm>
              <a:custGeom>
                <a:avLst/>
                <a:gdLst/>
                <a:ahLst/>
                <a:cxnLst>
                  <a:cxn ang="0">
                    <a:pos x="15292" y="6554"/>
                  </a:cxn>
                  <a:cxn ang="0">
                    <a:pos x="16384" y="6554"/>
                  </a:cxn>
                  <a:cxn ang="0">
                    <a:pos x="16384" y="4915"/>
                  </a:cxn>
                  <a:cxn ang="0">
                    <a:pos x="13107" y="3277"/>
                  </a:cxn>
                  <a:cxn ang="0">
                    <a:pos x="7646" y="3277"/>
                  </a:cxn>
                  <a:cxn ang="0">
                    <a:pos x="4369" y="0"/>
                  </a:cxn>
                  <a:cxn ang="0">
                    <a:pos x="2185" y="0"/>
                  </a:cxn>
                  <a:cxn ang="0">
                    <a:pos x="0" y="4915"/>
                  </a:cxn>
                  <a:cxn ang="0">
                    <a:pos x="3277" y="6554"/>
                  </a:cxn>
                  <a:cxn ang="0">
                    <a:pos x="3277" y="11469"/>
                  </a:cxn>
                  <a:cxn ang="0">
                    <a:pos x="4369" y="13107"/>
                  </a:cxn>
                  <a:cxn ang="0">
                    <a:pos x="7646" y="16384"/>
                  </a:cxn>
                  <a:cxn ang="0">
                    <a:pos x="10923" y="16384"/>
                  </a:cxn>
                  <a:cxn ang="0">
                    <a:pos x="12015" y="16384"/>
                  </a:cxn>
                  <a:cxn ang="0">
                    <a:pos x="12015" y="13107"/>
                  </a:cxn>
                  <a:cxn ang="0">
                    <a:pos x="13107" y="9830"/>
                  </a:cxn>
                  <a:cxn ang="0">
                    <a:pos x="15292" y="6554"/>
                  </a:cxn>
                </a:cxnLst>
                <a:rect l="0" t="0" r="r" b="b"/>
                <a:pathLst>
                  <a:path w="16384" h="16384">
                    <a:moveTo>
                      <a:pt x="15292" y="6554"/>
                    </a:moveTo>
                    <a:lnTo>
                      <a:pt x="16384" y="6554"/>
                    </a:lnTo>
                    <a:lnTo>
                      <a:pt x="16384" y="4915"/>
                    </a:lnTo>
                    <a:lnTo>
                      <a:pt x="13107" y="3277"/>
                    </a:lnTo>
                    <a:lnTo>
                      <a:pt x="7646" y="3277"/>
                    </a:lnTo>
                    <a:lnTo>
                      <a:pt x="4369" y="0"/>
                    </a:lnTo>
                    <a:lnTo>
                      <a:pt x="2185" y="0"/>
                    </a:lnTo>
                    <a:lnTo>
                      <a:pt x="0" y="4915"/>
                    </a:lnTo>
                    <a:lnTo>
                      <a:pt x="3277" y="6554"/>
                    </a:lnTo>
                    <a:lnTo>
                      <a:pt x="3277" y="11469"/>
                    </a:lnTo>
                    <a:lnTo>
                      <a:pt x="4369" y="13107"/>
                    </a:lnTo>
                    <a:lnTo>
                      <a:pt x="7646" y="16384"/>
                    </a:lnTo>
                    <a:lnTo>
                      <a:pt x="10923" y="16384"/>
                    </a:lnTo>
                    <a:lnTo>
                      <a:pt x="12015" y="16384"/>
                    </a:lnTo>
                    <a:lnTo>
                      <a:pt x="12015" y="13107"/>
                    </a:lnTo>
                    <a:lnTo>
                      <a:pt x="13107" y="9830"/>
                    </a:lnTo>
                    <a:lnTo>
                      <a:pt x="15292" y="655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09" name="Drawing 96"/>
              <p:cNvSpPr>
                <a:spLocks noChangeAspect="1"/>
              </p:cNvSpPr>
              <p:nvPr/>
            </p:nvSpPr>
            <p:spPr bwMode="auto">
              <a:xfrm>
                <a:off x="11796" y="-21934"/>
                <a:ext cx="1178" cy="4"/>
              </a:xfrm>
              <a:custGeom>
                <a:avLst/>
                <a:gdLst/>
                <a:ahLst/>
                <a:cxnLst>
                  <a:cxn ang="0">
                    <a:pos x="16384" y="14564"/>
                  </a:cxn>
                  <a:cxn ang="0">
                    <a:pos x="16384" y="13653"/>
                  </a:cxn>
                  <a:cxn ang="0">
                    <a:pos x="15522" y="12743"/>
                  </a:cxn>
                  <a:cxn ang="0">
                    <a:pos x="12935" y="10923"/>
                  </a:cxn>
                  <a:cxn ang="0">
                    <a:pos x="10348" y="10012"/>
                  </a:cxn>
                  <a:cxn ang="0">
                    <a:pos x="6899" y="10012"/>
                  </a:cxn>
                  <a:cxn ang="0">
                    <a:pos x="6899" y="7282"/>
                  </a:cxn>
                  <a:cxn ang="0">
                    <a:pos x="6899" y="3641"/>
                  </a:cxn>
                  <a:cxn ang="0">
                    <a:pos x="6036" y="0"/>
                  </a:cxn>
                  <a:cxn ang="0">
                    <a:pos x="3449" y="0"/>
                  </a:cxn>
                  <a:cxn ang="0">
                    <a:pos x="1725" y="5461"/>
                  </a:cxn>
                  <a:cxn ang="0">
                    <a:pos x="0" y="9102"/>
                  </a:cxn>
                  <a:cxn ang="0">
                    <a:pos x="2587" y="10923"/>
                  </a:cxn>
                  <a:cxn ang="0">
                    <a:pos x="6036" y="12743"/>
                  </a:cxn>
                  <a:cxn ang="0">
                    <a:pos x="9485" y="12743"/>
                  </a:cxn>
                  <a:cxn ang="0">
                    <a:pos x="12072" y="13653"/>
                  </a:cxn>
                  <a:cxn ang="0">
                    <a:pos x="12935" y="14564"/>
                  </a:cxn>
                  <a:cxn ang="0">
                    <a:pos x="13797" y="16384"/>
                  </a:cxn>
                  <a:cxn ang="0">
                    <a:pos x="16384" y="14564"/>
                  </a:cxn>
                </a:cxnLst>
                <a:rect l="0" t="0" r="r" b="b"/>
                <a:pathLst>
                  <a:path w="16384" h="16384">
                    <a:moveTo>
                      <a:pt x="16384" y="14564"/>
                    </a:moveTo>
                    <a:lnTo>
                      <a:pt x="16384" y="13653"/>
                    </a:lnTo>
                    <a:lnTo>
                      <a:pt x="15522" y="12743"/>
                    </a:lnTo>
                    <a:lnTo>
                      <a:pt x="12935" y="10923"/>
                    </a:lnTo>
                    <a:lnTo>
                      <a:pt x="10348" y="10012"/>
                    </a:lnTo>
                    <a:lnTo>
                      <a:pt x="6899" y="10012"/>
                    </a:lnTo>
                    <a:lnTo>
                      <a:pt x="6899" y="7282"/>
                    </a:lnTo>
                    <a:lnTo>
                      <a:pt x="6899" y="3641"/>
                    </a:lnTo>
                    <a:lnTo>
                      <a:pt x="6036" y="0"/>
                    </a:lnTo>
                    <a:lnTo>
                      <a:pt x="3449" y="0"/>
                    </a:lnTo>
                    <a:lnTo>
                      <a:pt x="1725" y="5461"/>
                    </a:lnTo>
                    <a:lnTo>
                      <a:pt x="0" y="9102"/>
                    </a:lnTo>
                    <a:lnTo>
                      <a:pt x="2587" y="10923"/>
                    </a:lnTo>
                    <a:lnTo>
                      <a:pt x="6036" y="12743"/>
                    </a:lnTo>
                    <a:lnTo>
                      <a:pt x="9485" y="12743"/>
                    </a:lnTo>
                    <a:lnTo>
                      <a:pt x="12072" y="13653"/>
                    </a:lnTo>
                    <a:lnTo>
                      <a:pt x="12935" y="14564"/>
                    </a:lnTo>
                    <a:lnTo>
                      <a:pt x="13797" y="16384"/>
                    </a:lnTo>
                    <a:lnTo>
                      <a:pt x="16384" y="1456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10" name="Drawing 97"/>
              <p:cNvSpPr>
                <a:spLocks noChangeAspect="1"/>
              </p:cNvSpPr>
              <p:nvPr/>
            </p:nvSpPr>
            <p:spPr bwMode="auto">
              <a:xfrm>
                <a:off x="11548" y="-21930"/>
                <a:ext cx="434" cy="1"/>
              </a:xfrm>
              <a:custGeom>
                <a:avLst/>
                <a:gdLst/>
                <a:ahLst/>
                <a:cxnLst>
                  <a:cxn ang="0">
                    <a:pos x="16384" y="11703"/>
                  </a:cxn>
                  <a:cxn ang="0">
                    <a:pos x="16384" y="9362"/>
                  </a:cxn>
                  <a:cxn ang="0">
                    <a:pos x="14043" y="2341"/>
                  </a:cxn>
                  <a:cxn ang="0">
                    <a:pos x="9362" y="0"/>
                  </a:cxn>
                  <a:cxn ang="0">
                    <a:pos x="4681" y="0"/>
                  </a:cxn>
                  <a:cxn ang="0">
                    <a:pos x="0" y="7022"/>
                  </a:cxn>
                  <a:cxn ang="0">
                    <a:pos x="4681" y="16384"/>
                  </a:cxn>
                  <a:cxn ang="0">
                    <a:pos x="14043" y="16384"/>
                  </a:cxn>
                  <a:cxn ang="0">
                    <a:pos x="16384" y="11703"/>
                  </a:cxn>
                </a:cxnLst>
                <a:rect l="0" t="0" r="r" b="b"/>
                <a:pathLst>
                  <a:path w="16384" h="16384">
                    <a:moveTo>
                      <a:pt x="16384" y="11703"/>
                    </a:moveTo>
                    <a:lnTo>
                      <a:pt x="16384" y="9362"/>
                    </a:lnTo>
                    <a:lnTo>
                      <a:pt x="14043" y="2341"/>
                    </a:lnTo>
                    <a:lnTo>
                      <a:pt x="9362" y="0"/>
                    </a:lnTo>
                    <a:lnTo>
                      <a:pt x="4681" y="0"/>
                    </a:lnTo>
                    <a:lnTo>
                      <a:pt x="0" y="7022"/>
                    </a:lnTo>
                    <a:lnTo>
                      <a:pt x="4681" y="16384"/>
                    </a:lnTo>
                    <a:lnTo>
                      <a:pt x="14043" y="16384"/>
                    </a:lnTo>
                    <a:lnTo>
                      <a:pt x="16384" y="1170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11" name="Drawing 98"/>
              <p:cNvSpPr>
                <a:spLocks noChangeAspect="1"/>
              </p:cNvSpPr>
              <p:nvPr/>
            </p:nvSpPr>
            <p:spPr bwMode="auto">
              <a:xfrm>
                <a:off x="-1100" y="-21927"/>
                <a:ext cx="19034" cy="134"/>
              </a:xfrm>
              <a:custGeom>
                <a:avLst/>
                <a:gdLst/>
                <a:ahLst/>
                <a:cxnLst>
                  <a:cxn ang="0">
                    <a:pos x="7151" y="1098"/>
                  </a:cxn>
                  <a:cxn ang="0">
                    <a:pos x="6084" y="1587"/>
                  </a:cxn>
                  <a:cxn ang="0">
                    <a:pos x="5710" y="1983"/>
                  </a:cxn>
                  <a:cxn ang="0">
                    <a:pos x="6137" y="2319"/>
                  </a:cxn>
                  <a:cxn ang="0">
                    <a:pos x="5550" y="2776"/>
                  </a:cxn>
                  <a:cxn ang="0">
                    <a:pos x="4643" y="3265"/>
                  </a:cxn>
                  <a:cxn ang="0">
                    <a:pos x="5123" y="3814"/>
                  </a:cxn>
                  <a:cxn ang="0">
                    <a:pos x="5977" y="3753"/>
                  </a:cxn>
                  <a:cxn ang="0">
                    <a:pos x="5017" y="4668"/>
                  </a:cxn>
                  <a:cxn ang="0">
                    <a:pos x="4483" y="5522"/>
                  </a:cxn>
                  <a:cxn ang="0">
                    <a:pos x="5070" y="5400"/>
                  </a:cxn>
                  <a:cxn ang="0">
                    <a:pos x="5550" y="4638"/>
                  </a:cxn>
                  <a:cxn ang="0">
                    <a:pos x="5550" y="5034"/>
                  </a:cxn>
                  <a:cxn ang="0">
                    <a:pos x="6084" y="5004"/>
                  </a:cxn>
                  <a:cxn ang="0">
                    <a:pos x="6084" y="5370"/>
                  </a:cxn>
                  <a:cxn ang="0">
                    <a:pos x="5123" y="6804"/>
                  </a:cxn>
                  <a:cxn ang="0">
                    <a:pos x="5283" y="7170"/>
                  </a:cxn>
                  <a:cxn ang="0">
                    <a:pos x="6724" y="7414"/>
                  </a:cxn>
                  <a:cxn ang="0">
                    <a:pos x="8432" y="7322"/>
                  </a:cxn>
                  <a:cxn ang="0">
                    <a:pos x="7365" y="8177"/>
                  </a:cxn>
                  <a:cxn ang="0">
                    <a:pos x="7792" y="9001"/>
                  </a:cxn>
                  <a:cxn ang="0">
                    <a:pos x="8005" y="9641"/>
                  </a:cxn>
                  <a:cxn ang="0">
                    <a:pos x="7578" y="10526"/>
                  </a:cxn>
                  <a:cxn ang="0">
                    <a:pos x="4856" y="11014"/>
                  </a:cxn>
                  <a:cxn ang="0">
                    <a:pos x="4696" y="12296"/>
                  </a:cxn>
                  <a:cxn ang="0">
                    <a:pos x="2348" y="13089"/>
                  </a:cxn>
                  <a:cxn ang="0">
                    <a:pos x="3843" y="13272"/>
                  </a:cxn>
                  <a:cxn ang="0">
                    <a:pos x="5283" y="14065"/>
                  </a:cxn>
                  <a:cxn ang="0">
                    <a:pos x="7418" y="13821"/>
                  </a:cxn>
                  <a:cxn ang="0">
                    <a:pos x="4483" y="14431"/>
                  </a:cxn>
                  <a:cxn ang="0">
                    <a:pos x="961" y="15835"/>
                  </a:cxn>
                  <a:cxn ang="0">
                    <a:pos x="961" y="16262"/>
                  </a:cxn>
                  <a:cxn ang="0">
                    <a:pos x="2989" y="15957"/>
                  </a:cxn>
                  <a:cxn ang="0">
                    <a:pos x="4696" y="15835"/>
                  </a:cxn>
                  <a:cxn ang="0">
                    <a:pos x="6618" y="15835"/>
                  </a:cxn>
                  <a:cxn ang="0">
                    <a:pos x="8272" y="15865"/>
                  </a:cxn>
                  <a:cxn ang="0">
                    <a:pos x="10140" y="15865"/>
                  </a:cxn>
                  <a:cxn ang="0">
                    <a:pos x="14036" y="15957"/>
                  </a:cxn>
                  <a:cxn ang="0">
                    <a:pos x="13769" y="14889"/>
                  </a:cxn>
                  <a:cxn ang="0">
                    <a:pos x="14623" y="14248"/>
                  </a:cxn>
                  <a:cxn ang="0">
                    <a:pos x="16224" y="13302"/>
                  </a:cxn>
                  <a:cxn ang="0">
                    <a:pos x="14036" y="12204"/>
                  </a:cxn>
                  <a:cxn ang="0">
                    <a:pos x="13876" y="11624"/>
                  </a:cxn>
                  <a:cxn ang="0">
                    <a:pos x="13022" y="10282"/>
                  </a:cxn>
                  <a:cxn ang="0">
                    <a:pos x="13769" y="10099"/>
                  </a:cxn>
                  <a:cxn ang="0">
                    <a:pos x="12061" y="8390"/>
                  </a:cxn>
                  <a:cxn ang="0">
                    <a:pos x="11528" y="6346"/>
                  </a:cxn>
                  <a:cxn ang="0">
                    <a:pos x="9553" y="5400"/>
                  </a:cxn>
                  <a:cxn ang="0">
                    <a:pos x="10247" y="4851"/>
                  </a:cxn>
                  <a:cxn ang="0">
                    <a:pos x="11261" y="3936"/>
                  </a:cxn>
                  <a:cxn ang="0">
                    <a:pos x="12168" y="3051"/>
                  </a:cxn>
                  <a:cxn ang="0">
                    <a:pos x="11314" y="2166"/>
                  </a:cxn>
                  <a:cxn ang="0">
                    <a:pos x="8752" y="1953"/>
                  </a:cxn>
                  <a:cxn ang="0">
                    <a:pos x="8966" y="1464"/>
                  </a:cxn>
                  <a:cxn ang="0">
                    <a:pos x="10620" y="214"/>
                  </a:cxn>
                  <a:cxn ang="0">
                    <a:pos x="8646" y="31"/>
                  </a:cxn>
                  <a:cxn ang="0">
                    <a:pos x="7258" y="580"/>
                  </a:cxn>
                </a:cxnLst>
                <a:rect l="0" t="0" r="r" b="b"/>
                <a:pathLst>
                  <a:path w="16384" h="16384">
                    <a:moveTo>
                      <a:pt x="7205" y="519"/>
                    </a:moveTo>
                    <a:lnTo>
                      <a:pt x="7205" y="580"/>
                    </a:lnTo>
                    <a:lnTo>
                      <a:pt x="7151" y="641"/>
                    </a:lnTo>
                    <a:lnTo>
                      <a:pt x="7151" y="763"/>
                    </a:lnTo>
                    <a:lnTo>
                      <a:pt x="7151" y="824"/>
                    </a:lnTo>
                    <a:lnTo>
                      <a:pt x="6938" y="824"/>
                    </a:lnTo>
                    <a:lnTo>
                      <a:pt x="6938" y="946"/>
                    </a:lnTo>
                    <a:lnTo>
                      <a:pt x="7045" y="1007"/>
                    </a:lnTo>
                    <a:lnTo>
                      <a:pt x="7151" y="1098"/>
                    </a:lnTo>
                    <a:lnTo>
                      <a:pt x="6938" y="1129"/>
                    </a:lnTo>
                    <a:lnTo>
                      <a:pt x="6778" y="1190"/>
                    </a:lnTo>
                    <a:lnTo>
                      <a:pt x="6618" y="1190"/>
                    </a:lnTo>
                    <a:lnTo>
                      <a:pt x="6511" y="1251"/>
                    </a:lnTo>
                    <a:lnTo>
                      <a:pt x="6297" y="1220"/>
                    </a:lnTo>
                    <a:lnTo>
                      <a:pt x="6137" y="1251"/>
                    </a:lnTo>
                    <a:lnTo>
                      <a:pt x="6137" y="1434"/>
                    </a:lnTo>
                    <a:lnTo>
                      <a:pt x="6084" y="1464"/>
                    </a:lnTo>
                    <a:lnTo>
                      <a:pt x="6084" y="1587"/>
                    </a:lnTo>
                    <a:lnTo>
                      <a:pt x="5977" y="1678"/>
                    </a:lnTo>
                    <a:lnTo>
                      <a:pt x="6084" y="1709"/>
                    </a:lnTo>
                    <a:lnTo>
                      <a:pt x="6137" y="1800"/>
                    </a:lnTo>
                    <a:lnTo>
                      <a:pt x="6084" y="1800"/>
                    </a:lnTo>
                    <a:lnTo>
                      <a:pt x="5924" y="1739"/>
                    </a:lnTo>
                    <a:lnTo>
                      <a:pt x="5764" y="1800"/>
                    </a:lnTo>
                    <a:lnTo>
                      <a:pt x="5764" y="1831"/>
                    </a:lnTo>
                    <a:lnTo>
                      <a:pt x="5764" y="1861"/>
                    </a:lnTo>
                    <a:lnTo>
                      <a:pt x="5710" y="1983"/>
                    </a:lnTo>
                    <a:lnTo>
                      <a:pt x="5710" y="2075"/>
                    </a:lnTo>
                    <a:lnTo>
                      <a:pt x="5924" y="2105"/>
                    </a:lnTo>
                    <a:lnTo>
                      <a:pt x="6137" y="2105"/>
                    </a:lnTo>
                    <a:lnTo>
                      <a:pt x="6297" y="2105"/>
                    </a:lnTo>
                    <a:lnTo>
                      <a:pt x="6191" y="2197"/>
                    </a:lnTo>
                    <a:lnTo>
                      <a:pt x="5977" y="2227"/>
                    </a:lnTo>
                    <a:lnTo>
                      <a:pt x="6084" y="2227"/>
                    </a:lnTo>
                    <a:lnTo>
                      <a:pt x="6191" y="2288"/>
                    </a:lnTo>
                    <a:lnTo>
                      <a:pt x="6137" y="2319"/>
                    </a:lnTo>
                    <a:lnTo>
                      <a:pt x="5924" y="2441"/>
                    </a:lnTo>
                    <a:lnTo>
                      <a:pt x="5924" y="2471"/>
                    </a:lnTo>
                    <a:lnTo>
                      <a:pt x="5870" y="2471"/>
                    </a:lnTo>
                    <a:lnTo>
                      <a:pt x="5870" y="2563"/>
                    </a:lnTo>
                    <a:lnTo>
                      <a:pt x="5870" y="2654"/>
                    </a:lnTo>
                    <a:lnTo>
                      <a:pt x="5764" y="2654"/>
                    </a:lnTo>
                    <a:lnTo>
                      <a:pt x="5657" y="2685"/>
                    </a:lnTo>
                    <a:lnTo>
                      <a:pt x="5550" y="2715"/>
                    </a:lnTo>
                    <a:lnTo>
                      <a:pt x="5550" y="2776"/>
                    </a:lnTo>
                    <a:lnTo>
                      <a:pt x="5444" y="2837"/>
                    </a:lnTo>
                    <a:lnTo>
                      <a:pt x="5283" y="2959"/>
                    </a:lnTo>
                    <a:lnTo>
                      <a:pt x="5283" y="3021"/>
                    </a:lnTo>
                    <a:lnTo>
                      <a:pt x="5283" y="3082"/>
                    </a:lnTo>
                    <a:lnTo>
                      <a:pt x="5230" y="3204"/>
                    </a:lnTo>
                    <a:lnTo>
                      <a:pt x="5123" y="3204"/>
                    </a:lnTo>
                    <a:lnTo>
                      <a:pt x="5017" y="3204"/>
                    </a:lnTo>
                    <a:lnTo>
                      <a:pt x="4803" y="3204"/>
                    </a:lnTo>
                    <a:lnTo>
                      <a:pt x="4643" y="3265"/>
                    </a:lnTo>
                    <a:lnTo>
                      <a:pt x="4643" y="3326"/>
                    </a:lnTo>
                    <a:lnTo>
                      <a:pt x="4856" y="3387"/>
                    </a:lnTo>
                    <a:lnTo>
                      <a:pt x="4856" y="3417"/>
                    </a:lnTo>
                    <a:lnTo>
                      <a:pt x="4910" y="3417"/>
                    </a:lnTo>
                    <a:lnTo>
                      <a:pt x="4910" y="3448"/>
                    </a:lnTo>
                    <a:lnTo>
                      <a:pt x="4856" y="3570"/>
                    </a:lnTo>
                    <a:lnTo>
                      <a:pt x="5017" y="3661"/>
                    </a:lnTo>
                    <a:lnTo>
                      <a:pt x="5123" y="3783"/>
                    </a:lnTo>
                    <a:lnTo>
                      <a:pt x="5123" y="3814"/>
                    </a:lnTo>
                    <a:lnTo>
                      <a:pt x="5230" y="3814"/>
                    </a:lnTo>
                    <a:lnTo>
                      <a:pt x="5337" y="3783"/>
                    </a:lnTo>
                    <a:lnTo>
                      <a:pt x="5550" y="3753"/>
                    </a:lnTo>
                    <a:lnTo>
                      <a:pt x="5710" y="3661"/>
                    </a:lnTo>
                    <a:lnTo>
                      <a:pt x="5870" y="3661"/>
                    </a:lnTo>
                    <a:lnTo>
                      <a:pt x="5924" y="3631"/>
                    </a:lnTo>
                    <a:lnTo>
                      <a:pt x="5977" y="3631"/>
                    </a:lnTo>
                    <a:lnTo>
                      <a:pt x="5977" y="3661"/>
                    </a:lnTo>
                    <a:lnTo>
                      <a:pt x="5977" y="3753"/>
                    </a:lnTo>
                    <a:lnTo>
                      <a:pt x="5764" y="3905"/>
                    </a:lnTo>
                    <a:lnTo>
                      <a:pt x="5657" y="4027"/>
                    </a:lnTo>
                    <a:lnTo>
                      <a:pt x="5497" y="4149"/>
                    </a:lnTo>
                    <a:lnTo>
                      <a:pt x="5337" y="4241"/>
                    </a:lnTo>
                    <a:lnTo>
                      <a:pt x="5283" y="4271"/>
                    </a:lnTo>
                    <a:lnTo>
                      <a:pt x="5230" y="4424"/>
                    </a:lnTo>
                    <a:lnTo>
                      <a:pt x="5123" y="4516"/>
                    </a:lnTo>
                    <a:lnTo>
                      <a:pt x="5070" y="4607"/>
                    </a:lnTo>
                    <a:lnTo>
                      <a:pt x="5017" y="4668"/>
                    </a:lnTo>
                    <a:lnTo>
                      <a:pt x="4856" y="4790"/>
                    </a:lnTo>
                    <a:lnTo>
                      <a:pt x="4803" y="4882"/>
                    </a:lnTo>
                    <a:lnTo>
                      <a:pt x="4803" y="5004"/>
                    </a:lnTo>
                    <a:lnTo>
                      <a:pt x="4696" y="5034"/>
                    </a:lnTo>
                    <a:lnTo>
                      <a:pt x="4910" y="5034"/>
                    </a:lnTo>
                    <a:lnTo>
                      <a:pt x="5017" y="5126"/>
                    </a:lnTo>
                    <a:lnTo>
                      <a:pt x="4910" y="5248"/>
                    </a:lnTo>
                    <a:lnTo>
                      <a:pt x="4696" y="5370"/>
                    </a:lnTo>
                    <a:lnTo>
                      <a:pt x="4483" y="5522"/>
                    </a:lnTo>
                    <a:lnTo>
                      <a:pt x="4376" y="5705"/>
                    </a:lnTo>
                    <a:lnTo>
                      <a:pt x="4216" y="5827"/>
                    </a:lnTo>
                    <a:lnTo>
                      <a:pt x="4056" y="5980"/>
                    </a:lnTo>
                    <a:lnTo>
                      <a:pt x="4056" y="6011"/>
                    </a:lnTo>
                    <a:lnTo>
                      <a:pt x="4269" y="6072"/>
                    </a:lnTo>
                    <a:lnTo>
                      <a:pt x="4430" y="5980"/>
                    </a:lnTo>
                    <a:lnTo>
                      <a:pt x="4643" y="5736"/>
                    </a:lnTo>
                    <a:lnTo>
                      <a:pt x="4910" y="5522"/>
                    </a:lnTo>
                    <a:lnTo>
                      <a:pt x="5070" y="5400"/>
                    </a:lnTo>
                    <a:lnTo>
                      <a:pt x="5230" y="5278"/>
                    </a:lnTo>
                    <a:lnTo>
                      <a:pt x="5230" y="5217"/>
                    </a:lnTo>
                    <a:lnTo>
                      <a:pt x="5283" y="5126"/>
                    </a:lnTo>
                    <a:lnTo>
                      <a:pt x="5283" y="5004"/>
                    </a:lnTo>
                    <a:lnTo>
                      <a:pt x="5283" y="4851"/>
                    </a:lnTo>
                    <a:lnTo>
                      <a:pt x="5283" y="4760"/>
                    </a:lnTo>
                    <a:lnTo>
                      <a:pt x="5337" y="4760"/>
                    </a:lnTo>
                    <a:lnTo>
                      <a:pt x="5444" y="4729"/>
                    </a:lnTo>
                    <a:lnTo>
                      <a:pt x="5550" y="4638"/>
                    </a:lnTo>
                    <a:lnTo>
                      <a:pt x="5870" y="4485"/>
                    </a:lnTo>
                    <a:lnTo>
                      <a:pt x="5924" y="4485"/>
                    </a:lnTo>
                    <a:lnTo>
                      <a:pt x="5870" y="4607"/>
                    </a:lnTo>
                    <a:lnTo>
                      <a:pt x="5710" y="4760"/>
                    </a:lnTo>
                    <a:lnTo>
                      <a:pt x="5497" y="4912"/>
                    </a:lnTo>
                    <a:lnTo>
                      <a:pt x="5444" y="5034"/>
                    </a:lnTo>
                    <a:lnTo>
                      <a:pt x="5444" y="5126"/>
                    </a:lnTo>
                    <a:lnTo>
                      <a:pt x="5497" y="5034"/>
                    </a:lnTo>
                    <a:lnTo>
                      <a:pt x="5550" y="5034"/>
                    </a:lnTo>
                    <a:lnTo>
                      <a:pt x="5657" y="5034"/>
                    </a:lnTo>
                    <a:lnTo>
                      <a:pt x="5710" y="4973"/>
                    </a:lnTo>
                    <a:lnTo>
                      <a:pt x="5764" y="4973"/>
                    </a:lnTo>
                    <a:lnTo>
                      <a:pt x="5870" y="5004"/>
                    </a:lnTo>
                    <a:lnTo>
                      <a:pt x="5924" y="5034"/>
                    </a:lnTo>
                    <a:lnTo>
                      <a:pt x="5977" y="5095"/>
                    </a:lnTo>
                    <a:lnTo>
                      <a:pt x="5977" y="5034"/>
                    </a:lnTo>
                    <a:lnTo>
                      <a:pt x="6084" y="5034"/>
                    </a:lnTo>
                    <a:lnTo>
                      <a:pt x="6084" y="5004"/>
                    </a:lnTo>
                    <a:lnTo>
                      <a:pt x="6137" y="4790"/>
                    </a:lnTo>
                    <a:lnTo>
                      <a:pt x="6191" y="4851"/>
                    </a:lnTo>
                    <a:lnTo>
                      <a:pt x="6404" y="4912"/>
                    </a:lnTo>
                    <a:lnTo>
                      <a:pt x="6564" y="5034"/>
                    </a:lnTo>
                    <a:lnTo>
                      <a:pt x="6564" y="5095"/>
                    </a:lnTo>
                    <a:lnTo>
                      <a:pt x="6351" y="5095"/>
                    </a:lnTo>
                    <a:lnTo>
                      <a:pt x="6191" y="5156"/>
                    </a:lnTo>
                    <a:lnTo>
                      <a:pt x="6137" y="5248"/>
                    </a:lnTo>
                    <a:lnTo>
                      <a:pt x="6084" y="5370"/>
                    </a:lnTo>
                    <a:lnTo>
                      <a:pt x="6084" y="5461"/>
                    </a:lnTo>
                    <a:lnTo>
                      <a:pt x="5977" y="5522"/>
                    </a:lnTo>
                    <a:lnTo>
                      <a:pt x="6084" y="5644"/>
                    </a:lnTo>
                    <a:lnTo>
                      <a:pt x="6191" y="5766"/>
                    </a:lnTo>
                    <a:lnTo>
                      <a:pt x="6191" y="5980"/>
                    </a:lnTo>
                    <a:lnTo>
                      <a:pt x="5924" y="6133"/>
                    </a:lnTo>
                    <a:lnTo>
                      <a:pt x="5657" y="6377"/>
                    </a:lnTo>
                    <a:lnTo>
                      <a:pt x="5337" y="6621"/>
                    </a:lnTo>
                    <a:lnTo>
                      <a:pt x="5123" y="6804"/>
                    </a:lnTo>
                    <a:lnTo>
                      <a:pt x="5123" y="6956"/>
                    </a:lnTo>
                    <a:lnTo>
                      <a:pt x="4910" y="6834"/>
                    </a:lnTo>
                    <a:lnTo>
                      <a:pt x="4856" y="6926"/>
                    </a:lnTo>
                    <a:lnTo>
                      <a:pt x="4856" y="7170"/>
                    </a:lnTo>
                    <a:lnTo>
                      <a:pt x="4910" y="7444"/>
                    </a:lnTo>
                    <a:lnTo>
                      <a:pt x="5017" y="7536"/>
                    </a:lnTo>
                    <a:lnTo>
                      <a:pt x="5123" y="7536"/>
                    </a:lnTo>
                    <a:lnTo>
                      <a:pt x="5230" y="7231"/>
                    </a:lnTo>
                    <a:lnTo>
                      <a:pt x="5283" y="7170"/>
                    </a:lnTo>
                    <a:lnTo>
                      <a:pt x="5337" y="7170"/>
                    </a:lnTo>
                    <a:lnTo>
                      <a:pt x="5550" y="7292"/>
                    </a:lnTo>
                    <a:lnTo>
                      <a:pt x="5870" y="7475"/>
                    </a:lnTo>
                    <a:lnTo>
                      <a:pt x="5977" y="7567"/>
                    </a:lnTo>
                    <a:lnTo>
                      <a:pt x="6137" y="7444"/>
                    </a:lnTo>
                    <a:lnTo>
                      <a:pt x="6191" y="7292"/>
                    </a:lnTo>
                    <a:lnTo>
                      <a:pt x="6351" y="7292"/>
                    </a:lnTo>
                    <a:lnTo>
                      <a:pt x="6564" y="7353"/>
                    </a:lnTo>
                    <a:lnTo>
                      <a:pt x="6724" y="7414"/>
                    </a:lnTo>
                    <a:lnTo>
                      <a:pt x="6991" y="7444"/>
                    </a:lnTo>
                    <a:lnTo>
                      <a:pt x="7205" y="7414"/>
                    </a:lnTo>
                    <a:lnTo>
                      <a:pt x="7365" y="7353"/>
                    </a:lnTo>
                    <a:lnTo>
                      <a:pt x="7418" y="7353"/>
                    </a:lnTo>
                    <a:lnTo>
                      <a:pt x="7578" y="7353"/>
                    </a:lnTo>
                    <a:lnTo>
                      <a:pt x="7685" y="7292"/>
                    </a:lnTo>
                    <a:lnTo>
                      <a:pt x="8005" y="7231"/>
                    </a:lnTo>
                    <a:lnTo>
                      <a:pt x="8112" y="7292"/>
                    </a:lnTo>
                    <a:lnTo>
                      <a:pt x="8432" y="7322"/>
                    </a:lnTo>
                    <a:lnTo>
                      <a:pt x="8646" y="7353"/>
                    </a:lnTo>
                    <a:lnTo>
                      <a:pt x="8486" y="7444"/>
                    </a:lnTo>
                    <a:lnTo>
                      <a:pt x="8325" y="7414"/>
                    </a:lnTo>
                    <a:lnTo>
                      <a:pt x="8272" y="7444"/>
                    </a:lnTo>
                    <a:lnTo>
                      <a:pt x="8059" y="7536"/>
                    </a:lnTo>
                    <a:lnTo>
                      <a:pt x="7845" y="7689"/>
                    </a:lnTo>
                    <a:lnTo>
                      <a:pt x="7632" y="7841"/>
                    </a:lnTo>
                    <a:lnTo>
                      <a:pt x="7418" y="8024"/>
                    </a:lnTo>
                    <a:lnTo>
                      <a:pt x="7365" y="8177"/>
                    </a:lnTo>
                    <a:lnTo>
                      <a:pt x="7365" y="8299"/>
                    </a:lnTo>
                    <a:lnTo>
                      <a:pt x="7418" y="8451"/>
                    </a:lnTo>
                    <a:lnTo>
                      <a:pt x="7472" y="8543"/>
                    </a:lnTo>
                    <a:lnTo>
                      <a:pt x="7578" y="8695"/>
                    </a:lnTo>
                    <a:lnTo>
                      <a:pt x="7578" y="8756"/>
                    </a:lnTo>
                    <a:lnTo>
                      <a:pt x="7685" y="8665"/>
                    </a:lnTo>
                    <a:lnTo>
                      <a:pt x="7685" y="8695"/>
                    </a:lnTo>
                    <a:lnTo>
                      <a:pt x="7792" y="8817"/>
                    </a:lnTo>
                    <a:lnTo>
                      <a:pt x="7792" y="9001"/>
                    </a:lnTo>
                    <a:lnTo>
                      <a:pt x="8005" y="8940"/>
                    </a:lnTo>
                    <a:lnTo>
                      <a:pt x="8325" y="8940"/>
                    </a:lnTo>
                    <a:lnTo>
                      <a:pt x="8646" y="8787"/>
                    </a:lnTo>
                    <a:lnTo>
                      <a:pt x="8752" y="8878"/>
                    </a:lnTo>
                    <a:lnTo>
                      <a:pt x="8646" y="8940"/>
                    </a:lnTo>
                    <a:lnTo>
                      <a:pt x="8539" y="9123"/>
                    </a:lnTo>
                    <a:lnTo>
                      <a:pt x="8432" y="9306"/>
                    </a:lnTo>
                    <a:lnTo>
                      <a:pt x="8219" y="9397"/>
                    </a:lnTo>
                    <a:lnTo>
                      <a:pt x="8005" y="9641"/>
                    </a:lnTo>
                    <a:lnTo>
                      <a:pt x="8112" y="9672"/>
                    </a:lnTo>
                    <a:lnTo>
                      <a:pt x="8272" y="9733"/>
                    </a:lnTo>
                    <a:lnTo>
                      <a:pt x="8059" y="9885"/>
                    </a:lnTo>
                    <a:lnTo>
                      <a:pt x="7845" y="10038"/>
                    </a:lnTo>
                    <a:lnTo>
                      <a:pt x="7792" y="10160"/>
                    </a:lnTo>
                    <a:lnTo>
                      <a:pt x="7845" y="10282"/>
                    </a:lnTo>
                    <a:lnTo>
                      <a:pt x="8005" y="10373"/>
                    </a:lnTo>
                    <a:lnTo>
                      <a:pt x="7845" y="10404"/>
                    </a:lnTo>
                    <a:lnTo>
                      <a:pt x="7578" y="10526"/>
                    </a:lnTo>
                    <a:lnTo>
                      <a:pt x="7258" y="10496"/>
                    </a:lnTo>
                    <a:lnTo>
                      <a:pt x="6831" y="10465"/>
                    </a:lnTo>
                    <a:lnTo>
                      <a:pt x="6191" y="10373"/>
                    </a:lnTo>
                    <a:lnTo>
                      <a:pt x="5710" y="10465"/>
                    </a:lnTo>
                    <a:lnTo>
                      <a:pt x="5123" y="10648"/>
                    </a:lnTo>
                    <a:lnTo>
                      <a:pt x="4643" y="10862"/>
                    </a:lnTo>
                    <a:lnTo>
                      <a:pt x="4163" y="11075"/>
                    </a:lnTo>
                    <a:lnTo>
                      <a:pt x="4269" y="11136"/>
                    </a:lnTo>
                    <a:lnTo>
                      <a:pt x="4856" y="11014"/>
                    </a:lnTo>
                    <a:lnTo>
                      <a:pt x="5283" y="10984"/>
                    </a:lnTo>
                    <a:lnTo>
                      <a:pt x="5283" y="11197"/>
                    </a:lnTo>
                    <a:lnTo>
                      <a:pt x="5123" y="11441"/>
                    </a:lnTo>
                    <a:lnTo>
                      <a:pt x="5123" y="11624"/>
                    </a:lnTo>
                    <a:lnTo>
                      <a:pt x="5123" y="11716"/>
                    </a:lnTo>
                    <a:lnTo>
                      <a:pt x="5283" y="11838"/>
                    </a:lnTo>
                    <a:lnTo>
                      <a:pt x="5070" y="11991"/>
                    </a:lnTo>
                    <a:lnTo>
                      <a:pt x="5017" y="12052"/>
                    </a:lnTo>
                    <a:lnTo>
                      <a:pt x="4696" y="12296"/>
                    </a:lnTo>
                    <a:lnTo>
                      <a:pt x="4376" y="12357"/>
                    </a:lnTo>
                    <a:lnTo>
                      <a:pt x="3949" y="12479"/>
                    </a:lnTo>
                    <a:lnTo>
                      <a:pt x="3522" y="12570"/>
                    </a:lnTo>
                    <a:lnTo>
                      <a:pt x="2989" y="12662"/>
                    </a:lnTo>
                    <a:lnTo>
                      <a:pt x="2562" y="12723"/>
                    </a:lnTo>
                    <a:lnTo>
                      <a:pt x="2241" y="12784"/>
                    </a:lnTo>
                    <a:lnTo>
                      <a:pt x="2295" y="12845"/>
                    </a:lnTo>
                    <a:lnTo>
                      <a:pt x="2295" y="12967"/>
                    </a:lnTo>
                    <a:lnTo>
                      <a:pt x="2348" y="13089"/>
                    </a:lnTo>
                    <a:lnTo>
                      <a:pt x="2455" y="13211"/>
                    </a:lnTo>
                    <a:lnTo>
                      <a:pt x="2508" y="13272"/>
                    </a:lnTo>
                    <a:lnTo>
                      <a:pt x="2508" y="13302"/>
                    </a:lnTo>
                    <a:lnTo>
                      <a:pt x="2722" y="13333"/>
                    </a:lnTo>
                    <a:lnTo>
                      <a:pt x="2989" y="13333"/>
                    </a:lnTo>
                    <a:lnTo>
                      <a:pt x="3362" y="13180"/>
                    </a:lnTo>
                    <a:lnTo>
                      <a:pt x="3736" y="13150"/>
                    </a:lnTo>
                    <a:lnTo>
                      <a:pt x="3843" y="13180"/>
                    </a:lnTo>
                    <a:lnTo>
                      <a:pt x="3843" y="13272"/>
                    </a:lnTo>
                    <a:lnTo>
                      <a:pt x="3843" y="13455"/>
                    </a:lnTo>
                    <a:lnTo>
                      <a:pt x="3949" y="13577"/>
                    </a:lnTo>
                    <a:lnTo>
                      <a:pt x="4376" y="13638"/>
                    </a:lnTo>
                    <a:lnTo>
                      <a:pt x="4696" y="13547"/>
                    </a:lnTo>
                    <a:lnTo>
                      <a:pt x="4803" y="13547"/>
                    </a:lnTo>
                    <a:lnTo>
                      <a:pt x="4910" y="13577"/>
                    </a:lnTo>
                    <a:lnTo>
                      <a:pt x="5017" y="13699"/>
                    </a:lnTo>
                    <a:lnTo>
                      <a:pt x="5123" y="13913"/>
                    </a:lnTo>
                    <a:lnTo>
                      <a:pt x="5283" y="14065"/>
                    </a:lnTo>
                    <a:lnTo>
                      <a:pt x="5497" y="14157"/>
                    </a:lnTo>
                    <a:lnTo>
                      <a:pt x="5764" y="14187"/>
                    </a:lnTo>
                    <a:lnTo>
                      <a:pt x="6084" y="14126"/>
                    </a:lnTo>
                    <a:lnTo>
                      <a:pt x="6297" y="14004"/>
                    </a:lnTo>
                    <a:lnTo>
                      <a:pt x="6564" y="13913"/>
                    </a:lnTo>
                    <a:lnTo>
                      <a:pt x="6778" y="13882"/>
                    </a:lnTo>
                    <a:lnTo>
                      <a:pt x="7205" y="13760"/>
                    </a:lnTo>
                    <a:lnTo>
                      <a:pt x="7418" y="13669"/>
                    </a:lnTo>
                    <a:lnTo>
                      <a:pt x="7418" y="13821"/>
                    </a:lnTo>
                    <a:lnTo>
                      <a:pt x="7205" y="14004"/>
                    </a:lnTo>
                    <a:lnTo>
                      <a:pt x="6778" y="14187"/>
                    </a:lnTo>
                    <a:lnTo>
                      <a:pt x="6404" y="14370"/>
                    </a:lnTo>
                    <a:lnTo>
                      <a:pt x="6297" y="14492"/>
                    </a:lnTo>
                    <a:lnTo>
                      <a:pt x="6137" y="14553"/>
                    </a:lnTo>
                    <a:lnTo>
                      <a:pt x="5977" y="14614"/>
                    </a:lnTo>
                    <a:lnTo>
                      <a:pt x="5657" y="14553"/>
                    </a:lnTo>
                    <a:lnTo>
                      <a:pt x="5070" y="14492"/>
                    </a:lnTo>
                    <a:lnTo>
                      <a:pt x="4483" y="14431"/>
                    </a:lnTo>
                    <a:lnTo>
                      <a:pt x="3949" y="14431"/>
                    </a:lnTo>
                    <a:lnTo>
                      <a:pt x="3949" y="14492"/>
                    </a:lnTo>
                    <a:lnTo>
                      <a:pt x="3629" y="14645"/>
                    </a:lnTo>
                    <a:lnTo>
                      <a:pt x="3202" y="14736"/>
                    </a:lnTo>
                    <a:lnTo>
                      <a:pt x="2882" y="15011"/>
                    </a:lnTo>
                    <a:lnTo>
                      <a:pt x="2295" y="15255"/>
                    </a:lnTo>
                    <a:lnTo>
                      <a:pt x="1708" y="15499"/>
                    </a:lnTo>
                    <a:lnTo>
                      <a:pt x="1281" y="15652"/>
                    </a:lnTo>
                    <a:lnTo>
                      <a:pt x="961" y="15835"/>
                    </a:lnTo>
                    <a:lnTo>
                      <a:pt x="587" y="15896"/>
                    </a:lnTo>
                    <a:lnTo>
                      <a:pt x="320" y="15987"/>
                    </a:lnTo>
                    <a:lnTo>
                      <a:pt x="107" y="16140"/>
                    </a:lnTo>
                    <a:lnTo>
                      <a:pt x="0" y="16231"/>
                    </a:lnTo>
                    <a:lnTo>
                      <a:pt x="213" y="16109"/>
                    </a:lnTo>
                    <a:lnTo>
                      <a:pt x="374" y="16079"/>
                    </a:lnTo>
                    <a:lnTo>
                      <a:pt x="587" y="16140"/>
                    </a:lnTo>
                    <a:lnTo>
                      <a:pt x="747" y="16262"/>
                    </a:lnTo>
                    <a:lnTo>
                      <a:pt x="961" y="16262"/>
                    </a:lnTo>
                    <a:lnTo>
                      <a:pt x="854" y="16262"/>
                    </a:lnTo>
                    <a:lnTo>
                      <a:pt x="1014" y="16384"/>
                    </a:lnTo>
                    <a:lnTo>
                      <a:pt x="1174" y="16323"/>
                    </a:lnTo>
                    <a:lnTo>
                      <a:pt x="1388" y="16109"/>
                    </a:lnTo>
                    <a:lnTo>
                      <a:pt x="1815" y="16018"/>
                    </a:lnTo>
                    <a:lnTo>
                      <a:pt x="2135" y="15835"/>
                    </a:lnTo>
                    <a:lnTo>
                      <a:pt x="2455" y="15865"/>
                    </a:lnTo>
                    <a:lnTo>
                      <a:pt x="2775" y="15896"/>
                    </a:lnTo>
                    <a:lnTo>
                      <a:pt x="2989" y="15957"/>
                    </a:lnTo>
                    <a:lnTo>
                      <a:pt x="3309" y="15957"/>
                    </a:lnTo>
                    <a:lnTo>
                      <a:pt x="3522" y="16018"/>
                    </a:lnTo>
                    <a:lnTo>
                      <a:pt x="3736" y="16109"/>
                    </a:lnTo>
                    <a:lnTo>
                      <a:pt x="3949" y="16231"/>
                    </a:lnTo>
                    <a:lnTo>
                      <a:pt x="4056" y="16262"/>
                    </a:lnTo>
                    <a:lnTo>
                      <a:pt x="4216" y="16262"/>
                    </a:lnTo>
                    <a:lnTo>
                      <a:pt x="4269" y="16201"/>
                    </a:lnTo>
                    <a:lnTo>
                      <a:pt x="4483" y="16109"/>
                    </a:lnTo>
                    <a:lnTo>
                      <a:pt x="4696" y="15835"/>
                    </a:lnTo>
                    <a:lnTo>
                      <a:pt x="4856" y="15621"/>
                    </a:lnTo>
                    <a:lnTo>
                      <a:pt x="5017" y="15591"/>
                    </a:lnTo>
                    <a:lnTo>
                      <a:pt x="5070" y="15621"/>
                    </a:lnTo>
                    <a:lnTo>
                      <a:pt x="5283" y="15652"/>
                    </a:lnTo>
                    <a:lnTo>
                      <a:pt x="5710" y="15591"/>
                    </a:lnTo>
                    <a:lnTo>
                      <a:pt x="6137" y="15591"/>
                    </a:lnTo>
                    <a:lnTo>
                      <a:pt x="6351" y="15530"/>
                    </a:lnTo>
                    <a:lnTo>
                      <a:pt x="6511" y="15652"/>
                    </a:lnTo>
                    <a:lnTo>
                      <a:pt x="6618" y="15835"/>
                    </a:lnTo>
                    <a:lnTo>
                      <a:pt x="6724" y="15957"/>
                    </a:lnTo>
                    <a:lnTo>
                      <a:pt x="6778" y="16018"/>
                    </a:lnTo>
                    <a:lnTo>
                      <a:pt x="6831" y="16018"/>
                    </a:lnTo>
                    <a:lnTo>
                      <a:pt x="6991" y="15957"/>
                    </a:lnTo>
                    <a:lnTo>
                      <a:pt x="7365" y="15896"/>
                    </a:lnTo>
                    <a:lnTo>
                      <a:pt x="7685" y="16018"/>
                    </a:lnTo>
                    <a:lnTo>
                      <a:pt x="7898" y="15987"/>
                    </a:lnTo>
                    <a:lnTo>
                      <a:pt x="7845" y="15835"/>
                    </a:lnTo>
                    <a:lnTo>
                      <a:pt x="8272" y="15865"/>
                    </a:lnTo>
                    <a:lnTo>
                      <a:pt x="8752" y="15896"/>
                    </a:lnTo>
                    <a:lnTo>
                      <a:pt x="8912" y="15865"/>
                    </a:lnTo>
                    <a:lnTo>
                      <a:pt x="9179" y="15835"/>
                    </a:lnTo>
                    <a:lnTo>
                      <a:pt x="9286" y="15713"/>
                    </a:lnTo>
                    <a:lnTo>
                      <a:pt x="9339" y="15591"/>
                    </a:lnTo>
                    <a:lnTo>
                      <a:pt x="9500" y="15713"/>
                    </a:lnTo>
                    <a:lnTo>
                      <a:pt x="9766" y="15774"/>
                    </a:lnTo>
                    <a:lnTo>
                      <a:pt x="10033" y="15774"/>
                    </a:lnTo>
                    <a:lnTo>
                      <a:pt x="10140" y="15865"/>
                    </a:lnTo>
                    <a:lnTo>
                      <a:pt x="10353" y="15987"/>
                    </a:lnTo>
                    <a:lnTo>
                      <a:pt x="10674" y="15987"/>
                    </a:lnTo>
                    <a:lnTo>
                      <a:pt x="11474" y="15957"/>
                    </a:lnTo>
                    <a:lnTo>
                      <a:pt x="11741" y="15987"/>
                    </a:lnTo>
                    <a:lnTo>
                      <a:pt x="12168" y="16079"/>
                    </a:lnTo>
                    <a:lnTo>
                      <a:pt x="12595" y="16079"/>
                    </a:lnTo>
                    <a:lnTo>
                      <a:pt x="13342" y="16018"/>
                    </a:lnTo>
                    <a:lnTo>
                      <a:pt x="13769" y="15987"/>
                    </a:lnTo>
                    <a:lnTo>
                      <a:pt x="14036" y="15957"/>
                    </a:lnTo>
                    <a:lnTo>
                      <a:pt x="14089" y="15865"/>
                    </a:lnTo>
                    <a:lnTo>
                      <a:pt x="14623" y="15743"/>
                    </a:lnTo>
                    <a:lnTo>
                      <a:pt x="15050" y="15591"/>
                    </a:lnTo>
                    <a:lnTo>
                      <a:pt x="15157" y="15347"/>
                    </a:lnTo>
                    <a:lnTo>
                      <a:pt x="15103" y="15255"/>
                    </a:lnTo>
                    <a:lnTo>
                      <a:pt x="14623" y="15164"/>
                    </a:lnTo>
                    <a:lnTo>
                      <a:pt x="14196" y="15164"/>
                    </a:lnTo>
                    <a:lnTo>
                      <a:pt x="13769" y="15103"/>
                    </a:lnTo>
                    <a:lnTo>
                      <a:pt x="13769" y="14889"/>
                    </a:lnTo>
                    <a:lnTo>
                      <a:pt x="13609" y="14767"/>
                    </a:lnTo>
                    <a:lnTo>
                      <a:pt x="13769" y="14736"/>
                    </a:lnTo>
                    <a:lnTo>
                      <a:pt x="14036" y="14736"/>
                    </a:lnTo>
                    <a:lnTo>
                      <a:pt x="14089" y="14614"/>
                    </a:lnTo>
                    <a:lnTo>
                      <a:pt x="14303" y="14492"/>
                    </a:lnTo>
                    <a:lnTo>
                      <a:pt x="14249" y="14401"/>
                    </a:lnTo>
                    <a:lnTo>
                      <a:pt x="14089" y="14370"/>
                    </a:lnTo>
                    <a:lnTo>
                      <a:pt x="14303" y="14279"/>
                    </a:lnTo>
                    <a:lnTo>
                      <a:pt x="14623" y="14248"/>
                    </a:lnTo>
                    <a:lnTo>
                      <a:pt x="14730" y="14309"/>
                    </a:lnTo>
                    <a:lnTo>
                      <a:pt x="15050" y="14279"/>
                    </a:lnTo>
                    <a:lnTo>
                      <a:pt x="15157" y="14157"/>
                    </a:lnTo>
                    <a:lnTo>
                      <a:pt x="15103" y="14065"/>
                    </a:lnTo>
                    <a:lnTo>
                      <a:pt x="15103" y="13943"/>
                    </a:lnTo>
                    <a:lnTo>
                      <a:pt x="15317" y="14004"/>
                    </a:lnTo>
                    <a:lnTo>
                      <a:pt x="15583" y="13943"/>
                    </a:lnTo>
                    <a:lnTo>
                      <a:pt x="15957" y="13760"/>
                    </a:lnTo>
                    <a:lnTo>
                      <a:pt x="16224" y="13302"/>
                    </a:lnTo>
                    <a:lnTo>
                      <a:pt x="16384" y="12967"/>
                    </a:lnTo>
                    <a:lnTo>
                      <a:pt x="16331" y="12601"/>
                    </a:lnTo>
                    <a:lnTo>
                      <a:pt x="16117" y="12326"/>
                    </a:lnTo>
                    <a:lnTo>
                      <a:pt x="15797" y="12113"/>
                    </a:lnTo>
                    <a:lnTo>
                      <a:pt x="15530" y="12052"/>
                    </a:lnTo>
                    <a:lnTo>
                      <a:pt x="15050" y="11991"/>
                    </a:lnTo>
                    <a:lnTo>
                      <a:pt x="14623" y="12052"/>
                    </a:lnTo>
                    <a:lnTo>
                      <a:pt x="14249" y="11991"/>
                    </a:lnTo>
                    <a:lnTo>
                      <a:pt x="14036" y="12204"/>
                    </a:lnTo>
                    <a:lnTo>
                      <a:pt x="13822" y="12296"/>
                    </a:lnTo>
                    <a:lnTo>
                      <a:pt x="13662" y="12174"/>
                    </a:lnTo>
                    <a:lnTo>
                      <a:pt x="13449" y="12113"/>
                    </a:lnTo>
                    <a:lnTo>
                      <a:pt x="13235" y="12082"/>
                    </a:lnTo>
                    <a:lnTo>
                      <a:pt x="13182" y="12082"/>
                    </a:lnTo>
                    <a:lnTo>
                      <a:pt x="13395" y="11868"/>
                    </a:lnTo>
                    <a:lnTo>
                      <a:pt x="13609" y="11807"/>
                    </a:lnTo>
                    <a:lnTo>
                      <a:pt x="13769" y="11716"/>
                    </a:lnTo>
                    <a:lnTo>
                      <a:pt x="13876" y="11624"/>
                    </a:lnTo>
                    <a:lnTo>
                      <a:pt x="14036" y="11502"/>
                    </a:lnTo>
                    <a:lnTo>
                      <a:pt x="14089" y="11319"/>
                    </a:lnTo>
                    <a:lnTo>
                      <a:pt x="13982" y="11136"/>
                    </a:lnTo>
                    <a:lnTo>
                      <a:pt x="13822" y="10984"/>
                    </a:lnTo>
                    <a:lnTo>
                      <a:pt x="13662" y="10862"/>
                    </a:lnTo>
                    <a:lnTo>
                      <a:pt x="13609" y="10709"/>
                    </a:lnTo>
                    <a:lnTo>
                      <a:pt x="13395" y="10618"/>
                    </a:lnTo>
                    <a:lnTo>
                      <a:pt x="13182" y="10496"/>
                    </a:lnTo>
                    <a:lnTo>
                      <a:pt x="13022" y="10282"/>
                    </a:lnTo>
                    <a:lnTo>
                      <a:pt x="13182" y="10251"/>
                    </a:lnTo>
                    <a:lnTo>
                      <a:pt x="13342" y="10404"/>
                    </a:lnTo>
                    <a:lnTo>
                      <a:pt x="13449" y="10526"/>
                    </a:lnTo>
                    <a:lnTo>
                      <a:pt x="13555" y="10526"/>
                    </a:lnTo>
                    <a:lnTo>
                      <a:pt x="13662" y="10587"/>
                    </a:lnTo>
                    <a:lnTo>
                      <a:pt x="13876" y="10618"/>
                    </a:lnTo>
                    <a:lnTo>
                      <a:pt x="13982" y="10587"/>
                    </a:lnTo>
                    <a:lnTo>
                      <a:pt x="13982" y="10251"/>
                    </a:lnTo>
                    <a:lnTo>
                      <a:pt x="13769" y="10099"/>
                    </a:lnTo>
                    <a:lnTo>
                      <a:pt x="13449" y="9794"/>
                    </a:lnTo>
                    <a:lnTo>
                      <a:pt x="13449" y="9489"/>
                    </a:lnTo>
                    <a:lnTo>
                      <a:pt x="13342" y="9245"/>
                    </a:lnTo>
                    <a:lnTo>
                      <a:pt x="13235" y="9245"/>
                    </a:lnTo>
                    <a:lnTo>
                      <a:pt x="13182" y="9001"/>
                    </a:lnTo>
                    <a:lnTo>
                      <a:pt x="12968" y="8695"/>
                    </a:lnTo>
                    <a:lnTo>
                      <a:pt x="12595" y="8543"/>
                    </a:lnTo>
                    <a:lnTo>
                      <a:pt x="12115" y="8451"/>
                    </a:lnTo>
                    <a:lnTo>
                      <a:pt x="12061" y="8390"/>
                    </a:lnTo>
                    <a:lnTo>
                      <a:pt x="11954" y="8085"/>
                    </a:lnTo>
                    <a:lnTo>
                      <a:pt x="11848" y="7811"/>
                    </a:lnTo>
                    <a:lnTo>
                      <a:pt x="11688" y="7536"/>
                    </a:lnTo>
                    <a:lnTo>
                      <a:pt x="11688" y="7292"/>
                    </a:lnTo>
                    <a:lnTo>
                      <a:pt x="11688" y="7078"/>
                    </a:lnTo>
                    <a:lnTo>
                      <a:pt x="11741" y="6926"/>
                    </a:lnTo>
                    <a:lnTo>
                      <a:pt x="11741" y="6804"/>
                    </a:lnTo>
                    <a:lnTo>
                      <a:pt x="11848" y="6499"/>
                    </a:lnTo>
                    <a:lnTo>
                      <a:pt x="11528" y="6346"/>
                    </a:lnTo>
                    <a:lnTo>
                      <a:pt x="11261" y="6072"/>
                    </a:lnTo>
                    <a:lnTo>
                      <a:pt x="11101" y="5827"/>
                    </a:lnTo>
                    <a:lnTo>
                      <a:pt x="10887" y="5644"/>
                    </a:lnTo>
                    <a:lnTo>
                      <a:pt x="10567" y="5522"/>
                    </a:lnTo>
                    <a:lnTo>
                      <a:pt x="10353" y="5400"/>
                    </a:lnTo>
                    <a:lnTo>
                      <a:pt x="10140" y="5370"/>
                    </a:lnTo>
                    <a:lnTo>
                      <a:pt x="10033" y="5370"/>
                    </a:lnTo>
                    <a:lnTo>
                      <a:pt x="9926" y="5370"/>
                    </a:lnTo>
                    <a:lnTo>
                      <a:pt x="9553" y="5400"/>
                    </a:lnTo>
                    <a:lnTo>
                      <a:pt x="9286" y="5370"/>
                    </a:lnTo>
                    <a:lnTo>
                      <a:pt x="9073" y="5278"/>
                    </a:lnTo>
                    <a:lnTo>
                      <a:pt x="9073" y="5248"/>
                    </a:lnTo>
                    <a:lnTo>
                      <a:pt x="9179" y="5095"/>
                    </a:lnTo>
                    <a:lnTo>
                      <a:pt x="9393" y="5004"/>
                    </a:lnTo>
                    <a:lnTo>
                      <a:pt x="9713" y="5004"/>
                    </a:lnTo>
                    <a:lnTo>
                      <a:pt x="10033" y="5004"/>
                    </a:lnTo>
                    <a:lnTo>
                      <a:pt x="10407" y="4973"/>
                    </a:lnTo>
                    <a:lnTo>
                      <a:pt x="10247" y="4851"/>
                    </a:lnTo>
                    <a:lnTo>
                      <a:pt x="10140" y="4638"/>
                    </a:lnTo>
                    <a:lnTo>
                      <a:pt x="9980" y="4607"/>
                    </a:lnTo>
                    <a:lnTo>
                      <a:pt x="9980" y="4485"/>
                    </a:lnTo>
                    <a:lnTo>
                      <a:pt x="10247" y="4516"/>
                    </a:lnTo>
                    <a:lnTo>
                      <a:pt x="10567" y="4485"/>
                    </a:lnTo>
                    <a:lnTo>
                      <a:pt x="10780" y="4302"/>
                    </a:lnTo>
                    <a:lnTo>
                      <a:pt x="10887" y="4149"/>
                    </a:lnTo>
                    <a:lnTo>
                      <a:pt x="11101" y="4027"/>
                    </a:lnTo>
                    <a:lnTo>
                      <a:pt x="11261" y="3936"/>
                    </a:lnTo>
                    <a:lnTo>
                      <a:pt x="11314" y="3905"/>
                    </a:lnTo>
                    <a:lnTo>
                      <a:pt x="11421" y="3814"/>
                    </a:lnTo>
                    <a:lnTo>
                      <a:pt x="11474" y="3814"/>
                    </a:lnTo>
                    <a:lnTo>
                      <a:pt x="11474" y="3783"/>
                    </a:lnTo>
                    <a:lnTo>
                      <a:pt x="11528" y="3661"/>
                    </a:lnTo>
                    <a:lnTo>
                      <a:pt x="11741" y="3448"/>
                    </a:lnTo>
                    <a:lnTo>
                      <a:pt x="11848" y="3295"/>
                    </a:lnTo>
                    <a:lnTo>
                      <a:pt x="11954" y="3143"/>
                    </a:lnTo>
                    <a:lnTo>
                      <a:pt x="12168" y="3051"/>
                    </a:lnTo>
                    <a:lnTo>
                      <a:pt x="12328" y="2959"/>
                    </a:lnTo>
                    <a:lnTo>
                      <a:pt x="12541" y="2898"/>
                    </a:lnTo>
                    <a:lnTo>
                      <a:pt x="12595" y="2685"/>
                    </a:lnTo>
                    <a:lnTo>
                      <a:pt x="12595" y="2532"/>
                    </a:lnTo>
                    <a:lnTo>
                      <a:pt x="12595" y="2319"/>
                    </a:lnTo>
                    <a:lnTo>
                      <a:pt x="12381" y="2288"/>
                    </a:lnTo>
                    <a:lnTo>
                      <a:pt x="12061" y="2227"/>
                    </a:lnTo>
                    <a:lnTo>
                      <a:pt x="11634" y="2227"/>
                    </a:lnTo>
                    <a:lnTo>
                      <a:pt x="11314" y="2166"/>
                    </a:lnTo>
                    <a:lnTo>
                      <a:pt x="10994" y="2105"/>
                    </a:lnTo>
                    <a:lnTo>
                      <a:pt x="10620" y="2105"/>
                    </a:lnTo>
                    <a:lnTo>
                      <a:pt x="10247" y="1983"/>
                    </a:lnTo>
                    <a:lnTo>
                      <a:pt x="9980" y="1983"/>
                    </a:lnTo>
                    <a:lnTo>
                      <a:pt x="9339" y="2044"/>
                    </a:lnTo>
                    <a:lnTo>
                      <a:pt x="8966" y="2075"/>
                    </a:lnTo>
                    <a:lnTo>
                      <a:pt x="8752" y="2197"/>
                    </a:lnTo>
                    <a:lnTo>
                      <a:pt x="8646" y="2105"/>
                    </a:lnTo>
                    <a:lnTo>
                      <a:pt x="8752" y="1953"/>
                    </a:lnTo>
                    <a:lnTo>
                      <a:pt x="8752" y="1922"/>
                    </a:lnTo>
                    <a:lnTo>
                      <a:pt x="8486" y="1922"/>
                    </a:lnTo>
                    <a:lnTo>
                      <a:pt x="8539" y="1831"/>
                    </a:lnTo>
                    <a:lnTo>
                      <a:pt x="9073" y="1831"/>
                    </a:lnTo>
                    <a:lnTo>
                      <a:pt x="9339" y="1678"/>
                    </a:lnTo>
                    <a:lnTo>
                      <a:pt x="9286" y="1617"/>
                    </a:lnTo>
                    <a:lnTo>
                      <a:pt x="8859" y="1587"/>
                    </a:lnTo>
                    <a:lnTo>
                      <a:pt x="8966" y="1434"/>
                    </a:lnTo>
                    <a:lnTo>
                      <a:pt x="8966" y="1464"/>
                    </a:lnTo>
                    <a:lnTo>
                      <a:pt x="9393" y="1251"/>
                    </a:lnTo>
                    <a:lnTo>
                      <a:pt x="10140" y="1098"/>
                    </a:lnTo>
                    <a:lnTo>
                      <a:pt x="10407" y="885"/>
                    </a:lnTo>
                    <a:lnTo>
                      <a:pt x="10887" y="763"/>
                    </a:lnTo>
                    <a:lnTo>
                      <a:pt x="11047" y="488"/>
                    </a:lnTo>
                    <a:lnTo>
                      <a:pt x="11207" y="275"/>
                    </a:lnTo>
                    <a:lnTo>
                      <a:pt x="10834" y="153"/>
                    </a:lnTo>
                    <a:lnTo>
                      <a:pt x="10674" y="214"/>
                    </a:lnTo>
                    <a:lnTo>
                      <a:pt x="10620" y="214"/>
                    </a:lnTo>
                    <a:lnTo>
                      <a:pt x="10353" y="214"/>
                    </a:lnTo>
                    <a:lnTo>
                      <a:pt x="9926" y="214"/>
                    </a:lnTo>
                    <a:lnTo>
                      <a:pt x="9553" y="153"/>
                    </a:lnTo>
                    <a:lnTo>
                      <a:pt x="9339" y="214"/>
                    </a:lnTo>
                    <a:lnTo>
                      <a:pt x="9073" y="214"/>
                    </a:lnTo>
                    <a:lnTo>
                      <a:pt x="9073" y="153"/>
                    </a:lnTo>
                    <a:lnTo>
                      <a:pt x="8752" y="92"/>
                    </a:lnTo>
                    <a:lnTo>
                      <a:pt x="8699" y="92"/>
                    </a:lnTo>
                    <a:lnTo>
                      <a:pt x="8646" y="31"/>
                    </a:lnTo>
                    <a:lnTo>
                      <a:pt x="8486" y="0"/>
                    </a:lnTo>
                    <a:lnTo>
                      <a:pt x="8325" y="0"/>
                    </a:lnTo>
                    <a:lnTo>
                      <a:pt x="8112" y="0"/>
                    </a:lnTo>
                    <a:lnTo>
                      <a:pt x="7845" y="214"/>
                    </a:lnTo>
                    <a:lnTo>
                      <a:pt x="7685" y="275"/>
                    </a:lnTo>
                    <a:lnTo>
                      <a:pt x="7632" y="458"/>
                    </a:lnTo>
                    <a:lnTo>
                      <a:pt x="7578" y="580"/>
                    </a:lnTo>
                    <a:lnTo>
                      <a:pt x="7472" y="580"/>
                    </a:lnTo>
                    <a:lnTo>
                      <a:pt x="7258" y="580"/>
                    </a:lnTo>
                    <a:lnTo>
                      <a:pt x="7205" y="51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12" name="Drawing 99"/>
              <p:cNvSpPr>
                <a:spLocks noChangeAspect="1"/>
              </p:cNvSpPr>
              <p:nvPr/>
            </p:nvSpPr>
            <p:spPr bwMode="auto">
              <a:xfrm>
                <a:off x="9316" y="-21797"/>
                <a:ext cx="930" cy="2"/>
              </a:xfrm>
              <a:custGeom>
                <a:avLst/>
                <a:gdLst/>
                <a:ahLst/>
                <a:cxnLst>
                  <a:cxn ang="0">
                    <a:pos x="12015" y="4915"/>
                  </a:cxn>
                  <a:cxn ang="0">
                    <a:pos x="10923" y="0"/>
                  </a:cxn>
                  <a:cxn ang="0">
                    <a:pos x="8738" y="0"/>
                  </a:cxn>
                  <a:cxn ang="0">
                    <a:pos x="7646" y="0"/>
                  </a:cxn>
                  <a:cxn ang="0">
                    <a:pos x="6554" y="3277"/>
                  </a:cxn>
                  <a:cxn ang="0">
                    <a:pos x="4369" y="3277"/>
                  </a:cxn>
                  <a:cxn ang="0">
                    <a:pos x="2185" y="4915"/>
                  </a:cxn>
                  <a:cxn ang="0">
                    <a:pos x="0" y="6554"/>
                  </a:cxn>
                  <a:cxn ang="0">
                    <a:pos x="2185" y="11469"/>
                  </a:cxn>
                  <a:cxn ang="0">
                    <a:pos x="7646" y="16384"/>
                  </a:cxn>
                  <a:cxn ang="0">
                    <a:pos x="12015" y="16384"/>
                  </a:cxn>
                  <a:cxn ang="0">
                    <a:pos x="15292" y="11469"/>
                  </a:cxn>
                  <a:cxn ang="0">
                    <a:pos x="16384" y="9830"/>
                  </a:cxn>
                  <a:cxn ang="0">
                    <a:pos x="16384" y="6554"/>
                  </a:cxn>
                  <a:cxn ang="0">
                    <a:pos x="12015" y="4915"/>
                  </a:cxn>
                </a:cxnLst>
                <a:rect l="0" t="0" r="r" b="b"/>
                <a:pathLst>
                  <a:path w="16384" h="16384">
                    <a:moveTo>
                      <a:pt x="12015" y="4915"/>
                    </a:moveTo>
                    <a:lnTo>
                      <a:pt x="10923" y="0"/>
                    </a:lnTo>
                    <a:lnTo>
                      <a:pt x="8738" y="0"/>
                    </a:lnTo>
                    <a:lnTo>
                      <a:pt x="7646" y="0"/>
                    </a:lnTo>
                    <a:lnTo>
                      <a:pt x="6554" y="3277"/>
                    </a:lnTo>
                    <a:lnTo>
                      <a:pt x="4369" y="3277"/>
                    </a:lnTo>
                    <a:lnTo>
                      <a:pt x="2185" y="4915"/>
                    </a:lnTo>
                    <a:lnTo>
                      <a:pt x="0" y="6554"/>
                    </a:lnTo>
                    <a:lnTo>
                      <a:pt x="2185" y="11469"/>
                    </a:lnTo>
                    <a:lnTo>
                      <a:pt x="7646" y="16384"/>
                    </a:lnTo>
                    <a:lnTo>
                      <a:pt x="12015" y="16384"/>
                    </a:lnTo>
                    <a:lnTo>
                      <a:pt x="15292" y="11469"/>
                    </a:lnTo>
                    <a:lnTo>
                      <a:pt x="16384" y="9830"/>
                    </a:lnTo>
                    <a:lnTo>
                      <a:pt x="16384" y="6554"/>
                    </a:lnTo>
                    <a:lnTo>
                      <a:pt x="12015" y="491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13" name="Drawing 100"/>
              <p:cNvSpPr>
                <a:spLocks noChangeAspect="1"/>
              </p:cNvSpPr>
              <p:nvPr/>
            </p:nvSpPr>
            <p:spPr bwMode="auto">
              <a:xfrm>
                <a:off x="4790" y="-21845"/>
                <a:ext cx="558" cy="3"/>
              </a:xfrm>
              <a:custGeom>
                <a:avLst/>
                <a:gdLst/>
                <a:ahLst/>
                <a:cxnLst>
                  <a:cxn ang="0">
                    <a:pos x="9102" y="16384"/>
                  </a:cxn>
                  <a:cxn ang="0">
                    <a:pos x="16384" y="13653"/>
                  </a:cxn>
                  <a:cxn ang="0">
                    <a:pos x="12743" y="5461"/>
                  </a:cxn>
                  <a:cxn ang="0">
                    <a:pos x="7282" y="0"/>
                  </a:cxn>
                  <a:cxn ang="0">
                    <a:pos x="0" y="0"/>
                  </a:cxn>
                  <a:cxn ang="0">
                    <a:pos x="9102" y="16384"/>
                  </a:cxn>
                </a:cxnLst>
                <a:rect l="0" t="0" r="r" b="b"/>
                <a:pathLst>
                  <a:path w="16384" h="16384">
                    <a:moveTo>
                      <a:pt x="9102" y="16384"/>
                    </a:moveTo>
                    <a:lnTo>
                      <a:pt x="16384" y="13653"/>
                    </a:lnTo>
                    <a:lnTo>
                      <a:pt x="12743" y="5461"/>
                    </a:lnTo>
                    <a:lnTo>
                      <a:pt x="7282" y="0"/>
                    </a:lnTo>
                    <a:lnTo>
                      <a:pt x="0" y="0"/>
                    </a:lnTo>
                    <a:lnTo>
                      <a:pt x="9102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14" name="Drawing 101"/>
              <p:cNvSpPr>
                <a:spLocks noChangeAspect="1"/>
              </p:cNvSpPr>
              <p:nvPr/>
            </p:nvSpPr>
            <p:spPr bwMode="auto">
              <a:xfrm>
                <a:off x="4542" y="-21861"/>
                <a:ext cx="1302" cy="5"/>
              </a:xfrm>
              <a:custGeom>
                <a:avLst/>
                <a:gdLst/>
                <a:ahLst/>
                <a:cxnLst>
                  <a:cxn ang="0">
                    <a:pos x="14824" y="0"/>
                  </a:cxn>
                  <a:cxn ang="0">
                    <a:pos x="13263" y="0"/>
                  </a:cxn>
                  <a:cxn ang="0">
                    <a:pos x="11703" y="3855"/>
                  </a:cxn>
                  <a:cxn ang="0">
                    <a:pos x="7022" y="7710"/>
                  </a:cxn>
                  <a:cxn ang="0">
                    <a:pos x="3121" y="13493"/>
                  </a:cxn>
                  <a:cxn ang="0">
                    <a:pos x="0" y="16384"/>
                  </a:cxn>
                  <a:cxn ang="0">
                    <a:pos x="5461" y="16384"/>
                  </a:cxn>
                  <a:cxn ang="0">
                    <a:pos x="11703" y="15420"/>
                  </a:cxn>
                  <a:cxn ang="0">
                    <a:pos x="14824" y="9638"/>
                  </a:cxn>
                  <a:cxn ang="0">
                    <a:pos x="15604" y="5783"/>
                  </a:cxn>
                  <a:cxn ang="0">
                    <a:pos x="16384" y="1928"/>
                  </a:cxn>
                  <a:cxn ang="0">
                    <a:pos x="14824" y="0"/>
                  </a:cxn>
                </a:cxnLst>
                <a:rect l="0" t="0" r="r" b="b"/>
                <a:pathLst>
                  <a:path w="16384" h="16384">
                    <a:moveTo>
                      <a:pt x="14824" y="0"/>
                    </a:moveTo>
                    <a:lnTo>
                      <a:pt x="13263" y="0"/>
                    </a:lnTo>
                    <a:lnTo>
                      <a:pt x="11703" y="3855"/>
                    </a:lnTo>
                    <a:lnTo>
                      <a:pt x="7022" y="7710"/>
                    </a:lnTo>
                    <a:lnTo>
                      <a:pt x="3121" y="13493"/>
                    </a:lnTo>
                    <a:lnTo>
                      <a:pt x="0" y="16384"/>
                    </a:lnTo>
                    <a:lnTo>
                      <a:pt x="5461" y="16384"/>
                    </a:lnTo>
                    <a:lnTo>
                      <a:pt x="11703" y="15420"/>
                    </a:lnTo>
                    <a:lnTo>
                      <a:pt x="14824" y="9638"/>
                    </a:lnTo>
                    <a:lnTo>
                      <a:pt x="15604" y="5783"/>
                    </a:lnTo>
                    <a:lnTo>
                      <a:pt x="16384" y="1928"/>
                    </a:lnTo>
                    <a:lnTo>
                      <a:pt x="1482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15" name="Drawing 102"/>
              <p:cNvSpPr>
                <a:spLocks noChangeAspect="1"/>
              </p:cNvSpPr>
              <p:nvPr/>
            </p:nvSpPr>
            <p:spPr bwMode="auto">
              <a:xfrm>
                <a:off x="4728" y="-21883"/>
                <a:ext cx="558" cy="4"/>
              </a:xfrm>
              <a:custGeom>
                <a:avLst/>
                <a:gdLst/>
                <a:ahLst/>
                <a:cxnLst>
                  <a:cxn ang="0">
                    <a:pos x="3641" y="0"/>
                  </a:cxn>
                  <a:cxn ang="0">
                    <a:pos x="1820" y="4096"/>
                  </a:cxn>
                  <a:cxn ang="0">
                    <a:pos x="0" y="10240"/>
                  </a:cxn>
                  <a:cxn ang="0">
                    <a:pos x="1820" y="16384"/>
                  </a:cxn>
                  <a:cxn ang="0">
                    <a:pos x="9102" y="16384"/>
                  </a:cxn>
                  <a:cxn ang="0">
                    <a:pos x="10923" y="12288"/>
                  </a:cxn>
                  <a:cxn ang="0">
                    <a:pos x="16384" y="8192"/>
                  </a:cxn>
                  <a:cxn ang="0">
                    <a:pos x="16384" y="1024"/>
                  </a:cxn>
                  <a:cxn ang="0">
                    <a:pos x="14564" y="0"/>
                  </a:cxn>
                  <a:cxn ang="0">
                    <a:pos x="9102" y="0"/>
                  </a:cxn>
                  <a:cxn ang="0">
                    <a:pos x="7282" y="0"/>
                  </a:cxn>
                  <a:cxn ang="0">
                    <a:pos x="3641" y="0"/>
                  </a:cxn>
                </a:cxnLst>
                <a:rect l="0" t="0" r="r" b="b"/>
                <a:pathLst>
                  <a:path w="16384" h="16384">
                    <a:moveTo>
                      <a:pt x="3641" y="0"/>
                    </a:moveTo>
                    <a:lnTo>
                      <a:pt x="1820" y="4096"/>
                    </a:lnTo>
                    <a:lnTo>
                      <a:pt x="0" y="10240"/>
                    </a:lnTo>
                    <a:lnTo>
                      <a:pt x="1820" y="16384"/>
                    </a:lnTo>
                    <a:lnTo>
                      <a:pt x="9102" y="16384"/>
                    </a:lnTo>
                    <a:lnTo>
                      <a:pt x="10923" y="12288"/>
                    </a:lnTo>
                    <a:lnTo>
                      <a:pt x="16384" y="8192"/>
                    </a:lnTo>
                    <a:lnTo>
                      <a:pt x="16384" y="1024"/>
                    </a:lnTo>
                    <a:lnTo>
                      <a:pt x="14564" y="0"/>
                    </a:lnTo>
                    <a:lnTo>
                      <a:pt x="9102" y="0"/>
                    </a:lnTo>
                    <a:lnTo>
                      <a:pt x="7282" y="0"/>
                    </a:lnTo>
                    <a:lnTo>
                      <a:pt x="364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16" name="Drawing 103"/>
              <p:cNvSpPr>
                <a:spLocks noChangeAspect="1"/>
              </p:cNvSpPr>
              <p:nvPr/>
            </p:nvSpPr>
            <p:spPr bwMode="auto">
              <a:xfrm>
                <a:off x="2496" y="-21888"/>
                <a:ext cx="868" cy="4"/>
              </a:xfrm>
              <a:custGeom>
                <a:avLst/>
                <a:gdLst/>
                <a:ahLst/>
                <a:cxnLst>
                  <a:cxn ang="0">
                    <a:pos x="15214" y="1820"/>
                  </a:cxn>
                  <a:cxn ang="0">
                    <a:pos x="15214" y="0"/>
                  </a:cxn>
                  <a:cxn ang="0">
                    <a:pos x="15214" y="1820"/>
                  </a:cxn>
                  <a:cxn ang="0">
                    <a:pos x="11703" y="2731"/>
                  </a:cxn>
                  <a:cxn ang="0">
                    <a:pos x="5851" y="2731"/>
                  </a:cxn>
                  <a:cxn ang="0">
                    <a:pos x="0" y="9102"/>
                  </a:cxn>
                  <a:cxn ang="0">
                    <a:pos x="0" y="10012"/>
                  </a:cxn>
                  <a:cxn ang="0">
                    <a:pos x="5851" y="6372"/>
                  </a:cxn>
                  <a:cxn ang="0">
                    <a:pos x="7022" y="9102"/>
                  </a:cxn>
                  <a:cxn ang="0">
                    <a:pos x="7022" y="13653"/>
                  </a:cxn>
                  <a:cxn ang="0">
                    <a:pos x="7022" y="16384"/>
                  </a:cxn>
                  <a:cxn ang="0">
                    <a:pos x="15214" y="13653"/>
                  </a:cxn>
                  <a:cxn ang="0">
                    <a:pos x="16384" y="9102"/>
                  </a:cxn>
                  <a:cxn ang="0">
                    <a:pos x="16384" y="3641"/>
                  </a:cxn>
                  <a:cxn ang="0">
                    <a:pos x="15214" y="1820"/>
                  </a:cxn>
                </a:cxnLst>
                <a:rect l="0" t="0" r="r" b="b"/>
                <a:pathLst>
                  <a:path w="16384" h="16384">
                    <a:moveTo>
                      <a:pt x="15214" y="1820"/>
                    </a:moveTo>
                    <a:lnTo>
                      <a:pt x="15214" y="0"/>
                    </a:lnTo>
                    <a:lnTo>
                      <a:pt x="15214" y="1820"/>
                    </a:lnTo>
                    <a:lnTo>
                      <a:pt x="11703" y="2731"/>
                    </a:lnTo>
                    <a:lnTo>
                      <a:pt x="5851" y="2731"/>
                    </a:lnTo>
                    <a:lnTo>
                      <a:pt x="0" y="9102"/>
                    </a:lnTo>
                    <a:lnTo>
                      <a:pt x="0" y="10012"/>
                    </a:lnTo>
                    <a:lnTo>
                      <a:pt x="5851" y="6372"/>
                    </a:lnTo>
                    <a:lnTo>
                      <a:pt x="7022" y="9102"/>
                    </a:lnTo>
                    <a:lnTo>
                      <a:pt x="7022" y="13653"/>
                    </a:lnTo>
                    <a:lnTo>
                      <a:pt x="7022" y="16384"/>
                    </a:lnTo>
                    <a:lnTo>
                      <a:pt x="15214" y="13653"/>
                    </a:lnTo>
                    <a:lnTo>
                      <a:pt x="16384" y="9102"/>
                    </a:lnTo>
                    <a:lnTo>
                      <a:pt x="16384" y="3641"/>
                    </a:lnTo>
                    <a:lnTo>
                      <a:pt x="15214" y="182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17" name="Drawing 104"/>
              <p:cNvSpPr>
                <a:spLocks noChangeAspect="1"/>
              </p:cNvSpPr>
              <p:nvPr/>
            </p:nvSpPr>
            <p:spPr bwMode="auto">
              <a:xfrm>
                <a:off x="3550" y="-21890"/>
                <a:ext cx="930" cy="4"/>
              </a:xfrm>
              <a:custGeom>
                <a:avLst/>
                <a:gdLst/>
                <a:ahLst/>
                <a:cxnLst>
                  <a:cxn ang="0">
                    <a:pos x="16384" y="964"/>
                  </a:cxn>
                  <a:cxn ang="0">
                    <a:pos x="16384" y="0"/>
                  </a:cxn>
                  <a:cxn ang="0">
                    <a:pos x="14199" y="0"/>
                  </a:cxn>
                  <a:cxn ang="0">
                    <a:pos x="9830" y="3855"/>
                  </a:cxn>
                  <a:cxn ang="0">
                    <a:pos x="7646" y="6746"/>
                  </a:cxn>
                  <a:cxn ang="0">
                    <a:pos x="5461" y="8674"/>
                  </a:cxn>
                  <a:cxn ang="0">
                    <a:pos x="1092" y="12529"/>
                  </a:cxn>
                  <a:cxn ang="0">
                    <a:pos x="0" y="16384"/>
                  </a:cxn>
                  <a:cxn ang="0">
                    <a:pos x="4369" y="15420"/>
                  </a:cxn>
                  <a:cxn ang="0">
                    <a:pos x="5461" y="11565"/>
                  </a:cxn>
                  <a:cxn ang="0">
                    <a:pos x="12015" y="6746"/>
                  </a:cxn>
                  <a:cxn ang="0">
                    <a:pos x="14199" y="2891"/>
                  </a:cxn>
                  <a:cxn ang="0">
                    <a:pos x="16384" y="964"/>
                  </a:cxn>
                </a:cxnLst>
                <a:rect l="0" t="0" r="r" b="b"/>
                <a:pathLst>
                  <a:path w="16384" h="16384">
                    <a:moveTo>
                      <a:pt x="16384" y="964"/>
                    </a:moveTo>
                    <a:lnTo>
                      <a:pt x="16384" y="0"/>
                    </a:lnTo>
                    <a:lnTo>
                      <a:pt x="14199" y="0"/>
                    </a:lnTo>
                    <a:lnTo>
                      <a:pt x="9830" y="3855"/>
                    </a:lnTo>
                    <a:lnTo>
                      <a:pt x="7646" y="6746"/>
                    </a:lnTo>
                    <a:lnTo>
                      <a:pt x="5461" y="8674"/>
                    </a:lnTo>
                    <a:lnTo>
                      <a:pt x="1092" y="12529"/>
                    </a:lnTo>
                    <a:lnTo>
                      <a:pt x="0" y="16384"/>
                    </a:lnTo>
                    <a:lnTo>
                      <a:pt x="4369" y="15420"/>
                    </a:lnTo>
                    <a:lnTo>
                      <a:pt x="5461" y="11565"/>
                    </a:lnTo>
                    <a:lnTo>
                      <a:pt x="12015" y="6746"/>
                    </a:lnTo>
                    <a:lnTo>
                      <a:pt x="14199" y="2891"/>
                    </a:lnTo>
                    <a:lnTo>
                      <a:pt x="16384" y="96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18" name="Drawing 105"/>
              <p:cNvSpPr>
                <a:spLocks noChangeAspect="1"/>
              </p:cNvSpPr>
              <p:nvPr/>
            </p:nvSpPr>
            <p:spPr bwMode="auto">
              <a:xfrm>
                <a:off x="3364" y="-21899"/>
                <a:ext cx="1364" cy="6"/>
              </a:xfrm>
              <a:custGeom>
                <a:avLst/>
                <a:gdLst/>
                <a:ahLst/>
                <a:cxnLst>
                  <a:cxn ang="0">
                    <a:pos x="0" y="12822"/>
                  </a:cxn>
                  <a:cxn ang="0">
                    <a:pos x="0" y="11398"/>
                  </a:cxn>
                  <a:cxn ang="0">
                    <a:pos x="0" y="12822"/>
                  </a:cxn>
                  <a:cxn ang="0">
                    <a:pos x="2234" y="15672"/>
                  </a:cxn>
                  <a:cxn ang="0">
                    <a:pos x="5958" y="16384"/>
                  </a:cxn>
                  <a:cxn ang="0">
                    <a:pos x="10426" y="14247"/>
                  </a:cxn>
                  <a:cxn ang="0">
                    <a:pos x="11171" y="13535"/>
                  </a:cxn>
                  <a:cxn ang="0">
                    <a:pos x="13405" y="14247"/>
                  </a:cxn>
                  <a:cxn ang="0">
                    <a:pos x="16384" y="13535"/>
                  </a:cxn>
                  <a:cxn ang="0">
                    <a:pos x="16384" y="10685"/>
                  </a:cxn>
                  <a:cxn ang="0">
                    <a:pos x="14150" y="8548"/>
                  </a:cxn>
                  <a:cxn ang="0">
                    <a:pos x="13405" y="5699"/>
                  </a:cxn>
                  <a:cxn ang="0">
                    <a:pos x="11171" y="2849"/>
                  </a:cxn>
                  <a:cxn ang="0">
                    <a:pos x="11171" y="2137"/>
                  </a:cxn>
                  <a:cxn ang="0">
                    <a:pos x="10426" y="2137"/>
                  </a:cxn>
                  <a:cxn ang="0">
                    <a:pos x="10426" y="0"/>
                  </a:cxn>
                  <a:cxn ang="0">
                    <a:pos x="7447" y="0"/>
                  </a:cxn>
                  <a:cxn ang="0">
                    <a:pos x="5213" y="1425"/>
                  </a:cxn>
                  <a:cxn ang="0">
                    <a:pos x="5213" y="4274"/>
                  </a:cxn>
                  <a:cxn ang="0">
                    <a:pos x="7447" y="5699"/>
                  </a:cxn>
                  <a:cxn ang="0">
                    <a:pos x="8192" y="7123"/>
                  </a:cxn>
                  <a:cxn ang="0">
                    <a:pos x="7447" y="8548"/>
                  </a:cxn>
                  <a:cxn ang="0">
                    <a:pos x="5958" y="10685"/>
                  </a:cxn>
                  <a:cxn ang="0">
                    <a:pos x="7447" y="11398"/>
                  </a:cxn>
                  <a:cxn ang="0">
                    <a:pos x="5958" y="12822"/>
                  </a:cxn>
                  <a:cxn ang="0">
                    <a:pos x="2979" y="13535"/>
                  </a:cxn>
                  <a:cxn ang="0">
                    <a:pos x="2234" y="12822"/>
                  </a:cxn>
                  <a:cxn ang="0">
                    <a:pos x="0" y="12822"/>
                  </a:cxn>
                </a:cxnLst>
                <a:rect l="0" t="0" r="r" b="b"/>
                <a:pathLst>
                  <a:path w="16384" h="16384">
                    <a:moveTo>
                      <a:pt x="0" y="12822"/>
                    </a:moveTo>
                    <a:lnTo>
                      <a:pt x="0" y="11398"/>
                    </a:lnTo>
                    <a:lnTo>
                      <a:pt x="0" y="12822"/>
                    </a:lnTo>
                    <a:lnTo>
                      <a:pt x="2234" y="15672"/>
                    </a:lnTo>
                    <a:lnTo>
                      <a:pt x="5958" y="16384"/>
                    </a:lnTo>
                    <a:lnTo>
                      <a:pt x="10426" y="14247"/>
                    </a:lnTo>
                    <a:lnTo>
                      <a:pt x="11171" y="13535"/>
                    </a:lnTo>
                    <a:lnTo>
                      <a:pt x="13405" y="14247"/>
                    </a:lnTo>
                    <a:lnTo>
                      <a:pt x="16384" y="13535"/>
                    </a:lnTo>
                    <a:lnTo>
                      <a:pt x="16384" y="10685"/>
                    </a:lnTo>
                    <a:lnTo>
                      <a:pt x="14150" y="8548"/>
                    </a:lnTo>
                    <a:lnTo>
                      <a:pt x="13405" y="5699"/>
                    </a:lnTo>
                    <a:lnTo>
                      <a:pt x="11171" y="2849"/>
                    </a:lnTo>
                    <a:lnTo>
                      <a:pt x="11171" y="2137"/>
                    </a:lnTo>
                    <a:lnTo>
                      <a:pt x="10426" y="2137"/>
                    </a:lnTo>
                    <a:lnTo>
                      <a:pt x="10426" y="0"/>
                    </a:lnTo>
                    <a:lnTo>
                      <a:pt x="7447" y="0"/>
                    </a:lnTo>
                    <a:lnTo>
                      <a:pt x="5213" y="1425"/>
                    </a:lnTo>
                    <a:lnTo>
                      <a:pt x="5213" y="4274"/>
                    </a:lnTo>
                    <a:lnTo>
                      <a:pt x="7447" y="5699"/>
                    </a:lnTo>
                    <a:lnTo>
                      <a:pt x="8192" y="7123"/>
                    </a:lnTo>
                    <a:lnTo>
                      <a:pt x="7447" y="8548"/>
                    </a:lnTo>
                    <a:lnTo>
                      <a:pt x="5958" y="10685"/>
                    </a:lnTo>
                    <a:lnTo>
                      <a:pt x="7447" y="11398"/>
                    </a:lnTo>
                    <a:lnTo>
                      <a:pt x="5958" y="12822"/>
                    </a:lnTo>
                    <a:lnTo>
                      <a:pt x="2979" y="13535"/>
                    </a:lnTo>
                    <a:lnTo>
                      <a:pt x="2234" y="12822"/>
                    </a:lnTo>
                    <a:lnTo>
                      <a:pt x="0" y="128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19" name="Drawing 106"/>
              <p:cNvSpPr>
                <a:spLocks noChangeAspect="1"/>
              </p:cNvSpPr>
              <p:nvPr/>
            </p:nvSpPr>
            <p:spPr bwMode="auto">
              <a:xfrm>
                <a:off x="3736" y="-21916"/>
                <a:ext cx="1798" cy="10"/>
              </a:xfrm>
              <a:custGeom>
                <a:avLst/>
                <a:gdLst/>
                <a:ahLst/>
                <a:cxnLst>
                  <a:cxn ang="0">
                    <a:pos x="9604" y="0"/>
                  </a:cxn>
                  <a:cxn ang="0">
                    <a:pos x="9039" y="0"/>
                  </a:cxn>
                  <a:cxn ang="0">
                    <a:pos x="7910" y="1524"/>
                  </a:cxn>
                  <a:cxn ang="0">
                    <a:pos x="6780" y="3429"/>
                  </a:cxn>
                  <a:cxn ang="0">
                    <a:pos x="5650" y="4572"/>
                  </a:cxn>
                  <a:cxn ang="0">
                    <a:pos x="4520" y="1905"/>
                  </a:cxn>
                  <a:cxn ang="0">
                    <a:pos x="2825" y="3048"/>
                  </a:cxn>
                  <a:cxn ang="0">
                    <a:pos x="1130" y="3429"/>
                  </a:cxn>
                  <a:cxn ang="0">
                    <a:pos x="0" y="5715"/>
                  </a:cxn>
                  <a:cxn ang="0">
                    <a:pos x="1130" y="6477"/>
                  </a:cxn>
                  <a:cxn ang="0">
                    <a:pos x="3390" y="7239"/>
                  </a:cxn>
                  <a:cxn ang="0">
                    <a:pos x="3390" y="10288"/>
                  </a:cxn>
                  <a:cxn ang="0">
                    <a:pos x="5085" y="11812"/>
                  </a:cxn>
                  <a:cxn ang="0">
                    <a:pos x="4520" y="13336"/>
                  </a:cxn>
                  <a:cxn ang="0">
                    <a:pos x="5650" y="13336"/>
                  </a:cxn>
                  <a:cxn ang="0">
                    <a:pos x="9039" y="13717"/>
                  </a:cxn>
                  <a:cxn ang="0">
                    <a:pos x="11299" y="13717"/>
                  </a:cxn>
                  <a:cxn ang="0">
                    <a:pos x="11299" y="14860"/>
                  </a:cxn>
                  <a:cxn ang="0">
                    <a:pos x="11299" y="16384"/>
                  </a:cxn>
                  <a:cxn ang="0">
                    <a:pos x="13559" y="15622"/>
                  </a:cxn>
                  <a:cxn ang="0">
                    <a:pos x="14689" y="14098"/>
                  </a:cxn>
                  <a:cxn ang="0">
                    <a:pos x="16384" y="12574"/>
                  </a:cxn>
                  <a:cxn ang="0">
                    <a:pos x="14124" y="12193"/>
                  </a:cxn>
                  <a:cxn ang="0">
                    <a:pos x="11864" y="11812"/>
                  </a:cxn>
                  <a:cxn ang="0">
                    <a:pos x="11299" y="10669"/>
                  </a:cxn>
                  <a:cxn ang="0">
                    <a:pos x="11864" y="8001"/>
                  </a:cxn>
                  <a:cxn ang="0">
                    <a:pos x="11864" y="7620"/>
                  </a:cxn>
                  <a:cxn ang="0">
                    <a:pos x="10169" y="5715"/>
                  </a:cxn>
                  <a:cxn ang="0">
                    <a:pos x="11299" y="4191"/>
                  </a:cxn>
                  <a:cxn ang="0">
                    <a:pos x="11299" y="1905"/>
                  </a:cxn>
                  <a:cxn ang="0">
                    <a:pos x="9604" y="381"/>
                  </a:cxn>
                  <a:cxn ang="0">
                    <a:pos x="9604" y="0"/>
                  </a:cxn>
                </a:cxnLst>
                <a:rect l="0" t="0" r="r" b="b"/>
                <a:pathLst>
                  <a:path w="16384" h="16384">
                    <a:moveTo>
                      <a:pt x="9604" y="0"/>
                    </a:moveTo>
                    <a:lnTo>
                      <a:pt x="9039" y="0"/>
                    </a:lnTo>
                    <a:lnTo>
                      <a:pt x="7910" y="1524"/>
                    </a:lnTo>
                    <a:lnTo>
                      <a:pt x="6780" y="3429"/>
                    </a:lnTo>
                    <a:lnTo>
                      <a:pt x="5650" y="4572"/>
                    </a:lnTo>
                    <a:lnTo>
                      <a:pt x="4520" y="1905"/>
                    </a:lnTo>
                    <a:lnTo>
                      <a:pt x="2825" y="3048"/>
                    </a:lnTo>
                    <a:lnTo>
                      <a:pt x="1130" y="3429"/>
                    </a:lnTo>
                    <a:lnTo>
                      <a:pt x="0" y="5715"/>
                    </a:lnTo>
                    <a:lnTo>
                      <a:pt x="1130" y="6477"/>
                    </a:lnTo>
                    <a:lnTo>
                      <a:pt x="3390" y="7239"/>
                    </a:lnTo>
                    <a:lnTo>
                      <a:pt x="3390" y="10288"/>
                    </a:lnTo>
                    <a:lnTo>
                      <a:pt x="5085" y="11812"/>
                    </a:lnTo>
                    <a:lnTo>
                      <a:pt x="4520" y="13336"/>
                    </a:lnTo>
                    <a:lnTo>
                      <a:pt x="5650" y="13336"/>
                    </a:lnTo>
                    <a:lnTo>
                      <a:pt x="9039" y="13717"/>
                    </a:lnTo>
                    <a:lnTo>
                      <a:pt x="11299" y="13717"/>
                    </a:lnTo>
                    <a:lnTo>
                      <a:pt x="11299" y="14860"/>
                    </a:lnTo>
                    <a:lnTo>
                      <a:pt x="11299" y="16384"/>
                    </a:lnTo>
                    <a:lnTo>
                      <a:pt x="13559" y="15622"/>
                    </a:lnTo>
                    <a:lnTo>
                      <a:pt x="14689" y="14098"/>
                    </a:lnTo>
                    <a:lnTo>
                      <a:pt x="16384" y="12574"/>
                    </a:lnTo>
                    <a:lnTo>
                      <a:pt x="14124" y="12193"/>
                    </a:lnTo>
                    <a:lnTo>
                      <a:pt x="11864" y="11812"/>
                    </a:lnTo>
                    <a:lnTo>
                      <a:pt x="11299" y="10669"/>
                    </a:lnTo>
                    <a:lnTo>
                      <a:pt x="11864" y="8001"/>
                    </a:lnTo>
                    <a:lnTo>
                      <a:pt x="11864" y="7620"/>
                    </a:lnTo>
                    <a:lnTo>
                      <a:pt x="10169" y="5715"/>
                    </a:lnTo>
                    <a:lnTo>
                      <a:pt x="11299" y="4191"/>
                    </a:lnTo>
                    <a:lnTo>
                      <a:pt x="11299" y="1905"/>
                    </a:lnTo>
                    <a:lnTo>
                      <a:pt x="9604" y="381"/>
                    </a:lnTo>
                    <a:lnTo>
                      <a:pt x="960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20" name="Drawing 107"/>
              <p:cNvSpPr>
                <a:spLocks noChangeAspect="1"/>
              </p:cNvSpPr>
              <p:nvPr/>
            </p:nvSpPr>
            <p:spPr bwMode="auto">
              <a:xfrm>
                <a:off x="-2092" y="-21882"/>
                <a:ext cx="5456" cy="24"/>
              </a:xfrm>
              <a:custGeom>
                <a:avLst/>
                <a:gdLst/>
                <a:ahLst/>
                <a:cxnLst>
                  <a:cxn ang="0">
                    <a:pos x="10799" y="16384"/>
                  </a:cxn>
                  <a:cxn ang="0">
                    <a:pos x="11543" y="16384"/>
                  </a:cxn>
                  <a:cxn ang="0">
                    <a:pos x="12660" y="15855"/>
                  </a:cxn>
                  <a:cxn ang="0">
                    <a:pos x="13219" y="14798"/>
                  </a:cxn>
                  <a:cxn ang="0">
                    <a:pos x="14708" y="14798"/>
                  </a:cxn>
                  <a:cxn ang="0">
                    <a:pos x="15639" y="14094"/>
                  </a:cxn>
                  <a:cxn ang="0">
                    <a:pos x="15453" y="12332"/>
                  </a:cxn>
                  <a:cxn ang="0">
                    <a:pos x="15453" y="11451"/>
                  </a:cxn>
                  <a:cxn ang="0">
                    <a:pos x="15453" y="11980"/>
                  </a:cxn>
                  <a:cxn ang="0">
                    <a:pos x="16012" y="13037"/>
                  </a:cxn>
                  <a:cxn ang="0">
                    <a:pos x="16384" y="11980"/>
                  </a:cxn>
                  <a:cxn ang="0">
                    <a:pos x="16198" y="10570"/>
                  </a:cxn>
                  <a:cxn ang="0">
                    <a:pos x="15639" y="10042"/>
                  </a:cxn>
                  <a:cxn ang="0">
                    <a:pos x="14150" y="9866"/>
                  </a:cxn>
                  <a:cxn ang="0">
                    <a:pos x="14895" y="8809"/>
                  </a:cxn>
                  <a:cxn ang="0">
                    <a:pos x="15453" y="6695"/>
                  </a:cxn>
                  <a:cxn ang="0">
                    <a:pos x="14708" y="5109"/>
                  </a:cxn>
                  <a:cxn ang="0">
                    <a:pos x="14522" y="3700"/>
                  </a:cxn>
                  <a:cxn ang="0">
                    <a:pos x="13219" y="2995"/>
                  </a:cxn>
                  <a:cxn ang="0">
                    <a:pos x="12660" y="2466"/>
                  </a:cxn>
                  <a:cxn ang="0">
                    <a:pos x="10799" y="2819"/>
                  </a:cxn>
                  <a:cxn ang="0">
                    <a:pos x="9681" y="2819"/>
                  </a:cxn>
                  <a:cxn ang="0">
                    <a:pos x="8751" y="3171"/>
                  </a:cxn>
                  <a:cxn ang="0">
                    <a:pos x="7820" y="3523"/>
                  </a:cxn>
                  <a:cxn ang="0">
                    <a:pos x="7820" y="2995"/>
                  </a:cxn>
                  <a:cxn ang="0">
                    <a:pos x="8564" y="2290"/>
                  </a:cxn>
                  <a:cxn ang="0">
                    <a:pos x="9309" y="1762"/>
                  </a:cxn>
                  <a:cxn ang="0">
                    <a:pos x="8937" y="1057"/>
                  </a:cxn>
                  <a:cxn ang="0">
                    <a:pos x="8564" y="352"/>
                  </a:cxn>
                  <a:cxn ang="0">
                    <a:pos x="7820" y="0"/>
                  </a:cxn>
                  <a:cxn ang="0">
                    <a:pos x="7261" y="0"/>
                  </a:cxn>
                  <a:cxn ang="0">
                    <a:pos x="7261" y="176"/>
                  </a:cxn>
                  <a:cxn ang="0">
                    <a:pos x="7075" y="352"/>
                  </a:cxn>
                  <a:cxn ang="0">
                    <a:pos x="6703" y="705"/>
                  </a:cxn>
                  <a:cxn ang="0">
                    <a:pos x="6330" y="1409"/>
                  </a:cxn>
                  <a:cxn ang="0">
                    <a:pos x="6330" y="2114"/>
                  </a:cxn>
                  <a:cxn ang="0">
                    <a:pos x="5958" y="2995"/>
                  </a:cxn>
                  <a:cxn ang="0">
                    <a:pos x="5585" y="3700"/>
                  </a:cxn>
                  <a:cxn ang="0">
                    <a:pos x="5027" y="3700"/>
                  </a:cxn>
                  <a:cxn ang="0">
                    <a:pos x="5027" y="3876"/>
                  </a:cxn>
                  <a:cxn ang="0">
                    <a:pos x="4282" y="5109"/>
                  </a:cxn>
                  <a:cxn ang="0">
                    <a:pos x="3351" y="5990"/>
                  </a:cxn>
                  <a:cxn ang="0">
                    <a:pos x="2048" y="5990"/>
                  </a:cxn>
                  <a:cxn ang="0">
                    <a:pos x="1862" y="7399"/>
                  </a:cxn>
                  <a:cxn ang="0">
                    <a:pos x="0" y="8104"/>
                  </a:cxn>
                  <a:cxn ang="0">
                    <a:pos x="1489" y="9866"/>
                  </a:cxn>
                  <a:cxn ang="0">
                    <a:pos x="1862" y="12156"/>
                  </a:cxn>
                  <a:cxn ang="0">
                    <a:pos x="2979" y="13037"/>
                  </a:cxn>
                  <a:cxn ang="0">
                    <a:pos x="4841" y="12156"/>
                  </a:cxn>
                  <a:cxn ang="0">
                    <a:pos x="5958" y="10923"/>
                  </a:cxn>
                  <a:cxn ang="0">
                    <a:pos x="6703" y="10923"/>
                  </a:cxn>
                  <a:cxn ang="0">
                    <a:pos x="8192" y="11275"/>
                  </a:cxn>
                  <a:cxn ang="0">
                    <a:pos x="9681" y="10923"/>
                  </a:cxn>
                  <a:cxn ang="0">
                    <a:pos x="10240" y="11980"/>
                  </a:cxn>
                  <a:cxn ang="0">
                    <a:pos x="10799" y="13037"/>
                  </a:cxn>
                  <a:cxn ang="0">
                    <a:pos x="10799" y="14094"/>
                  </a:cxn>
                  <a:cxn ang="0">
                    <a:pos x="10799" y="14446"/>
                  </a:cxn>
                  <a:cxn ang="0">
                    <a:pos x="10426" y="15679"/>
                  </a:cxn>
                  <a:cxn ang="0">
                    <a:pos x="10426" y="16384"/>
                  </a:cxn>
                  <a:cxn ang="0">
                    <a:pos x="10799" y="16384"/>
                  </a:cxn>
                </a:cxnLst>
                <a:rect l="0" t="0" r="r" b="b"/>
                <a:pathLst>
                  <a:path w="16384" h="16384">
                    <a:moveTo>
                      <a:pt x="10799" y="16384"/>
                    </a:moveTo>
                    <a:lnTo>
                      <a:pt x="11543" y="16384"/>
                    </a:lnTo>
                    <a:lnTo>
                      <a:pt x="12660" y="15855"/>
                    </a:lnTo>
                    <a:lnTo>
                      <a:pt x="13219" y="14798"/>
                    </a:lnTo>
                    <a:lnTo>
                      <a:pt x="14708" y="14798"/>
                    </a:lnTo>
                    <a:lnTo>
                      <a:pt x="15639" y="14094"/>
                    </a:lnTo>
                    <a:lnTo>
                      <a:pt x="15453" y="12332"/>
                    </a:lnTo>
                    <a:lnTo>
                      <a:pt x="15453" y="11451"/>
                    </a:lnTo>
                    <a:lnTo>
                      <a:pt x="15453" y="11980"/>
                    </a:lnTo>
                    <a:lnTo>
                      <a:pt x="16012" y="13037"/>
                    </a:lnTo>
                    <a:lnTo>
                      <a:pt x="16384" y="11980"/>
                    </a:lnTo>
                    <a:lnTo>
                      <a:pt x="16198" y="10570"/>
                    </a:lnTo>
                    <a:lnTo>
                      <a:pt x="15639" y="10042"/>
                    </a:lnTo>
                    <a:lnTo>
                      <a:pt x="14150" y="9866"/>
                    </a:lnTo>
                    <a:lnTo>
                      <a:pt x="14895" y="8809"/>
                    </a:lnTo>
                    <a:lnTo>
                      <a:pt x="15453" y="6695"/>
                    </a:lnTo>
                    <a:lnTo>
                      <a:pt x="14708" y="5109"/>
                    </a:lnTo>
                    <a:lnTo>
                      <a:pt x="14522" y="3700"/>
                    </a:lnTo>
                    <a:lnTo>
                      <a:pt x="13219" y="2995"/>
                    </a:lnTo>
                    <a:lnTo>
                      <a:pt x="12660" y="2466"/>
                    </a:lnTo>
                    <a:lnTo>
                      <a:pt x="10799" y="2819"/>
                    </a:lnTo>
                    <a:lnTo>
                      <a:pt x="9681" y="2819"/>
                    </a:lnTo>
                    <a:lnTo>
                      <a:pt x="8751" y="3171"/>
                    </a:lnTo>
                    <a:lnTo>
                      <a:pt x="7820" y="3523"/>
                    </a:lnTo>
                    <a:lnTo>
                      <a:pt x="7820" y="2995"/>
                    </a:lnTo>
                    <a:lnTo>
                      <a:pt x="8564" y="2290"/>
                    </a:lnTo>
                    <a:lnTo>
                      <a:pt x="9309" y="1762"/>
                    </a:lnTo>
                    <a:lnTo>
                      <a:pt x="8937" y="1057"/>
                    </a:lnTo>
                    <a:lnTo>
                      <a:pt x="8564" y="352"/>
                    </a:lnTo>
                    <a:lnTo>
                      <a:pt x="7820" y="0"/>
                    </a:lnTo>
                    <a:lnTo>
                      <a:pt x="7261" y="0"/>
                    </a:lnTo>
                    <a:lnTo>
                      <a:pt x="7261" y="176"/>
                    </a:lnTo>
                    <a:lnTo>
                      <a:pt x="7075" y="352"/>
                    </a:lnTo>
                    <a:lnTo>
                      <a:pt x="6703" y="705"/>
                    </a:lnTo>
                    <a:lnTo>
                      <a:pt x="6330" y="1409"/>
                    </a:lnTo>
                    <a:lnTo>
                      <a:pt x="6330" y="2114"/>
                    </a:lnTo>
                    <a:lnTo>
                      <a:pt x="5958" y="2995"/>
                    </a:lnTo>
                    <a:lnTo>
                      <a:pt x="5585" y="3700"/>
                    </a:lnTo>
                    <a:lnTo>
                      <a:pt x="5027" y="3700"/>
                    </a:lnTo>
                    <a:lnTo>
                      <a:pt x="5027" y="3876"/>
                    </a:lnTo>
                    <a:lnTo>
                      <a:pt x="4282" y="5109"/>
                    </a:lnTo>
                    <a:lnTo>
                      <a:pt x="3351" y="5990"/>
                    </a:lnTo>
                    <a:lnTo>
                      <a:pt x="2048" y="5990"/>
                    </a:lnTo>
                    <a:lnTo>
                      <a:pt x="1862" y="7399"/>
                    </a:lnTo>
                    <a:lnTo>
                      <a:pt x="0" y="8104"/>
                    </a:lnTo>
                    <a:lnTo>
                      <a:pt x="1489" y="9866"/>
                    </a:lnTo>
                    <a:lnTo>
                      <a:pt x="1862" y="12156"/>
                    </a:lnTo>
                    <a:lnTo>
                      <a:pt x="2979" y="13037"/>
                    </a:lnTo>
                    <a:lnTo>
                      <a:pt x="4841" y="12156"/>
                    </a:lnTo>
                    <a:lnTo>
                      <a:pt x="5958" y="10923"/>
                    </a:lnTo>
                    <a:lnTo>
                      <a:pt x="6703" y="10923"/>
                    </a:lnTo>
                    <a:lnTo>
                      <a:pt x="8192" y="11275"/>
                    </a:lnTo>
                    <a:lnTo>
                      <a:pt x="9681" y="10923"/>
                    </a:lnTo>
                    <a:lnTo>
                      <a:pt x="10240" y="11980"/>
                    </a:lnTo>
                    <a:lnTo>
                      <a:pt x="10799" y="13037"/>
                    </a:lnTo>
                    <a:lnTo>
                      <a:pt x="10799" y="14094"/>
                    </a:lnTo>
                    <a:lnTo>
                      <a:pt x="10799" y="14446"/>
                    </a:lnTo>
                    <a:lnTo>
                      <a:pt x="10426" y="15679"/>
                    </a:lnTo>
                    <a:lnTo>
                      <a:pt x="10426" y="16384"/>
                    </a:lnTo>
                    <a:lnTo>
                      <a:pt x="10799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97" name="Bosnia_and_Herzegovina"/>
            <p:cNvSpPr>
              <a:spLocks noChangeAspect="1"/>
            </p:cNvSpPr>
            <p:nvPr/>
          </p:nvSpPr>
          <p:spPr bwMode="auto">
            <a:xfrm>
              <a:off x="2246" y="2256"/>
              <a:ext cx="219" cy="217"/>
            </a:xfrm>
            <a:custGeom>
              <a:avLst/>
              <a:gdLst/>
              <a:ahLst/>
              <a:cxnLst>
                <a:cxn ang="0">
                  <a:pos x="15050" y="10125"/>
                </a:cxn>
                <a:cxn ang="0">
                  <a:pos x="14288" y="10125"/>
                </a:cxn>
                <a:cxn ang="0">
                  <a:pos x="14288" y="10769"/>
                </a:cxn>
                <a:cxn ang="0">
                  <a:pos x="14574" y="11322"/>
                </a:cxn>
                <a:cxn ang="0">
                  <a:pos x="14098" y="11690"/>
                </a:cxn>
                <a:cxn ang="0">
                  <a:pos x="13622" y="12610"/>
                </a:cxn>
                <a:cxn ang="0">
                  <a:pos x="13622" y="13254"/>
                </a:cxn>
                <a:cxn ang="0">
                  <a:pos x="12860" y="13623"/>
                </a:cxn>
                <a:cxn ang="0">
                  <a:pos x="12860" y="14359"/>
                </a:cxn>
                <a:cxn ang="0">
                  <a:pos x="12955" y="15003"/>
                </a:cxn>
                <a:cxn ang="0">
                  <a:pos x="13145" y="15372"/>
                </a:cxn>
                <a:cxn ang="0">
                  <a:pos x="12193" y="16292"/>
                </a:cxn>
                <a:cxn ang="0">
                  <a:pos x="10192" y="15003"/>
                </a:cxn>
                <a:cxn ang="0">
                  <a:pos x="9145" y="14083"/>
                </a:cxn>
                <a:cxn ang="0">
                  <a:pos x="8764" y="14359"/>
                </a:cxn>
                <a:cxn ang="0">
                  <a:pos x="8668" y="13899"/>
                </a:cxn>
                <a:cxn ang="0">
                  <a:pos x="8478" y="13347"/>
                </a:cxn>
                <a:cxn ang="0">
                  <a:pos x="7430" y="12150"/>
                </a:cxn>
                <a:cxn ang="0">
                  <a:pos x="7239" y="11229"/>
                </a:cxn>
                <a:cxn ang="0">
                  <a:pos x="6954" y="10861"/>
                </a:cxn>
                <a:cxn ang="0">
                  <a:pos x="6287" y="10769"/>
                </a:cxn>
                <a:cxn ang="0">
                  <a:pos x="3810" y="8284"/>
                </a:cxn>
                <a:cxn ang="0">
                  <a:pos x="1048" y="3774"/>
                </a:cxn>
                <a:cxn ang="0">
                  <a:pos x="381" y="3866"/>
                </a:cxn>
                <a:cxn ang="0">
                  <a:pos x="95" y="3314"/>
                </a:cxn>
                <a:cxn ang="0">
                  <a:pos x="0" y="2117"/>
                </a:cxn>
                <a:cxn ang="0">
                  <a:pos x="381" y="1197"/>
                </a:cxn>
                <a:cxn ang="0">
                  <a:pos x="1048" y="736"/>
                </a:cxn>
                <a:cxn ang="0">
                  <a:pos x="2572" y="1381"/>
                </a:cxn>
                <a:cxn ang="0">
                  <a:pos x="2762" y="828"/>
                </a:cxn>
                <a:cxn ang="0">
                  <a:pos x="3239" y="368"/>
                </a:cxn>
                <a:cxn ang="0">
                  <a:pos x="4001" y="184"/>
                </a:cxn>
                <a:cxn ang="0">
                  <a:pos x="4763" y="0"/>
                </a:cxn>
                <a:cxn ang="0">
                  <a:pos x="6001" y="276"/>
                </a:cxn>
                <a:cxn ang="0">
                  <a:pos x="6477" y="0"/>
                </a:cxn>
                <a:cxn ang="0">
                  <a:pos x="7716" y="368"/>
                </a:cxn>
                <a:cxn ang="0">
                  <a:pos x="8192" y="736"/>
                </a:cxn>
                <a:cxn ang="0">
                  <a:pos x="8764" y="920"/>
                </a:cxn>
                <a:cxn ang="0">
                  <a:pos x="9145" y="460"/>
                </a:cxn>
                <a:cxn ang="0">
                  <a:pos x="10192" y="368"/>
                </a:cxn>
                <a:cxn ang="0">
                  <a:pos x="11431" y="368"/>
                </a:cxn>
                <a:cxn ang="0">
                  <a:pos x="13145" y="1841"/>
                </a:cxn>
                <a:cxn ang="0">
                  <a:pos x="14669" y="1289"/>
                </a:cxn>
                <a:cxn ang="0">
                  <a:pos x="14384" y="2301"/>
                </a:cxn>
                <a:cxn ang="0">
                  <a:pos x="14098" y="3222"/>
                </a:cxn>
                <a:cxn ang="0">
                  <a:pos x="14288" y="4418"/>
                </a:cxn>
                <a:cxn ang="0">
                  <a:pos x="14860" y="5615"/>
                </a:cxn>
                <a:cxn ang="0">
                  <a:pos x="15812" y="6443"/>
                </a:cxn>
                <a:cxn ang="0">
                  <a:pos x="16384" y="7087"/>
                </a:cxn>
                <a:cxn ang="0">
                  <a:pos x="16098" y="7364"/>
                </a:cxn>
                <a:cxn ang="0">
                  <a:pos x="15622" y="7640"/>
                </a:cxn>
                <a:cxn ang="0">
                  <a:pos x="14860" y="7272"/>
                </a:cxn>
                <a:cxn ang="0">
                  <a:pos x="14574" y="7456"/>
                </a:cxn>
                <a:cxn ang="0">
                  <a:pos x="15050" y="8100"/>
                </a:cxn>
                <a:cxn ang="0">
                  <a:pos x="15527" y="8652"/>
                </a:cxn>
                <a:cxn ang="0">
                  <a:pos x="15622" y="9112"/>
                </a:cxn>
                <a:cxn ang="0">
                  <a:pos x="15622" y="9665"/>
                </a:cxn>
                <a:cxn ang="0">
                  <a:pos x="15336" y="9941"/>
                </a:cxn>
              </a:cxnLst>
              <a:rect l="0" t="0" r="r" b="b"/>
              <a:pathLst>
                <a:path w="16384" h="16384">
                  <a:moveTo>
                    <a:pt x="15336" y="9941"/>
                  </a:moveTo>
                  <a:lnTo>
                    <a:pt x="15050" y="10125"/>
                  </a:lnTo>
                  <a:lnTo>
                    <a:pt x="14669" y="10125"/>
                  </a:lnTo>
                  <a:lnTo>
                    <a:pt x="14288" y="10125"/>
                  </a:lnTo>
                  <a:lnTo>
                    <a:pt x="14288" y="10309"/>
                  </a:lnTo>
                  <a:lnTo>
                    <a:pt x="14288" y="10769"/>
                  </a:lnTo>
                  <a:lnTo>
                    <a:pt x="14384" y="11137"/>
                  </a:lnTo>
                  <a:lnTo>
                    <a:pt x="14574" y="11322"/>
                  </a:lnTo>
                  <a:lnTo>
                    <a:pt x="14384" y="11690"/>
                  </a:lnTo>
                  <a:lnTo>
                    <a:pt x="14098" y="11690"/>
                  </a:lnTo>
                  <a:lnTo>
                    <a:pt x="13622" y="12058"/>
                  </a:lnTo>
                  <a:lnTo>
                    <a:pt x="13622" y="12610"/>
                  </a:lnTo>
                  <a:lnTo>
                    <a:pt x="13622" y="13070"/>
                  </a:lnTo>
                  <a:lnTo>
                    <a:pt x="13622" y="13254"/>
                  </a:lnTo>
                  <a:lnTo>
                    <a:pt x="13336" y="13531"/>
                  </a:lnTo>
                  <a:lnTo>
                    <a:pt x="12860" y="13623"/>
                  </a:lnTo>
                  <a:lnTo>
                    <a:pt x="12574" y="14083"/>
                  </a:lnTo>
                  <a:lnTo>
                    <a:pt x="12860" y="14359"/>
                  </a:lnTo>
                  <a:lnTo>
                    <a:pt x="12860" y="14635"/>
                  </a:lnTo>
                  <a:lnTo>
                    <a:pt x="12955" y="15003"/>
                  </a:lnTo>
                  <a:lnTo>
                    <a:pt x="13145" y="15187"/>
                  </a:lnTo>
                  <a:lnTo>
                    <a:pt x="13145" y="15372"/>
                  </a:lnTo>
                  <a:lnTo>
                    <a:pt x="12860" y="16384"/>
                  </a:lnTo>
                  <a:lnTo>
                    <a:pt x="12193" y="16292"/>
                  </a:lnTo>
                  <a:lnTo>
                    <a:pt x="11335" y="15648"/>
                  </a:lnTo>
                  <a:lnTo>
                    <a:pt x="10192" y="15003"/>
                  </a:lnTo>
                  <a:lnTo>
                    <a:pt x="9430" y="14175"/>
                  </a:lnTo>
                  <a:lnTo>
                    <a:pt x="9145" y="14083"/>
                  </a:lnTo>
                  <a:lnTo>
                    <a:pt x="9145" y="14267"/>
                  </a:lnTo>
                  <a:lnTo>
                    <a:pt x="8764" y="14359"/>
                  </a:lnTo>
                  <a:lnTo>
                    <a:pt x="8478" y="14267"/>
                  </a:lnTo>
                  <a:lnTo>
                    <a:pt x="8668" y="13899"/>
                  </a:lnTo>
                  <a:lnTo>
                    <a:pt x="8764" y="13623"/>
                  </a:lnTo>
                  <a:lnTo>
                    <a:pt x="8478" y="13347"/>
                  </a:lnTo>
                  <a:lnTo>
                    <a:pt x="8001" y="12886"/>
                  </a:lnTo>
                  <a:lnTo>
                    <a:pt x="7430" y="12150"/>
                  </a:lnTo>
                  <a:lnTo>
                    <a:pt x="7430" y="11690"/>
                  </a:lnTo>
                  <a:lnTo>
                    <a:pt x="7239" y="11229"/>
                  </a:lnTo>
                  <a:lnTo>
                    <a:pt x="7239" y="11045"/>
                  </a:lnTo>
                  <a:lnTo>
                    <a:pt x="6954" y="10861"/>
                  </a:lnTo>
                  <a:lnTo>
                    <a:pt x="6668" y="10861"/>
                  </a:lnTo>
                  <a:lnTo>
                    <a:pt x="6287" y="10769"/>
                  </a:lnTo>
                  <a:lnTo>
                    <a:pt x="5906" y="10309"/>
                  </a:lnTo>
                  <a:lnTo>
                    <a:pt x="3810" y="8284"/>
                  </a:lnTo>
                  <a:lnTo>
                    <a:pt x="2572" y="6811"/>
                  </a:lnTo>
                  <a:lnTo>
                    <a:pt x="1048" y="3774"/>
                  </a:lnTo>
                  <a:lnTo>
                    <a:pt x="762" y="3866"/>
                  </a:lnTo>
                  <a:lnTo>
                    <a:pt x="381" y="3866"/>
                  </a:lnTo>
                  <a:lnTo>
                    <a:pt x="286" y="3682"/>
                  </a:lnTo>
                  <a:lnTo>
                    <a:pt x="95" y="3314"/>
                  </a:lnTo>
                  <a:lnTo>
                    <a:pt x="0" y="2485"/>
                  </a:lnTo>
                  <a:lnTo>
                    <a:pt x="0" y="2117"/>
                  </a:lnTo>
                  <a:lnTo>
                    <a:pt x="95" y="1381"/>
                  </a:lnTo>
                  <a:lnTo>
                    <a:pt x="381" y="1197"/>
                  </a:lnTo>
                  <a:lnTo>
                    <a:pt x="572" y="920"/>
                  </a:lnTo>
                  <a:lnTo>
                    <a:pt x="1048" y="736"/>
                  </a:lnTo>
                  <a:lnTo>
                    <a:pt x="2477" y="2117"/>
                  </a:lnTo>
                  <a:lnTo>
                    <a:pt x="2572" y="1381"/>
                  </a:lnTo>
                  <a:lnTo>
                    <a:pt x="2762" y="1197"/>
                  </a:lnTo>
                  <a:lnTo>
                    <a:pt x="2762" y="828"/>
                  </a:lnTo>
                  <a:lnTo>
                    <a:pt x="2953" y="644"/>
                  </a:lnTo>
                  <a:lnTo>
                    <a:pt x="3239" y="368"/>
                  </a:lnTo>
                  <a:lnTo>
                    <a:pt x="4001" y="644"/>
                  </a:lnTo>
                  <a:lnTo>
                    <a:pt x="4001" y="184"/>
                  </a:lnTo>
                  <a:lnTo>
                    <a:pt x="4287" y="0"/>
                  </a:lnTo>
                  <a:lnTo>
                    <a:pt x="4763" y="0"/>
                  </a:lnTo>
                  <a:lnTo>
                    <a:pt x="5239" y="276"/>
                  </a:lnTo>
                  <a:lnTo>
                    <a:pt x="6001" y="276"/>
                  </a:lnTo>
                  <a:lnTo>
                    <a:pt x="6192" y="0"/>
                  </a:lnTo>
                  <a:lnTo>
                    <a:pt x="6477" y="0"/>
                  </a:lnTo>
                  <a:lnTo>
                    <a:pt x="7239" y="184"/>
                  </a:lnTo>
                  <a:lnTo>
                    <a:pt x="7716" y="368"/>
                  </a:lnTo>
                  <a:lnTo>
                    <a:pt x="8001" y="644"/>
                  </a:lnTo>
                  <a:lnTo>
                    <a:pt x="8192" y="736"/>
                  </a:lnTo>
                  <a:lnTo>
                    <a:pt x="8478" y="920"/>
                  </a:lnTo>
                  <a:lnTo>
                    <a:pt x="8764" y="920"/>
                  </a:lnTo>
                  <a:lnTo>
                    <a:pt x="9145" y="828"/>
                  </a:lnTo>
                  <a:lnTo>
                    <a:pt x="9145" y="460"/>
                  </a:lnTo>
                  <a:lnTo>
                    <a:pt x="9430" y="368"/>
                  </a:lnTo>
                  <a:lnTo>
                    <a:pt x="10192" y="368"/>
                  </a:lnTo>
                  <a:lnTo>
                    <a:pt x="10859" y="276"/>
                  </a:lnTo>
                  <a:lnTo>
                    <a:pt x="11431" y="368"/>
                  </a:lnTo>
                  <a:lnTo>
                    <a:pt x="12097" y="736"/>
                  </a:lnTo>
                  <a:lnTo>
                    <a:pt x="13145" y="1841"/>
                  </a:lnTo>
                  <a:lnTo>
                    <a:pt x="13622" y="1381"/>
                  </a:lnTo>
                  <a:lnTo>
                    <a:pt x="14669" y="1289"/>
                  </a:lnTo>
                  <a:lnTo>
                    <a:pt x="14669" y="1473"/>
                  </a:lnTo>
                  <a:lnTo>
                    <a:pt x="14384" y="2301"/>
                  </a:lnTo>
                  <a:lnTo>
                    <a:pt x="14098" y="2761"/>
                  </a:lnTo>
                  <a:lnTo>
                    <a:pt x="14098" y="3222"/>
                  </a:lnTo>
                  <a:lnTo>
                    <a:pt x="14098" y="3774"/>
                  </a:lnTo>
                  <a:lnTo>
                    <a:pt x="14288" y="4418"/>
                  </a:lnTo>
                  <a:lnTo>
                    <a:pt x="14574" y="4970"/>
                  </a:lnTo>
                  <a:lnTo>
                    <a:pt x="14860" y="5615"/>
                  </a:lnTo>
                  <a:lnTo>
                    <a:pt x="15146" y="5891"/>
                  </a:lnTo>
                  <a:lnTo>
                    <a:pt x="15812" y="6443"/>
                  </a:lnTo>
                  <a:lnTo>
                    <a:pt x="16289" y="6811"/>
                  </a:lnTo>
                  <a:lnTo>
                    <a:pt x="16384" y="7087"/>
                  </a:lnTo>
                  <a:lnTo>
                    <a:pt x="16384" y="7272"/>
                  </a:lnTo>
                  <a:lnTo>
                    <a:pt x="16098" y="7364"/>
                  </a:lnTo>
                  <a:lnTo>
                    <a:pt x="15908" y="7640"/>
                  </a:lnTo>
                  <a:lnTo>
                    <a:pt x="15622" y="7640"/>
                  </a:lnTo>
                  <a:lnTo>
                    <a:pt x="15146" y="7364"/>
                  </a:lnTo>
                  <a:lnTo>
                    <a:pt x="14860" y="7272"/>
                  </a:lnTo>
                  <a:lnTo>
                    <a:pt x="14574" y="7272"/>
                  </a:lnTo>
                  <a:lnTo>
                    <a:pt x="14574" y="7456"/>
                  </a:lnTo>
                  <a:lnTo>
                    <a:pt x="14574" y="7732"/>
                  </a:lnTo>
                  <a:lnTo>
                    <a:pt x="15050" y="8100"/>
                  </a:lnTo>
                  <a:lnTo>
                    <a:pt x="15146" y="8376"/>
                  </a:lnTo>
                  <a:lnTo>
                    <a:pt x="15527" y="8652"/>
                  </a:lnTo>
                  <a:lnTo>
                    <a:pt x="15527" y="8836"/>
                  </a:lnTo>
                  <a:lnTo>
                    <a:pt x="15622" y="9112"/>
                  </a:lnTo>
                  <a:lnTo>
                    <a:pt x="15622" y="9297"/>
                  </a:lnTo>
                  <a:lnTo>
                    <a:pt x="15622" y="9665"/>
                  </a:lnTo>
                  <a:lnTo>
                    <a:pt x="15527" y="9849"/>
                  </a:lnTo>
                  <a:lnTo>
                    <a:pt x="15336" y="994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98" name="Croatia"/>
            <p:cNvSpPr>
              <a:spLocks noChangeAspect="1"/>
            </p:cNvSpPr>
            <p:nvPr/>
          </p:nvSpPr>
          <p:spPr bwMode="auto">
            <a:xfrm>
              <a:off x="2124" y="2153"/>
              <a:ext cx="327" cy="328"/>
            </a:xfrm>
            <a:custGeom>
              <a:avLst/>
              <a:gdLst/>
              <a:ahLst/>
              <a:cxnLst>
                <a:cxn ang="0">
                  <a:pos x="15558" y="5219"/>
                </a:cxn>
                <a:cxn ang="0">
                  <a:pos x="14796" y="6250"/>
                </a:cxn>
                <a:cxn ang="0">
                  <a:pos x="12955" y="5340"/>
                </a:cxn>
                <a:cxn ang="0">
                  <a:pos x="12129" y="5704"/>
                </a:cxn>
                <a:cxn ang="0">
                  <a:pos x="11177" y="5340"/>
                </a:cxn>
                <a:cxn ang="0">
                  <a:pos x="10161" y="5279"/>
                </a:cxn>
                <a:cxn ang="0">
                  <a:pos x="8827" y="5219"/>
                </a:cxn>
                <a:cxn ang="0">
                  <a:pos x="8001" y="5643"/>
                </a:cxn>
                <a:cxn ang="0">
                  <a:pos x="6731" y="5583"/>
                </a:cxn>
                <a:cxn ang="0">
                  <a:pos x="6160" y="6493"/>
                </a:cxn>
                <a:cxn ang="0">
                  <a:pos x="6350" y="7646"/>
                </a:cxn>
                <a:cxn ang="0">
                  <a:pos x="8700" y="10559"/>
                </a:cxn>
                <a:cxn ang="0">
                  <a:pos x="10669" y="12379"/>
                </a:cxn>
                <a:cxn ang="0">
                  <a:pos x="10986" y="13047"/>
                </a:cxn>
                <a:cxn ang="0">
                  <a:pos x="11939" y="14382"/>
                </a:cxn>
                <a:cxn ang="0">
                  <a:pos x="12256" y="14442"/>
                </a:cxn>
                <a:cxn ang="0">
                  <a:pos x="14288" y="15899"/>
                </a:cxn>
                <a:cxn ang="0">
                  <a:pos x="13780" y="15777"/>
                </a:cxn>
                <a:cxn ang="0">
                  <a:pos x="11812" y="15049"/>
                </a:cxn>
                <a:cxn ang="0">
                  <a:pos x="11113" y="14260"/>
                </a:cxn>
                <a:cxn ang="0">
                  <a:pos x="11113" y="14139"/>
                </a:cxn>
                <a:cxn ang="0">
                  <a:pos x="8128" y="12500"/>
                </a:cxn>
                <a:cxn ang="0">
                  <a:pos x="6731" y="11590"/>
                </a:cxn>
                <a:cxn ang="0">
                  <a:pos x="4763" y="9891"/>
                </a:cxn>
                <a:cxn ang="0">
                  <a:pos x="4763" y="8859"/>
                </a:cxn>
                <a:cxn ang="0">
                  <a:pos x="3620" y="6250"/>
                </a:cxn>
                <a:cxn ang="0">
                  <a:pos x="2794" y="5401"/>
                </a:cxn>
                <a:cxn ang="0">
                  <a:pos x="1461" y="7282"/>
                </a:cxn>
                <a:cxn ang="0">
                  <a:pos x="254" y="5765"/>
                </a:cxn>
                <a:cxn ang="0">
                  <a:pos x="254" y="4672"/>
                </a:cxn>
                <a:cxn ang="0">
                  <a:pos x="953" y="4976"/>
                </a:cxn>
                <a:cxn ang="0">
                  <a:pos x="1778" y="4733"/>
                </a:cxn>
                <a:cxn ang="0">
                  <a:pos x="2223" y="4915"/>
                </a:cxn>
                <a:cxn ang="0">
                  <a:pos x="2921" y="4733"/>
                </a:cxn>
                <a:cxn ang="0">
                  <a:pos x="3112" y="4005"/>
                </a:cxn>
                <a:cxn ang="0">
                  <a:pos x="3620" y="4430"/>
                </a:cxn>
                <a:cxn ang="0">
                  <a:pos x="3937" y="4248"/>
                </a:cxn>
                <a:cxn ang="0">
                  <a:pos x="4890" y="4430"/>
                </a:cxn>
                <a:cxn ang="0">
                  <a:pos x="5080" y="3702"/>
                </a:cxn>
                <a:cxn ang="0">
                  <a:pos x="5334" y="3277"/>
                </a:cxn>
                <a:cxn ang="0">
                  <a:pos x="5588" y="2488"/>
                </a:cxn>
                <a:cxn ang="0">
                  <a:pos x="5398" y="1638"/>
                </a:cxn>
                <a:cxn ang="0">
                  <a:pos x="7049" y="728"/>
                </a:cxn>
                <a:cxn ang="0">
                  <a:pos x="7493" y="61"/>
                </a:cxn>
                <a:cxn ang="0">
                  <a:pos x="9208" y="1153"/>
                </a:cxn>
                <a:cxn ang="0">
                  <a:pos x="11812" y="2913"/>
                </a:cxn>
                <a:cxn ang="0">
                  <a:pos x="14415" y="1942"/>
                </a:cxn>
                <a:cxn ang="0">
                  <a:pos x="14923" y="3702"/>
                </a:cxn>
                <a:cxn ang="0">
                  <a:pos x="15558" y="4612"/>
                </a:cxn>
                <a:cxn ang="0">
                  <a:pos x="16193" y="5097"/>
                </a:cxn>
              </a:cxnLst>
              <a:rect l="0" t="0" r="r" b="b"/>
              <a:pathLst>
                <a:path w="16384" h="16384">
                  <a:moveTo>
                    <a:pt x="16193" y="5097"/>
                  </a:moveTo>
                  <a:lnTo>
                    <a:pt x="15876" y="5097"/>
                  </a:lnTo>
                  <a:lnTo>
                    <a:pt x="15685" y="5037"/>
                  </a:lnTo>
                  <a:lnTo>
                    <a:pt x="15558" y="5219"/>
                  </a:lnTo>
                  <a:lnTo>
                    <a:pt x="15368" y="5340"/>
                  </a:lnTo>
                  <a:lnTo>
                    <a:pt x="15368" y="5765"/>
                  </a:lnTo>
                  <a:lnTo>
                    <a:pt x="15241" y="6007"/>
                  </a:lnTo>
                  <a:lnTo>
                    <a:pt x="14796" y="6250"/>
                  </a:lnTo>
                  <a:lnTo>
                    <a:pt x="14225" y="5583"/>
                  </a:lnTo>
                  <a:lnTo>
                    <a:pt x="13780" y="5340"/>
                  </a:lnTo>
                  <a:lnTo>
                    <a:pt x="13399" y="5279"/>
                  </a:lnTo>
                  <a:lnTo>
                    <a:pt x="12955" y="5340"/>
                  </a:lnTo>
                  <a:lnTo>
                    <a:pt x="12447" y="5340"/>
                  </a:lnTo>
                  <a:lnTo>
                    <a:pt x="12256" y="5401"/>
                  </a:lnTo>
                  <a:lnTo>
                    <a:pt x="12256" y="5583"/>
                  </a:lnTo>
                  <a:lnTo>
                    <a:pt x="12129" y="5704"/>
                  </a:lnTo>
                  <a:lnTo>
                    <a:pt x="11812" y="5704"/>
                  </a:lnTo>
                  <a:lnTo>
                    <a:pt x="11621" y="5583"/>
                  </a:lnTo>
                  <a:lnTo>
                    <a:pt x="11431" y="5522"/>
                  </a:lnTo>
                  <a:lnTo>
                    <a:pt x="11177" y="5340"/>
                  </a:lnTo>
                  <a:lnTo>
                    <a:pt x="10923" y="5219"/>
                  </a:lnTo>
                  <a:lnTo>
                    <a:pt x="10351" y="5097"/>
                  </a:lnTo>
                  <a:lnTo>
                    <a:pt x="10288" y="5097"/>
                  </a:lnTo>
                  <a:lnTo>
                    <a:pt x="10161" y="5279"/>
                  </a:lnTo>
                  <a:lnTo>
                    <a:pt x="9653" y="5279"/>
                  </a:lnTo>
                  <a:lnTo>
                    <a:pt x="9335" y="5097"/>
                  </a:lnTo>
                  <a:lnTo>
                    <a:pt x="9018" y="5097"/>
                  </a:lnTo>
                  <a:lnTo>
                    <a:pt x="8827" y="5219"/>
                  </a:lnTo>
                  <a:lnTo>
                    <a:pt x="8827" y="5522"/>
                  </a:lnTo>
                  <a:lnTo>
                    <a:pt x="8319" y="5340"/>
                  </a:lnTo>
                  <a:lnTo>
                    <a:pt x="8128" y="5522"/>
                  </a:lnTo>
                  <a:lnTo>
                    <a:pt x="8001" y="5643"/>
                  </a:lnTo>
                  <a:lnTo>
                    <a:pt x="7874" y="5886"/>
                  </a:lnTo>
                  <a:lnTo>
                    <a:pt x="7811" y="6007"/>
                  </a:lnTo>
                  <a:lnTo>
                    <a:pt x="7684" y="6493"/>
                  </a:lnTo>
                  <a:lnTo>
                    <a:pt x="6731" y="5583"/>
                  </a:lnTo>
                  <a:lnTo>
                    <a:pt x="6541" y="5643"/>
                  </a:lnTo>
                  <a:lnTo>
                    <a:pt x="6350" y="5886"/>
                  </a:lnTo>
                  <a:lnTo>
                    <a:pt x="6160" y="6007"/>
                  </a:lnTo>
                  <a:lnTo>
                    <a:pt x="6160" y="6493"/>
                  </a:lnTo>
                  <a:lnTo>
                    <a:pt x="6160" y="6736"/>
                  </a:lnTo>
                  <a:lnTo>
                    <a:pt x="6160" y="7282"/>
                  </a:lnTo>
                  <a:lnTo>
                    <a:pt x="6223" y="7525"/>
                  </a:lnTo>
                  <a:lnTo>
                    <a:pt x="6350" y="7646"/>
                  </a:lnTo>
                  <a:lnTo>
                    <a:pt x="6541" y="7646"/>
                  </a:lnTo>
                  <a:lnTo>
                    <a:pt x="6731" y="7585"/>
                  </a:lnTo>
                  <a:lnTo>
                    <a:pt x="7811" y="9588"/>
                  </a:lnTo>
                  <a:lnTo>
                    <a:pt x="8700" y="10559"/>
                  </a:lnTo>
                  <a:lnTo>
                    <a:pt x="10097" y="11954"/>
                  </a:lnTo>
                  <a:lnTo>
                    <a:pt x="10288" y="12197"/>
                  </a:lnTo>
                  <a:lnTo>
                    <a:pt x="10478" y="12379"/>
                  </a:lnTo>
                  <a:lnTo>
                    <a:pt x="10669" y="12379"/>
                  </a:lnTo>
                  <a:lnTo>
                    <a:pt x="10923" y="12440"/>
                  </a:lnTo>
                  <a:lnTo>
                    <a:pt x="10923" y="12561"/>
                  </a:lnTo>
                  <a:lnTo>
                    <a:pt x="10986" y="12804"/>
                  </a:lnTo>
                  <a:lnTo>
                    <a:pt x="10986" y="13047"/>
                  </a:lnTo>
                  <a:lnTo>
                    <a:pt x="11431" y="13714"/>
                  </a:lnTo>
                  <a:lnTo>
                    <a:pt x="11748" y="13896"/>
                  </a:lnTo>
                  <a:lnTo>
                    <a:pt x="11939" y="14078"/>
                  </a:lnTo>
                  <a:lnTo>
                    <a:pt x="11939" y="14382"/>
                  </a:lnTo>
                  <a:lnTo>
                    <a:pt x="11812" y="14503"/>
                  </a:lnTo>
                  <a:lnTo>
                    <a:pt x="11939" y="14746"/>
                  </a:lnTo>
                  <a:lnTo>
                    <a:pt x="12256" y="14564"/>
                  </a:lnTo>
                  <a:lnTo>
                    <a:pt x="12256" y="14442"/>
                  </a:lnTo>
                  <a:lnTo>
                    <a:pt x="12447" y="14503"/>
                  </a:lnTo>
                  <a:lnTo>
                    <a:pt x="12955" y="14988"/>
                  </a:lnTo>
                  <a:lnTo>
                    <a:pt x="13717" y="15413"/>
                  </a:lnTo>
                  <a:lnTo>
                    <a:pt x="14288" y="15899"/>
                  </a:lnTo>
                  <a:lnTo>
                    <a:pt x="14606" y="16020"/>
                  </a:lnTo>
                  <a:lnTo>
                    <a:pt x="14733" y="16384"/>
                  </a:lnTo>
                  <a:lnTo>
                    <a:pt x="14288" y="16141"/>
                  </a:lnTo>
                  <a:lnTo>
                    <a:pt x="13780" y="15777"/>
                  </a:lnTo>
                  <a:lnTo>
                    <a:pt x="13272" y="15413"/>
                  </a:lnTo>
                  <a:lnTo>
                    <a:pt x="12764" y="15110"/>
                  </a:lnTo>
                  <a:lnTo>
                    <a:pt x="12256" y="15110"/>
                  </a:lnTo>
                  <a:lnTo>
                    <a:pt x="11812" y="15049"/>
                  </a:lnTo>
                  <a:lnTo>
                    <a:pt x="10986" y="14564"/>
                  </a:lnTo>
                  <a:lnTo>
                    <a:pt x="10288" y="14442"/>
                  </a:lnTo>
                  <a:lnTo>
                    <a:pt x="10478" y="14199"/>
                  </a:lnTo>
                  <a:lnTo>
                    <a:pt x="11113" y="14260"/>
                  </a:lnTo>
                  <a:lnTo>
                    <a:pt x="11431" y="14685"/>
                  </a:lnTo>
                  <a:lnTo>
                    <a:pt x="11748" y="14685"/>
                  </a:lnTo>
                  <a:lnTo>
                    <a:pt x="11621" y="14382"/>
                  </a:lnTo>
                  <a:lnTo>
                    <a:pt x="11113" y="14139"/>
                  </a:lnTo>
                  <a:lnTo>
                    <a:pt x="10351" y="13289"/>
                  </a:lnTo>
                  <a:lnTo>
                    <a:pt x="9653" y="12804"/>
                  </a:lnTo>
                  <a:lnTo>
                    <a:pt x="8700" y="12500"/>
                  </a:lnTo>
                  <a:lnTo>
                    <a:pt x="8128" y="12500"/>
                  </a:lnTo>
                  <a:lnTo>
                    <a:pt x="7366" y="12561"/>
                  </a:lnTo>
                  <a:lnTo>
                    <a:pt x="7176" y="12561"/>
                  </a:lnTo>
                  <a:lnTo>
                    <a:pt x="7049" y="12197"/>
                  </a:lnTo>
                  <a:lnTo>
                    <a:pt x="6731" y="11590"/>
                  </a:lnTo>
                  <a:lnTo>
                    <a:pt x="6160" y="11408"/>
                  </a:lnTo>
                  <a:lnTo>
                    <a:pt x="5906" y="11105"/>
                  </a:lnTo>
                  <a:lnTo>
                    <a:pt x="5398" y="10741"/>
                  </a:lnTo>
                  <a:lnTo>
                    <a:pt x="4763" y="9891"/>
                  </a:lnTo>
                  <a:lnTo>
                    <a:pt x="4699" y="9648"/>
                  </a:lnTo>
                  <a:lnTo>
                    <a:pt x="4890" y="9466"/>
                  </a:lnTo>
                  <a:lnTo>
                    <a:pt x="5398" y="9284"/>
                  </a:lnTo>
                  <a:lnTo>
                    <a:pt x="4763" y="8859"/>
                  </a:lnTo>
                  <a:lnTo>
                    <a:pt x="4255" y="8495"/>
                  </a:lnTo>
                  <a:lnTo>
                    <a:pt x="3874" y="7585"/>
                  </a:lnTo>
                  <a:lnTo>
                    <a:pt x="3874" y="6857"/>
                  </a:lnTo>
                  <a:lnTo>
                    <a:pt x="3620" y="6250"/>
                  </a:lnTo>
                  <a:lnTo>
                    <a:pt x="3429" y="5947"/>
                  </a:lnTo>
                  <a:lnTo>
                    <a:pt x="3239" y="5947"/>
                  </a:lnTo>
                  <a:lnTo>
                    <a:pt x="3112" y="5765"/>
                  </a:lnTo>
                  <a:lnTo>
                    <a:pt x="2794" y="5401"/>
                  </a:lnTo>
                  <a:lnTo>
                    <a:pt x="2223" y="5279"/>
                  </a:lnTo>
                  <a:lnTo>
                    <a:pt x="1969" y="6190"/>
                  </a:lnTo>
                  <a:lnTo>
                    <a:pt x="1651" y="6736"/>
                  </a:lnTo>
                  <a:lnTo>
                    <a:pt x="1461" y="7282"/>
                  </a:lnTo>
                  <a:lnTo>
                    <a:pt x="1143" y="7342"/>
                  </a:lnTo>
                  <a:lnTo>
                    <a:pt x="826" y="7221"/>
                  </a:lnTo>
                  <a:lnTo>
                    <a:pt x="445" y="6250"/>
                  </a:lnTo>
                  <a:lnTo>
                    <a:pt x="254" y="5765"/>
                  </a:lnTo>
                  <a:lnTo>
                    <a:pt x="0" y="5037"/>
                  </a:lnTo>
                  <a:lnTo>
                    <a:pt x="0" y="4672"/>
                  </a:lnTo>
                  <a:lnTo>
                    <a:pt x="127" y="4430"/>
                  </a:lnTo>
                  <a:lnTo>
                    <a:pt x="254" y="4672"/>
                  </a:lnTo>
                  <a:lnTo>
                    <a:pt x="318" y="4915"/>
                  </a:lnTo>
                  <a:lnTo>
                    <a:pt x="572" y="4976"/>
                  </a:lnTo>
                  <a:lnTo>
                    <a:pt x="762" y="4976"/>
                  </a:lnTo>
                  <a:lnTo>
                    <a:pt x="953" y="4976"/>
                  </a:lnTo>
                  <a:lnTo>
                    <a:pt x="1143" y="5097"/>
                  </a:lnTo>
                  <a:lnTo>
                    <a:pt x="1397" y="4976"/>
                  </a:lnTo>
                  <a:lnTo>
                    <a:pt x="1461" y="4855"/>
                  </a:lnTo>
                  <a:lnTo>
                    <a:pt x="1778" y="4733"/>
                  </a:lnTo>
                  <a:lnTo>
                    <a:pt x="1905" y="4915"/>
                  </a:lnTo>
                  <a:lnTo>
                    <a:pt x="2096" y="5037"/>
                  </a:lnTo>
                  <a:lnTo>
                    <a:pt x="2223" y="5037"/>
                  </a:lnTo>
                  <a:lnTo>
                    <a:pt x="2223" y="4915"/>
                  </a:lnTo>
                  <a:lnTo>
                    <a:pt x="2223" y="4733"/>
                  </a:lnTo>
                  <a:lnTo>
                    <a:pt x="2540" y="4672"/>
                  </a:lnTo>
                  <a:lnTo>
                    <a:pt x="2731" y="4855"/>
                  </a:lnTo>
                  <a:lnTo>
                    <a:pt x="2921" y="4733"/>
                  </a:lnTo>
                  <a:lnTo>
                    <a:pt x="3048" y="4612"/>
                  </a:lnTo>
                  <a:lnTo>
                    <a:pt x="3112" y="4369"/>
                  </a:lnTo>
                  <a:lnTo>
                    <a:pt x="3112" y="4248"/>
                  </a:lnTo>
                  <a:lnTo>
                    <a:pt x="3112" y="4005"/>
                  </a:lnTo>
                  <a:lnTo>
                    <a:pt x="3366" y="3884"/>
                  </a:lnTo>
                  <a:lnTo>
                    <a:pt x="3429" y="4005"/>
                  </a:lnTo>
                  <a:lnTo>
                    <a:pt x="3556" y="4248"/>
                  </a:lnTo>
                  <a:lnTo>
                    <a:pt x="3620" y="4430"/>
                  </a:lnTo>
                  <a:lnTo>
                    <a:pt x="3747" y="4672"/>
                  </a:lnTo>
                  <a:lnTo>
                    <a:pt x="3937" y="4672"/>
                  </a:lnTo>
                  <a:lnTo>
                    <a:pt x="3937" y="4430"/>
                  </a:lnTo>
                  <a:lnTo>
                    <a:pt x="3937" y="4248"/>
                  </a:lnTo>
                  <a:lnTo>
                    <a:pt x="4191" y="4248"/>
                  </a:lnTo>
                  <a:lnTo>
                    <a:pt x="4382" y="4308"/>
                  </a:lnTo>
                  <a:lnTo>
                    <a:pt x="4445" y="4612"/>
                  </a:lnTo>
                  <a:lnTo>
                    <a:pt x="4890" y="4430"/>
                  </a:lnTo>
                  <a:lnTo>
                    <a:pt x="4890" y="4126"/>
                  </a:lnTo>
                  <a:lnTo>
                    <a:pt x="4890" y="3884"/>
                  </a:lnTo>
                  <a:lnTo>
                    <a:pt x="5207" y="3884"/>
                  </a:lnTo>
                  <a:lnTo>
                    <a:pt x="5080" y="3702"/>
                  </a:lnTo>
                  <a:lnTo>
                    <a:pt x="4890" y="3702"/>
                  </a:lnTo>
                  <a:lnTo>
                    <a:pt x="4763" y="3580"/>
                  </a:lnTo>
                  <a:lnTo>
                    <a:pt x="5017" y="3398"/>
                  </a:lnTo>
                  <a:lnTo>
                    <a:pt x="5334" y="3277"/>
                  </a:lnTo>
                  <a:lnTo>
                    <a:pt x="5525" y="3095"/>
                  </a:lnTo>
                  <a:lnTo>
                    <a:pt x="5588" y="2913"/>
                  </a:lnTo>
                  <a:lnTo>
                    <a:pt x="5588" y="2670"/>
                  </a:lnTo>
                  <a:lnTo>
                    <a:pt x="5588" y="2488"/>
                  </a:lnTo>
                  <a:lnTo>
                    <a:pt x="5588" y="2306"/>
                  </a:lnTo>
                  <a:lnTo>
                    <a:pt x="5334" y="2002"/>
                  </a:lnTo>
                  <a:lnTo>
                    <a:pt x="5334" y="1760"/>
                  </a:lnTo>
                  <a:lnTo>
                    <a:pt x="5398" y="1638"/>
                  </a:lnTo>
                  <a:lnTo>
                    <a:pt x="6223" y="1092"/>
                  </a:lnTo>
                  <a:lnTo>
                    <a:pt x="6541" y="1092"/>
                  </a:lnTo>
                  <a:lnTo>
                    <a:pt x="6731" y="1032"/>
                  </a:lnTo>
                  <a:lnTo>
                    <a:pt x="7049" y="728"/>
                  </a:lnTo>
                  <a:lnTo>
                    <a:pt x="7049" y="607"/>
                  </a:lnTo>
                  <a:lnTo>
                    <a:pt x="7049" y="364"/>
                  </a:lnTo>
                  <a:lnTo>
                    <a:pt x="7049" y="61"/>
                  </a:lnTo>
                  <a:lnTo>
                    <a:pt x="7493" y="61"/>
                  </a:lnTo>
                  <a:lnTo>
                    <a:pt x="7811" y="0"/>
                  </a:lnTo>
                  <a:lnTo>
                    <a:pt x="8001" y="61"/>
                  </a:lnTo>
                  <a:lnTo>
                    <a:pt x="8700" y="364"/>
                  </a:lnTo>
                  <a:lnTo>
                    <a:pt x="9208" y="1153"/>
                  </a:lnTo>
                  <a:lnTo>
                    <a:pt x="9970" y="1456"/>
                  </a:lnTo>
                  <a:lnTo>
                    <a:pt x="10478" y="2245"/>
                  </a:lnTo>
                  <a:lnTo>
                    <a:pt x="11113" y="2367"/>
                  </a:lnTo>
                  <a:lnTo>
                    <a:pt x="11812" y="2913"/>
                  </a:lnTo>
                  <a:lnTo>
                    <a:pt x="12764" y="2670"/>
                  </a:lnTo>
                  <a:lnTo>
                    <a:pt x="13399" y="2427"/>
                  </a:lnTo>
                  <a:lnTo>
                    <a:pt x="13971" y="2002"/>
                  </a:lnTo>
                  <a:lnTo>
                    <a:pt x="14415" y="1942"/>
                  </a:lnTo>
                  <a:lnTo>
                    <a:pt x="14733" y="2973"/>
                  </a:lnTo>
                  <a:lnTo>
                    <a:pt x="14606" y="3277"/>
                  </a:lnTo>
                  <a:lnTo>
                    <a:pt x="14606" y="3459"/>
                  </a:lnTo>
                  <a:lnTo>
                    <a:pt x="14923" y="3702"/>
                  </a:lnTo>
                  <a:lnTo>
                    <a:pt x="15050" y="3944"/>
                  </a:lnTo>
                  <a:lnTo>
                    <a:pt x="14796" y="4005"/>
                  </a:lnTo>
                  <a:lnTo>
                    <a:pt x="15050" y="4430"/>
                  </a:lnTo>
                  <a:lnTo>
                    <a:pt x="15558" y="4612"/>
                  </a:lnTo>
                  <a:lnTo>
                    <a:pt x="16257" y="4733"/>
                  </a:lnTo>
                  <a:lnTo>
                    <a:pt x="16384" y="4915"/>
                  </a:lnTo>
                  <a:lnTo>
                    <a:pt x="16257" y="5037"/>
                  </a:lnTo>
                  <a:lnTo>
                    <a:pt x="16193" y="509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grpSp>
          <p:nvGrpSpPr>
            <p:cNvPr id="299" name="Slovenia"/>
            <p:cNvGrpSpPr>
              <a:grpSpLocks noChangeAspect="1"/>
            </p:cNvGrpSpPr>
            <p:nvPr/>
          </p:nvGrpSpPr>
          <p:grpSpPr bwMode="auto">
            <a:xfrm>
              <a:off x="2116" y="2125"/>
              <a:ext cx="217" cy="326"/>
              <a:chOff x="-3928" y="-127470"/>
              <a:chExt cx="17992" cy="126"/>
            </a:xfrm>
            <a:grpFill/>
          </p:grpSpPr>
          <p:sp>
            <p:nvSpPr>
              <p:cNvPr id="301" name="Slovania"/>
              <p:cNvSpPr>
                <a:spLocks noChangeAspect="1"/>
              </p:cNvSpPr>
              <p:nvPr/>
            </p:nvSpPr>
            <p:spPr bwMode="auto">
              <a:xfrm>
                <a:off x="-3928" y="-127470"/>
                <a:ext cx="13936" cy="51"/>
              </a:xfrm>
              <a:custGeom>
                <a:avLst/>
                <a:gdLst/>
                <a:ahLst/>
                <a:cxnLst>
                  <a:cxn ang="0">
                    <a:pos x="14592" y="4482"/>
                  </a:cxn>
                  <a:cxn ang="0">
                    <a:pos x="14592" y="5410"/>
                  </a:cxn>
                  <a:cxn ang="0">
                    <a:pos x="13696" y="6183"/>
                  </a:cxn>
                  <a:cxn ang="0">
                    <a:pos x="11264" y="7574"/>
                  </a:cxn>
                  <a:cxn ang="0">
                    <a:pos x="11008" y="8656"/>
                  </a:cxn>
                  <a:cxn ang="0">
                    <a:pos x="11648" y="9738"/>
                  </a:cxn>
                  <a:cxn ang="0">
                    <a:pos x="11648" y="10820"/>
                  </a:cxn>
                  <a:cxn ang="0">
                    <a:pos x="11008" y="11747"/>
                  </a:cxn>
                  <a:cxn ang="0">
                    <a:pos x="10112" y="12520"/>
                  </a:cxn>
                  <a:cxn ang="0">
                    <a:pos x="10624" y="12829"/>
                  </a:cxn>
                  <a:cxn ang="0">
                    <a:pos x="10368" y="13293"/>
                  </a:cxn>
                  <a:cxn ang="0">
                    <a:pos x="10112" y="14993"/>
                  </a:cxn>
                  <a:cxn ang="0">
                    <a:pos x="9472" y="14684"/>
                  </a:cxn>
                  <a:cxn ang="0">
                    <a:pos x="8448" y="14375"/>
                  </a:cxn>
                  <a:cxn ang="0">
                    <a:pos x="8448" y="15302"/>
                  </a:cxn>
                  <a:cxn ang="0">
                    <a:pos x="7808" y="14993"/>
                  </a:cxn>
                  <a:cxn ang="0">
                    <a:pos x="7424" y="13756"/>
                  </a:cxn>
                  <a:cxn ang="0">
                    <a:pos x="6784" y="13447"/>
                  </a:cxn>
                  <a:cxn ang="0">
                    <a:pos x="6784" y="14684"/>
                  </a:cxn>
                  <a:cxn ang="0">
                    <a:pos x="6400" y="15457"/>
                  </a:cxn>
                  <a:cxn ang="0">
                    <a:pos x="5760" y="15302"/>
                  </a:cxn>
                  <a:cxn ang="0">
                    <a:pos x="5120" y="15920"/>
                  </a:cxn>
                  <a:cxn ang="0">
                    <a:pos x="4736" y="16229"/>
                  </a:cxn>
                  <a:cxn ang="0">
                    <a:pos x="4096" y="15457"/>
                  </a:cxn>
                  <a:cxn ang="0">
                    <a:pos x="3328" y="16075"/>
                  </a:cxn>
                  <a:cxn ang="0">
                    <a:pos x="2688" y="16075"/>
                  </a:cxn>
                  <a:cxn ang="0">
                    <a:pos x="1792" y="16075"/>
                  </a:cxn>
                  <a:cxn ang="0">
                    <a:pos x="1152" y="15457"/>
                  </a:cxn>
                  <a:cxn ang="0">
                    <a:pos x="1408" y="14684"/>
                  </a:cxn>
                  <a:cxn ang="0">
                    <a:pos x="2176" y="14684"/>
                  </a:cxn>
                  <a:cxn ang="0">
                    <a:pos x="2688" y="13756"/>
                  </a:cxn>
                  <a:cxn ang="0">
                    <a:pos x="2048" y="12829"/>
                  </a:cxn>
                  <a:cxn ang="0">
                    <a:pos x="1664" y="12056"/>
                  </a:cxn>
                  <a:cxn ang="0">
                    <a:pos x="1024" y="10820"/>
                  </a:cxn>
                  <a:cxn ang="0">
                    <a:pos x="384" y="9583"/>
                  </a:cxn>
                  <a:cxn ang="0">
                    <a:pos x="768" y="7728"/>
                  </a:cxn>
                  <a:cxn ang="0">
                    <a:pos x="0" y="6955"/>
                  </a:cxn>
                  <a:cxn ang="0">
                    <a:pos x="512" y="5255"/>
                  </a:cxn>
                  <a:cxn ang="0">
                    <a:pos x="1408" y="4637"/>
                  </a:cxn>
                  <a:cxn ang="0">
                    <a:pos x="2688" y="4637"/>
                  </a:cxn>
                  <a:cxn ang="0">
                    <a:pos x="4352" y="4946"/>
                  </a:cxn>
                  <a:cxn ang="0">
                    <a:pos x="5632" y="4946"/>
                  </a:cxn>
                  <a:cxn ang="0">
                    <a:pos x="6144" y="4328"/>
                  </a:cxn>
                  <a:cxn ang="0">
                    <a:pos x="7040" y="2937"/>
                  </a:cxn>
                  <a:cxn ang="0">
                    <a:pos x="8448" y="2164"/>
                  </a:cxn>
                  <a:cxn ang="0">
                    <a:pos x="9728" y="2473"/>
                  </a:cxn>
                  <a:cxn ang="0">
                    <a:pos x="10368" y="2009"/>
                  </a:cxn>
                  <a:cxn ang="0">
                    <a:pos x="11008" y="1391"/>
                  </a:cxn>
                  <a:cxn ang="0">
                    <a:pos x="12032" y="1391"/>
                  </a:cxn>
                  <a:cxn ang="0">
                    <a:pos x="12928" y="1700"/>
                  </a:cxn>
                  <a:cxn ang="0">
                    <a:pos x="12928" y="773"/>
                  </a:cxn>
                  <a:cxn ang="0">
                    <a:pos x="14336" y="155"/>
                  </a:cxn>
                  <a:cxn ang="0">
                    <a:pos x="15616" y="2009"/>
                  </a:cxn>
                  <a:cxn ang="0">
                    <a:pos x="16000" y="3555"/>
                  </a:cxn>
                  <a:cxn ang="0">
                    <a:pos x="14720" y="3555"/>
                  </a:cxn>
                </a:cxnLst>
                <a:rect l="0" t="0" r="r" b="b"/>
                <a:pathLst>
                  <a:path w="16384" h="16384">
                    <a:moveTo>
                      <a:pt x="14592" y="3710"/>
                    </a:moveTo>
                    <a:lnTo>
                      <a:pt x="14592" y="4482"/>
                    </a:lnTo>
                    <a:lnTo>
                      <a:pt x="14592" y="5101"/>
                    </a:lnTo>
                    <a:lnTo>
                      <a:pt x="14592" y="5410"/>
                    </a:lnTo>
                    <a:lnTo>
                      <a:pt x="14080" y="6028"/>
                    </a:lnTo>
                    <a:lnTo>
                      <a:pt x="13696" y="6183"/>
                    </a:lnTo>
                    <a:lnTo>
                      <a:pt x="13056" y="6183"/>
                    </a:lnTo>
                    <a:lnTo>
                      <a:pt x="11264" y="7574"/>
                    </a:lnTo>
                    <a:lnTo>
                      <a:pt x="11008" y="7883"/>
                    </a:lnTo>
                    <a:lnTo>
                      <a:pt x="11008" y="8656"/>
                    </a:lnTo>
                    <a:lnTo>
                      <a:pt x="11648" y="9274"/>
                    </a:lnTo>
                    <a:lnTo>
                      <a:pt x="11648" y="9738"/>
                    </a:lnTo>
                    <a:lnTo>
                      <a:pt x="11648" y="10356"/>
                    </a:lnTo>
                    <a:lnTo>
                      <a:pt x="11648" y="10820"/>
                    </a:lnTo>
                    <a:lnTo>
                      <a:pt x="11648" y="11129"/>
                    </a:lnTo>
                    <a:lnTo>
                      <a:pt x="11008" y="11747"/>
                    </a:lnTo>
                    <a:lnTo>
                      <a:pt x="10368" y="12056"/>
                    </a:lnTo>
                    <a:lnTo>
                      <a:pt x="10112" y="12520"/>
                    </a:lnTo>
                    <a:lnTo>
                      <a:pt x="10112" y="12829"/>
                    </a:lnTo>
                    <a:lnTo>
                      <a:pt x="10624" y="12829"/>
                    </a:lnTo>
                    <a:lnTo>
                      <a:pt x="10752" y="13293"/>
                    </a:lnTo>
                    <a:lnTo>
                      <a:pt x="10368" y="13293"/>
                    </a:lnTo>
                    <a:lnTo>
                      <a:pt x="10112" y="14220"/>
                    </a:lnTo>
                    <a:lnTo>
                      <a:pt x="10112" y="14993"/>
                    </a:lnTo>
                    <a:lnTo>
                      <a:pt x="9728" y="15147"/>
                    </a:lnTo>
                    <a:lnTo>
                      <a:pt x="9472" y="14684"/>
                    </a:lnTo>
                    <a:lnTo>
                      <a:pt x="9088" y="14529"/>
                    </a:lnTo>
                    <a:lnTo>
                      <a:pt x="8448" y="14375"/>
                    </a:lnTo>
                    <a:lnTo>
                      <a:pt x="8448" y="14993"/>
                    </a:lnTo>
                    <a:lnTo>
                      <a:pt x="8448" y="15302"/>
                    </a:lnTo>
                    <a:lnTo>
                      <a:pt x="8064" y="15302"/>
                    </a:lnTo>
                    <a:lnTo>
                      <a:pt x="7808" y="14993"/>
                    </a:lnTo>
                    <a:lnTo>
                      <a:pt x="7680" y="14375"/>
                    </a:lnTo>
                    <a:lnTo>
                      <a:pt x="7424" y="13756"/>
                    </a:lnTo>
                    <a:lnTo>
                      <a:pt x="7296" y="13293"/>
                    </a:lnTo>
                    <a:lnTo>
                      <a:pt x="6784" y="13447"/>
                    </a:lnTo>
                    <a:lnTo>
                      <a:pt x="6656" y="14220"/>
                    </a:lnTo>
                    <a:lnTo>
                      <a:pt x="6784" y="14684"/>
                    </a:lnTo>
                    <a:lnTo>
                      <a:pt x="6656" y="15147"/>
                    </a:lnTo>
                    <a:lnTo>
                      <a:pt x="6400" y="15457"/>
                    </a:lnTo>
                    <a:lnTo>
                      <a:pt x="6144" y="15766"/>
                    </a:lnTo>
                    <a:lnTo>
                      <a:pt x="5760" y="15302"/>
                    </a:lnTo>
                    <a:lnTo>
                      <a:pt x="5120" y="15302"/>
                    </a:lnTo>
                    <a:lnTo>
                      <a:pt x="5120" y="15920"/>
                    </a:lnTo>
                    <a:lnTo>
                      <a:pt x="5120" y="16229"/>
                    </a:lnTo>
                    <a:lnTo>
                      <a:pt x="4736" y="16229"/>
                    </a:lnTo>
                    <a:lnTo>
                      <a:pt x="4352" y="15920"/>
                    </a:lnTo>
                    <a:lnTo>
                      <a:pt x="4096" y="15457"/>
                    </a:lnTo>
                    <a:lnTo>
                      <a:pt x="3712" y="15457"/>
                    </a:lnTo>
                    <a:lnTo>
                      <a:pt x="3328" y="16075"/>
                    </a:lnTo>
                    <a:lnTo>
                      <a:pt x="2816" y="16384"/>
                    </a:lnTo>
                    <a:lnTo>
                      <a:pt x="2688" y="16075"/>
                    </a:lnTo>
                    <a:lnTo>
                      <a:pt x="2048" y="16075"/>
                    </a:lnTo>
                    <a:lnTo>
                      <a:pt x="1792" y="16075"/>
                    </a:lnTo>
                    <a:lnTo>
                      <a:pt x="1408" y="15920"/>
                    </a:lnTo>
                    <a:lnTo>
                      <a:pt x="1152" y="15457"/>
                    </a:lnTo>
                    <a:lnTo>
                      <a:pt x="1024" y="14993"/>
                    </a:lnTo>
                    <a:lnTo>
                      <a:pt x="1408" y="14684"/>
                    </a:lnTo>
                    <a:lnTo>
                      <a:pt x="1792" y="14993"/>
                    </a:lnTo>
                    <a:lnTo>
                      <a:pt x="2176" y="14684"/>
                    </a:lnTo>
                    <a:lnTo>
                      <a:pt x="2688" y="14375"/>
                    </a:lnTo>
                    <a:lnTo>
                      <a:pt x="2688" y="13756"/>
                    </a:lnTo>
                    <a:lnTo>
                      <a:pt x="2432" y="12984"/>
                    </a:lnTo>
                    <a:lnTo>
                      <a:pt x="2048" y="12829"/>
                    </a:lnTo>
                    <a:lnTo>
                      <a:pt x="2048" y="12211"/>
                    </a:lnTo>
                    <a:lnTo>
                      <a:pt x="1664" y="12056"/>
                    </a:lnTo>
                    <a:lnTo>
                      <a:pt x="1152" y="11747"/>
                    </a:lnTo>
                    <a:lnTo>
                      <a:pt x="1024" y="10820"/>
                    </a:lnTo>
                    <a:lnTo>
                      <a:pt x="1024" y="10356"/>
                    </a:lnTo>
                    <a:lnTo>
                      <a:pt x="384" y="9583"/>
                    </a:lnTo>
                    <a:lnTo>
                      <a:pt x="512" y="8656"/>
                    </a:lnTo>
                    <a:lnTo>
                      <a:pt x="768" y="7728"/>
                    </a:lnTo>
                    <a:lnTo>
                      <a:pt x="128" y="7728"/>
                    </a:lnTo>
                    <a:lnTo>
                      <a:pt x="0" y="6955"/>
                    </a:lnTo>
                    <a:lnTo>
                      <a:pt x="128" y="6028"/>
                    </a:lnTo>
                    <a:lnTo>
                      <a:pt x="512" y="5255"/>
                    </a:lnTo>
                    <a:lnTo>
                      <a:pt x="1024" y="4946"/>
                    </a:lnTo>
                    <a:lnTo>
                      <a:pt x="1408" y="4637"/>
                    </a:lnTo>
                    <a:lnTo>
                      <a:pt x="2048" y="4637"/>
                    </a:lnTo>
                    <a:lnTo>
                      <a:pt x="2688" y="4637"/>
                    </a:lnTo>
                    <a:lnTo>
                      <a:pt x="3456" y="4946"/>
                    </a:lnTo>
                    <a:lnTo>
                      <a:pt x="4352" y="4946"/>
                    </a:lnTo>
                    <a:lnTo>
                      <a:pt x="4992" y="5101"/>
                    </a:lnTo>
                    <a:lnTo>
                      <a:pt x="5632" y="4946"/>
                    </a:lnTo>
                    <a:lnTo>
                      <a:pt x="6016" y="4946"/>
                    </a:lnTo>
                    <a:lnTo>
                      <a:pt x="6144" y="4328"/>
                    </a:lnTo>
                    <a:lnTo>
                      <a:pt x="6656" y="3555"/>
                    </a:lnTo>
                    <a:lnTo>
                      <a:pt x="7040" y="2937"/>
                    </a:lnTo>
                    <a:lnTo>
                      <a:pt x="7808" y="2164"/>
                    </a:lnTo>
                    <a:lnTo>
                      <a:pt x="8448" y="2164"/>
                    </a:lnTo>
                    <a:lnTo>
                      <a:pt x="9344" y="2164"/>
                    </a:lnTo>
                    <a:lnTo>
                      <a:pt x="9728" y="2473"/>
                    </a:lnTo>
                    <a:lnTo>
                      <a:pt x="10112" y="2782"/>
                    </a:lnTo>
                    <a:lnTo>
                      <a:pt x="10368" y="2009"/>
                    </a:lnTo>
                    <a:lnTo>
                      <a:pt x="10624" y="1391"/>
                    </a:lnTo>
                    <a:lnTo>
                      <a:pt x="11008" y="1391"/>
                    </a:lnTo>
                    <a:lnTo>
                      <a:pt x="11392" y="1391"/>
                    </a:lnTo>
                    <a:lnTo>
                      <a:pt x="12032" y="1391"/>
                    </a:lnTo>
                    <a:lnTo>
                      <a:pt x="12416" y="1700"/>
                    </a:lnTo>
                    <a:lnTo>
                      <a:pt x="12928" y="1700"/>
                    </a:lnTo>
                    <a:lnTo>
                      <a:pt x="12928" y="1082"/>
                    </a:lnTo>
                    <a:lnTo>
                      <a:pt x="12928" y="773"/>
                    </a:lnTo>
                    <a:lnTo>
                      <a:pt x="13696" y="0"/>
                    </a:lnTo>
                    <a:lnTo>
                      <a:pt x="14336" y="155"/>
                    </a:lnTo>
                    <a:lnTo>
                      <a:pt x="14976" y="464"/>
                    </a:lnTo>
                    <a:lnTo>
                      <a:pt x="15616" y="2009"/>
                    </a:lnTo>
                    <a:lnTo>
                      <a:pt x="16384" y="3710"/>
                    </a:lnTo>
                    <a:lnTo>
                      <a:pt x="16000" y="3555"/>
                    </a:lnTo>
                    <a:lnTo>
                      <a:pt x="15360" y="3710"/>
                    </a:lnTo>
                    <a:lnTo>
                      <a:pt x="14720" y="3555"/>
                    </a:lnTo>
                    <a:lnTo>
                      <a:pt x="14592" y="371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02" name="Drawing 121"/>
              <p:cNvSpPr>
                <a:spLocks noChangeAspect="1"/>
              </p:cNvSpPr>
              <p:nvPr/>
            </p:nvSpPr>
            <p:spPr bwMode="auto">
              <a:xfrm>
                <a:off x="10424" y="-127360"/>
                <a:ext cx="2184" cy="5"/>
              </a:xfrm>
              <a:custGeom>
                <a:avLst/>
                <a:gdLst/>
                <a:ahLst/>
                <a:cxnLst>
                  <a:cxn ang="0">
                    <a:pos x="16384" y="8937"/>
                  </a:cxn>
                  <a:cxn ang="0">
                    <a:pos x="15604" y="10426"/>
                  </a:cxn>
                  <a:cxn ang="0">
                    <a:pos x="14043" y="10426"/>
                  </a:cxn>
                  <a:cxn ang="0">
                    <a:pos x="9362" y="16384"/>
                  </a:cxn>
                  <a:cxn ang="0">
                    <a:pos x="5461" y="16384"/>
                  </a:cxn>
                  <a:cxn ang="0">
                    <a:pos x="2341" y="13405"/>
                  </a:cxn>
                  <a:cxn ang="0">
                    <a:pos x="0" y="8937"/>
                  </a:cxn>
                  <a:cxn ang="0">
                    <a:pos x="0" y="0"/>
                  </a:cxn>
                  <a:cxn ang="0">
                    <a:pos x="3901" y="0"/>
                  </a:cxn>
                  <a:cxn ang="0">
                    <a:pos x="7802" y="0"/>
                  </a:cxn>
                  <a:cxn ang="0">
                    <a:pos x="10142" y="0"/>
                  </a:cxn>
                  <a:cxn ang="0">
                    <a:pos x="12483" y="4468"/>
                  </a:cxn>
                  <a:cxn ang="0">
                    <a:pos x="15604" y="4468"/>
                  </a:cxn>
                  <a:cxn ang="0">
                    <a:pos x="16384" y="8937"/>
                  </a:cxn>
                </a:cxnLst>
                <a:rect l="0" t="0" r="r" b="b"/>
                <a:pathLst>
                  <a:path w="16384" h="16384">
                    <a:moveTo>
                      <a:pt x="16384" y="8937"/>
                    </a:moveTo>
                    <a:lnTo>
                      <a:pt x="15604" y="10426"/>
                    </a:lnTo>
                    <a:lnTo>
                      <a:pt x="14043" y="10426"/>
                    </a:lnTo>
                    <a:lnTo>
                      <a:pt x="9362" y="16384"/>
                    </a:lnTo>
                    <a:lnTo>
                      <a:pt x="5461" y="16384"/>
                    </a:lnTo>
                    <a:lnTo>
                      <a:pt x="2341" y="13405"/>
                    </a:lnTo>
                    <a:lnTo>
                      <a:pt x="0" y="8937"/>
                    </a:lnTo>
                    <a:lnTo>
                      <a:pt x="0" y="0"/>
                    </a:lnTo>
                    <a:lnTo>
                      <a:pt x="3901" y="0"/>
                    </a:lnTo>
                    <a:lnTo>
                      <a:pt x="7802" y="0"/>
                    </a:lnTo>
                    <a:lnTo>
                      <a:pt x="10142" y="0"/>
                    </a:lnTo>
                    <a:lnTo>
                      <a:pt x="12483" y="4468"/>
                    </a:lnTo>
                    <a:lnTo>
                      <a:pt x="15604" y="4468"/>
                    </a:lnTo>
                    <a:lnTo>
                      <a:pt x="16384" y="893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03" name="Drawing 122"/>
              <p:cNvSpPr>
                <a:spLocks noChangeAspect="1"/>
              </p:cNvSpPr>
              <p:nvPr/>
            </p:nvSpPr>
            <p:spPr bwMode="auto">
              <a:xfrm>
                <a:off x="11776" y="-127349"/>
                <a:ext cx="2288" cy="5"/>
              </a:xfrm>
              <a:custGeom>
                <a:avLst/>
                <a:gdLst/>
                <a:ahLst/>
                <a:cxnLst>
                  <a:cxn ang="0">
                    <a:pos x="15604" y="4468"/>
                  </a:cxn>
                  <a:cxn ang="0">
                    <a:pos x="16384" y="8937"/>
                  </a:cxn>
                  <a:cxn ang="0">
                    <a:pos x="15604" y="8937"/>
                  </a:cxn>
                  <a:cxn ang="0">
                    <a:pos x="13263" y="13405"/>
                  </a:cxn>
                  <a:cxn ang="0">
                    <a:pos x="10142" y="13405"/>
                  </a:cxn>
                  <a:cxn ang="0">
                    <a:pos x="6242" y="13405"/>
                  </a:cxn>
                  <a:cxn ang="0">
                    <a:pos x="2341" y="16384"/>
                  </a:cxn>
                  <a:cxn ang="0">
                    <a:pos x="0" y="13405"/>
                  </a:cxn>
                  <a:cxn ang="0">
                    <a:pos x="1560" y="4468"/>
                  </a:cxn>
                  <a:cxn ang="0">
                    <a:pos x="3901" y="4468"/>
                  </a:cxn>
                  <a:cxn ang="0">
                    <a:pos x="6242" y="4468"/>
                  </a:cxn>
                  <a:cxn ang="0">
                    <a:pos x="10142" y="0"/>
                  </a:cxn>
                  <a:cxn ang="0">
                    <a:pos x="13263" y="0"/>
                  </a:cxn>
                  <a:cxn ang="0">
                    <a:pos x="15604" y="4468"/>
                  </a:cxn>
                </a:cxnLst>
                <a:rect l="0" t="0" r="r" b="b"/>
                <a:pathLst>
                  <a:path w="16384" h="16384">
                    <a:moveTo>
                      <a:pt x="15604" y="4468"/>
                    </a:moveTo>
                    <a:lnTo>
                      <a:pt x="16384" y="8937"/>
                    </a:lnTo>
                    <a:lnTo>
                      <a:pt x="15604" y="8937"/>
                    </a:lnTo>
                    <a:lnTo>
                      <a:pt x="13263" y="13405"/>
                    </a:lnTo>
                    <a:lnTo>
                      <a:pt x="10142" y="13405"/>
                    </a:lnTo>
                    <a:lnTo>
                      <a:pt x="6242" y="13405"/>
                    </a:lnTo>
                    <a:lnTo>
                      <a:pt x="2341" y="16384"/>
                    </a:lnTo>
                    <a:lnTo>
                      <a:pt x="0" y="13405"/>
                    </a:lnTo>
                    <a:lnTo>
                      <a:pt x="1560" y="4468"/>
                    </a:lnTo>
                    <a:lnTo>
                      <a:pt x="3901" y="4468"/>
                    </a:lnTo>
                    <a:lnTo>
                      <a:pt x="6242" y="4468"/>
                    </a:lnTo>
                    <a:lnTo>
                      <a:pt x="10142" y="0"/>
                    </a:lnTo>
                    <a:lnTo>
                      <a:pt x="13263" y="0"/>
                    </a:lnTo>
                    <a:lnTo>
                      <a:pt x="15604" y="446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04" name="Drawing 123"/>
              <p:cNvSpPr>
                <a:spLocks noChangeAspect="1"/>
              </p:cNvSpPr>
              <p:nvPr/>
            </p:nvSpPr>
            <p:spPr bwMode="auto">
              <a:xfrm>
                <a:off x="1168" y="-127414"/>
                <a:ext cx="1352" cy="7"/>
              </a:xfrm>
              <a:custGeom>
                <a:avLst/>
                <a:gdLst/>
                <a:ahLst/>
                <a:cxnLst>
                  <a:cxn ang="0">
                    <a:pos x="16384" y="16384"/>
                  </a:cxn>
                  <a:cxn ang="0">
                    <a:pos x="16384" y="16384"/>
                  </a:cxn>
                  <a:cxn ang="0">
                    <a:pos x="11343" y="16384"/>
                  </a:cxn>
                  <a:cxn ang="0">
                    <a:pos x="7562" y="14336"/>
                  </a:cxn>
                  <a:cxn ang="0">
                    <a:pos x="1260" y="14336"/>
                  </a:cxn>
                  <a:cxn ang="0">
                    <a:pos x="0" y="11264"/>
                  </a:cxn>
                  <a:cxn ang="0">
                    <a:pos x="0" y="6144"/>
                  </a:cxn>
                  <a:cxn ang="0">
                    <a:pos x="1260" y="2048"/>
                  </a:cxn>
                  <a:cxn ang="0">
                    <a:pos x="3781" y="0"/>
                  </a:cxn>
                  <a:cxn ang="0">
                    <a:pos x="3781" y="2048"/>
                  </a:cxn>
                  <a:cxn ang="0">
                    <a:pos x="5041" y="5120"/>
                  </a:cxn>
                  <a:cxn ang="0">
                    <a:pos x="5041" y="9216"/>
                  </a:cxn>
                  <a:cxn ang="0">
                    <a:pos x="10082" y="11264"/>
                  </a:cxn>
                  <a:cxn ang="0">
                    <a:pos x="13863" y="14336"/>
                  </a:cxn>
                  <a:cxn ang="0">
                    <a:pos x="16384" y="16384"/>
                  </a:cxn>
                </a:cxnLst>
                <a:rect l="0" t="0" r="r" b="b"/>
                <a:pathLst>
                  <a:path w="16384" h="16384">
                    <a:moveTo>
                      <a:pt x="16384" y="16384"/>
                    </a:moveTo>
                    <a:lnTo>
                      <a:pt x="16384" y="16384"/>
                    </a:lnTo>
                    <a:lnTo>
                      <a:pt x="11343" y="16384"/>
                    </a:lnTo>
                    <a:lnTo>
                      <a:pt x="7562" y="14336"/>
                    </a:lnTo>
                    <a:lnTo>
                      <a:pt x="1260" y="14336"/>
                    </a:lnTo>
                    <a:lnTo>
                      <a:pt x="0" y="11264"/>
                    </a:lnTo>
                    <a:lnTo>
                      <a:pt x="0" y="6144"/>
                    </a:lnTo>
                    <a:lnTo>
                      <a:pt x="1260" y="2048"/>
                    </a:lnTo>
                    <a:lnTo>
                      <a:pt x="3781" y="0"/>
                    </a:lnTo>
                    <a:lnTo>
                      <a:pt x="3781" y="2048"/>
                    </a:lnTo>
                    <a:lnTo>
                      <a:pt x="5041" y="5120"/>
                    </a:lnTo>
                    <a:lnTo>
                      <a:pt x="5041" y="9216"/>
                    </a:lnTo>
                    <a:lnTo>
                      <a:pt x="10082" y="11264"/>
                    </a:lnTo>
                    <a:lnTo>
                      <a:pt x="13863" y="14336"/>
                    </a:lnTo>
                    <a:lnTo>
                      <a:pt x="16384" y="1638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05" name="Drawing 124"/>
              <p:cNvSpPr>
                <a:spLocks noChangeAspect="1"/>
              </p:cNvSpPr>
              <p:nvPr/>
            </p:nvSpPr>
            <p:spPr bwMode="auto">
              <a:xfrm>
                <a:off x="336" y="-127412"/>
                <a:ext cx="1040" cy="15"/>
              </a:xfrm>
              <a:custGeom>
                <a:avLst/>
                <a:gdLst/>
                <a:ahLst/>
                <a:cxnLst>
                  <a:cxn ang="0">
                    <a:pos x="13107" y="15391"/>
                  </a:cxn>
                  <a:cxn ang="0">
                    <a:pos x="16384" y="16384"/>
                  </a:cxn>
                  <a:cxn ang="0">
                    <a:pos x="13107" y="15888"/>
                  </a:cxn>
                  <a:cxn ang="0">
                    <a:pos x="4915" y="12412"/>
                  </a:cxn>
                  <a:cxn ang="0">
                    <a:pos x="0" y="9930"/>
                  </a:cxn>
                  <a:cxn ang="0">
                    <a:pos x="8192" y="6454"/>
                  </a:cxn>
                  <a:cxn ang="0">
                    <a:pos x="8192" y="4468"/>
                  </a:cxn>
                  <a:cxn ang="0">
                    <a:pos x="3277" y="2482"/>
                  </a:cxn>
                  <a:cxn ang="0">
                    <a:pos x="3277" y="993"/>
                  </a:cxn>
                  <a:cxn ang="0">
                    <a:pos x="0" y="0"/>
                  </a:cxn>
                  <a:cxn ang="0">
                    <a:pos x="4915" y="993"/>
                  </a:cxn>
                  <a:cxn ang="0">
                    <a:pos x="4915" y="2482"/>
                  </a:cxn>
                  <a:cxn ang="0">
                    <a:pos x="8192" y="4468"/>
                  </a:cxn>
                  <a:cxn ang="0">
                    <a:pos x="8192" y="6454"/>
                  </a:cxn>
                  <a:cxn ang="0">
                    <a:pos x="11469" y="9930"/>
                  </a:cxn>
                  <a:cxn ang="0">
                    <a:pos x="11469" y="10923"/>
                  </a:cxn>
                  <a:cxn ang="0">
                    <a:pos x="11469" y="12909"/>
                  </a:cxn>
                  <a:cxn ang="0">
                    <a:pos x="13107" y="15391"/>
                  </a:cxn>
                </a:cxnLst>
                <a:rect l="0" t="0" r="r" b="b"/>
                <a:pathLst>
                  <a:path w="16384" h="16384">
                    <a:moveTo>
                      <a:pt x="13107" y="15391"/>
                    </a:moveTo>
                    <a:lnTo>
                      <a:pt x="16384" y="16384"/>
                    </a:lnTo>
                    <a:lnTo>
                      <a:pt x="13107" y="15888"/>
                    </a:lnTo>
                    <a:lnTo>
                      <a:pt x="4915" y="12412"/>
                    </a:lnTo>
                    <a:lnTo>
                      <a:pt x="0" y="9930"/>
                    </a:lnTo>
                    <a:lnTo>
                      <a:pt x="8192" y="6454"/>
                    </a:lnTo>
                    <a:lnTo>
                      <a:pt x="8192" y="4468"/>
                    </a:lnTo>
                    <a:lnTo>
                      <a:pt x="3277" y="2482"/>
                    </a:lnTo>
                    <a:lnTo>
                      <a:pt x="3277" y="993"/>
                    </a:lnTo>
                    <a:lnTo>
                      <a:pt x="0" y="0"/>
                    </a:lnTo>
                    <a:lnTo>
                      <a:pt x="4915" y="993"/>
                    </a:lnTo>
                    <a:lnTo>
                      <a:pt x="4915" y="2482"/>
                    </a:lnTo>
                    <a:lnTo>
                      <a:pt x="8192" y="4468"/>
                    </a:lnTo>
                    <a:lnTo>
                      <a:pt x="8192" y="6454"/>
                    </a:lnTo>
                    <a:lnTo>
                      <a:pt x="11469" y="9930"/>
                    </a:lnTo>
                    <a:lnTo>
                      <a:pt x="11469" y="10923"/>
                    </a:lnTo>
                    <a:lnTo>
                      <a:pt x="11469" y="12909"/>
                    </a:lnTo>
                    <a:lnTo>
                      <a:pt x="13107" y="1539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300" name="Serbia_and_Montenegro"/>
            <p:cNvSpPr>
              <a:spLocks noChangeAspect="1"/>
            </p:cNvSpPr>
            <p:nvPr/>
          </p:nvSpPr>
          <p:spPr bwMode="auto">
            <a:xfrm>
              <a:off x="2411" y="2161"/>
              <a:ext cx="245" cy="364"/>
            </a:xfrm>
            <a:custGeom>
              <a:avLst/>
              <a:gdLst/>
              <a:ahLst/>
              <a:cxnLst>
                <a:cxn ang="0">
                  <a:pos x="14695" y="13635"/>
                </a:cxn>
                <a:cxn ang="0">
                  <a:pos x="12077" y="14295"/>
                </a:cxn>
                <a:cxn ang="0">
                  <a:pos x="10472" y="14570"/>
                </a:cxn>
                <a:cxn ang="0">
                  <a:pos x="8361" y="16219"/>
                </a:cxn>
                <a:cxn ang="0">
                  <a:pos x="6841" y="14405"/>
                </a:cxn>
                <a:cxn ang="0">
                  <a:pos x="4645" y="13415"/>
                </a:cxn>
                <a:cxn ang="0">
                  <a:pos x="3547" y="15064"/>
                </a:cxn>
                <a:cxn ang="0">
                  <a:pos x="3125" y="16219"/>
                </a:cxn>
                <a:cxn ang="0">
                  <a:pos x="1267" y="14790"/>
                </a:cxn>
                <a:cxn ang="0">
                  <a:pos x="253" y="14130"/>
                </a:cxn>
                <a:cxn ang="0">
                  <a:pos x="422" y="13195"/>
                </a:cxn>
                <a:cxn ang="0">
                  <a:pos x="0" y="12700"/>
                </a:cxn>
                <a:cxn ang="0">
                  <a:pos x="929" y="12206"/>
                </a:cxn>
                <a:cxn ang="0">
                  <a:pos x="929" y="11491"/>
                </a:cxn>
                <a:cxn ang="0">
                  <a:pos x="1942" y="11161"/>
                </a:cxn>
                <a:cxn ang="0">
                  <a:pos x="1689" y="10446"/>
                </a:cxn>
                <a:cxn ang="0">
                  <a:pos x="2365" y="10281"/>
                </a:cxn>
                <a:cxn ang="0">
                  <a:pos x="2787" y="9841"/>
                </a:cxn>
                <a:cxn ang="0">
                  <a:pos x="2787" y="9402"/>
                </a:cxn>
                <a:cxn ang="0">
                  <a:pos x="2027" y="8907"/>
                </a:cxn>
                <a:cxn ang="0">
                  <a:pos x="2196" y="8577"/>
                </a:cxn>
                <a:cxn ang="0">
                  <a:pos x="3040" y="8797"/>
                </a:cxn>
                <a:cxn ang="0">
                  <a:pos x="3463" y="8467"/>
                </a:cxn>
                <a:cxn ang="0">
                  <a:pos x="2449" y="7752"/>
                </a:cxn>
                <a:cxn ang="0">
                  <a:pos x="1689" y="6872"/>
                </a:cxn>
                <a:cxn ang="0">
                  <a:pos x="1520" y="5883"/>
                </a:cxn>
                <a:cxn ang="0">
                  <a:pos x="2027" y="5003"/>
                </a:cxn>
                <a:cxn ang="0">
                  <a:pos x="1267" y="4453"/>
                </a:cxn>
                <a:cxn ang="0">
                  <a:pos x="1942" y="4233"/>
                </a:cxn>
                <a:cxn ang="0">
                  <a:pos x="2449" y="3849"/>
                </a:cxn>
                <a:cxn ang="0">
                  <a:pos x="507" y="3244"/>
                </a:cxn>
                <a:cxn ang="0">
                  <a:pos x="253" y="2749"/>
                </a:cxn>
                <a:cxn ang="0">
                  <a:pos x="0" y="1374"/>
                </a:cxn>
                <a:cxn ang="0">
                  <a:pos x="1689" y="935"/>
                </a:cxn>
                <a:cxn ang="0">
                  <a:pos x="3969" y="0"/>
                </a:cxn>
                <a:cxn ang="0">
                  <a:pos x="5743" y="660"/>
                </a:cxn>
                <a:cxn ang="0">
                  <a:pos x="7601" y="2639"/>
                </a:cxn>
                <a:cxn ang="0">
                  <a:pos x="9459" y="3464"/>
                </a:cxn>
                <a:cxn ang="0">
                  <a:pos x="10979" y="5113"/>
                </a:cxn>
                <a:cxn ang="0">
                  <a:pos x="13597" y="4948"/>
                </a:cxn>
                <a:cxn ang="0">
                  <a:pos x="14273" y="6763"/>
                </a:cxn>
                <a:cxn ang="0">
                  <a:pos x="13935" y="8302"/>
                </a:cxn>
                <a:cxn ang="0">
                  <a:pos x="16384" y="10831"/>
                </a:cxn>
              </a:cxnLst>
              <a:rect l="0" t="0" r="r" b="b"/>
              <a:pathLst>
                <a:path w="16384" h="16384">
                  <a:moveTo>
                    <a:pt x="15033" y="12755"/>
                  </a:moveTo>
                  <a:lnTo>
                    <a:pt x="15286" y="13800"/>
                  </a:lnTo>
                  <a:lnTo>
                    <a:pt x="14695" y="13635"/>
                  </a:lnTo>
                  <a:lnTo>
                    <a:pt x="13090" y="13855"/>
                  </a:lnTo>
                  <a:lnTo>
                    <a:pt x="12837" y="14185"/>
                  </a:lnTo>
                  <a:lnTo>
                    <a:pt x="12077" y="14295"/>
                  </a:lnTo>
                  <a:lnTo>
                    <a:pt x="11317" y="14460"/>
                  </a:lnTo>
                  <a:lnTo>
                    <a:pt x="10895" y="14735"/>
                  </a:lnTo>
                  <a:lnTo>
                    <a:pt x="10472" y="14570"/>
                  </a:lnTo>
                  <a:lnTo>
                    <a:pt x="9459" y="14900"/>
                  </a:lnTo>
                  <a:lnTo>
                    <a:pt x="9121" y="15779"/>
                  </a:lnTo>
                  <a:lnTo>
                    <a:pt x="8361" y="16219"/>
                  </a:lnTo>
                  <a:lnTo>
                    <a:pt x="8361" y="15174"/>
                  </a:lnTo>
                  <a:lnTo>
                    <a:pt x="7685" y="14515"/>
                  </a:lnTo>
                  <a:lnTo>
                    <a:pt x="6841" y="14405"/>
                  </a:lnTo>
                  <a:lnTo>
                    <a:pt x="6334" y="13800"/>
                  </a:lnTo>
                  <a:lnTo>
                    <a:pt x="5236" y="13800"/>
                  </a:lnTo>
                  <a:lnTo>
                    <a:pt x="4645" y="13415"/>
                  </a:lnTo>
                  <a:lnTo>
                    <a:pt x="4223" y="13910"/>
                  </a:lnTo>
                  <a:lnTo>
                    <a:pt x="3885" y="14295"/>
                  </a:lnTo>
                  <a:lnTo>
                    <a:pt x="3547" y="15064"/>
                  </a:lnTo>
                  <a:lnTo>
                    <a:pt x="3885" y="15504"/>
                  </a:lnTo>
                  <a:lnTo>
                    <a:pt x="3547" y="16384"/>
                  </a:lnTo>
                  <a:lnTo>
                    <a:pt x="3125" y="16219"/>
                  </a:lnTo>
                  <a:lnTo>
                    <a:pt x="2787" y="15504"/>
                  </a:lnTo>
                  <a:lnTo>
                    <a:pt x="2027" y="15284"/>
                  </a:lnTo>
                  <a:lnTo>
                    <a:pt x="1267" y="14790"/>
                  </a:lnTo>
                  <a:lnTo>
                    <a:pt x="676" y="14680"/>
                  </a:lnTo>
                  <a:lnTo>
                    <a:pt x="422" y="14460"/>
                  </a:lnTo>
                  <a:lnTo>
                    <a:pt x="253" y="14130"/>
                  </a:lnTo>
                  <a:lnTo>
                    <a:pt x="507" y="13415"/>
                  </a:lnTo>
                  <a:lnTo>
                    <a:pt x="507" y="13305"/>
                  </a:lnTo>
                  <a:lnTo>
                    <a:pt x="422" y="13195"/>
                  </a:lnTo>
                  <a:lnTo>
                    <a:pt x="253" y="13030"/>
                  </a:lnTo>
                  <a:lnTo>
                    <a:pt x="253" y="12920"/>
                  </a:lnTo>
                  <a:lnTo>
                    <a:pt x="0" y="12700"/>
                  </a:lnTo>
                  <a:lnTo>
                    <a:pt x="169" y="12480"/>
                  </a:lnTo>
                  <a:lnTo>
                    <a:pt x="507" y="12370"/>
                  </a:lnTo>
                  <a:lnTo>
                    <a:pt x="929" y="12206"/>
                  </a:lnTo>
                  <a:lnTo>
                    <a:pt x="929" y="12041"/>
                  </a:lnTo>
                  <a:lnTo>
                    <a:pt x="929" y="11766"/>
                  </a:lnTo>
                  <a:lnTo>
                    <a:pt x="929" y="11491"/>
                  </a:lnTo>
                  <a:lnTo>
                    <a:pt x="1351" y="11271"/>
                  </a:lnTo>
                  <a:lnTo>
                    <a:pt x="1689" y="11271"/>
                  </a:lnTo>
                  <a:lnTo>
                    <a:pt x="1942" y="11161"/>
                  </a:lnTo>
                  <a:lnTo>
                    <a:pt x="1942" y="10996"/>
                  </a:lnTo>
                  <a:lnTo>
                    <a:pt x="1774" y="10831"/>
                  </a:lnTo>
                  <a:lnTo>
                    <a:pt x="1689" y="10446"/>
                  </a:lnTo>
                  <a:lnTo>
                    <a:pt x="1689" y="10281"/>
                  </a:lnTo>
                  <a:lnTo>
                    <a:pt x="1942" y="10281"/>
                  </a:lnTo>
                  <a:lnTo>
                    <a:pt x="2365" y="10281"/>
                  </a:lnTo>
                  <a:lnTo>
                    <a:pt x="2618" y="10171"/>
                  </a:lnTo>
                  <a:lnTo>
                    <a:pt x="2787" y="10006"/>
                  </a:lnTo>
                  <a:lnTo>
                    <a:pt x="2787" y="9841"/>
                  </a:lnTo>
                  <a:lnTo>
                    <a:pt x="2787" y="9676"/>
                  </a:lnTo>
                  <a:lnTo>
                    <a:pt x="2787" y="9512"/>
                  </a:lnTo>
                  <a:lnTo>
                    <a:pt x="2787" y="9402"/>
                  </a:lnTo>
                  <a:lnTo>
                    <a:pt x="2449" y="9237"/>
                  </a:lnTo>
                  <a:lnTo>
                    <a:pt x="2365" y="9127"/>
                  </a:lnTo>
                  <a:lnTo>
                    <a:pt x="2027" y="8907"/>
                  </a:lnTo>
                  <a:lnTo>
                    <a:pt x="1942" y="8687"/>
                  </a:lnTo>
                  <a:lnTo>
                    <a:pt x="1942" y="8577"/>
                  </a:lnTo>
                  <a:lnTo>
                    <a:pt x="2196" y="8577"/>
                  </a:lnTo>
                  <a:lnTo>
                    <a:pt x="2449" y="8632"/>
                  </a:lnTo>
                  <a:lnTo>
                    <a:pt x="2787" y="8797"/>
                  </a:lnTo>
                  <a:lnTo>
                    <a:pt x="3040" y="8797"/>
                  </a:lnTo>
                  <a:lnTo>
                    <a:pt x="3125" y="8632"/>
                  </a:lnTo>
                  <a:lnTo>
                    <a:pt x="3463" y="8577"/>
                  </a:lnTo>
                  <a:lnTo>
                    <a:pt x="3463" y="8467"/>
                  </a:lnTo>
                  <a:lnTo>
                    <a:pt x="3463" y="8302"/>
                  </a:lnTo>
                  <a:lnTo>
                    <a:pt x="2871" y="8082"/>
                  </a:lnTo>
                  <a:lnTo>
                    <a:pt x="2449" y="7752"/>
                  </a:lnTo>
                  <a:lnTo>
                    <a:pt x="2196" y="7587"/>
                  </a:lnTo>
                  <a:lnTo>
                    <a:pt x="1942" y="7147"/>
                  </a:lnTo>
                  <a:lnTo>
                    <a:pt x="1689" y="6872"/>
                  </a:lnTo>
                  <a:lnTo>
                    <a:pt x="1520" y="6488"/>
                  </a:lnTo>
                  <a:lnTo>
                    <a:pt x="1520" y="6158"/>
                  </a:lnTo>
                  <a:lnTo>
                    <a:pt x="1520" y="5883"/>
                  </a:lnTo>
                  <a:lnTo>
                    <a:pt x="1774" y="5553"/>
                  </a:lnTo>
                  <a:lnTo>
                    <a:pt x="2027" y="5113"/>
                  </a:lnTo>
                  <a:lnTo>
                    <a:pt x="2027" y="5003"/>
                  </a:lnTo>
                  <a:lnTo>
                    <a:pt x="1267" y="5058"/>
                  </a:lnTo>
                  <a:lnTo>
                    <a:pt x="1098" y="4948"/>
                  </a:lnTo>
                  <a:lnTo>
                    <a:pt x="1267" y="4453"/>
                  </a:lnTo>
                  <a:lnTo>
                    <a:pt x="1520" y="4343"/>
                  </a:lnTo>
                  <a:lnTo>
                    <a:pt x="1689" y="4178"/>
                  </a:lnTo>
                  <a:lnTo>
                    <a:pt x="1942" y="4233"/>
                  </a:lnTo>
                  <a:lnTo>
                    <a:pt x="2365" y="4233"/>
                  </a:lnTo>
                  <a:lnTo>
                    <a:pt x="2618" y="4014"/>
                  </a:lnTo>
                  <a:lnTo>
                    <a:pt x="2449" y="3849"/>
                  </a:lnTo>
                  <a:lnTo>
                    <a:pt x="1520" y="3739"/>
                  </a:lnTo>
                  <a:lnTo>
                    <a:pt x="845" y="3629"/>
                  </a:lnTo>
                  <a:lnTo>
                    <a:pt x="507" y="3244"/>
                  </a:lnTo>
                  <a:lnTo>
                    <a:pt x="845" y="3189"/>
                  </a:lnTo>
                  <a:lnTo>
                    <a:pt x="676" y="2969"/>
                  </a:lnTo>
                  <a:lnTo>
                    <a:pt x="253" y="2749"/>
                  </a:lnTo>
                  <a:lnTo>
                    <a:pt x="253" y="2584"/>
                  </a:lnTo>
                  <a:lnTo>
                    <a:pt x="422" y="2254"/>
                  </a:lnTo>
                  <a:lnTo>
                    <a:pt x="0" y="1374"/>
                  </a:lnTo>
                  <a:lnTo>
                    <a:pt x="253" y="1265"/>
                  </a:lnTo>
                  <a:lnTo>
                    <a:pt x="676" y="1045"/>
                  </a:lnTo>
                  <a:lnTo>
                    <a:pt x="1689" y="935"/>
                  </a:lnTo>
                  <a:lnTo>
                    <a:pt x="2618" y="330"/>
                  </a:lnTo>
                  <a:lnTo>
                    <a:pt x="3294" y="275"/>
                  </a:lnTo>
                  <a:lnTo>
                    <a:pt x="3969" y="0"/>
                  </a:lnTo>
                  <a:lnTo>
                    <a:pt x="4392" y="275"/>
                  </a:lnTo>
                  <a:lnTo>
                    <a:pt x="4814" y="495"/>
                  </a:lnTo>
                  <a:lnTo>
                    <a:pt x="5743" y="660"/>
                  </a:lnTo>
                  <a:lnTo>
                    <a:pt x="6587" y="1210"/>
                  </a:lnTo>
                  <a:lnTo>
                    <a:pt x="7010" y="1759"/>
                  </a:lnTo>
                  <a:lnTo>
                    <a:pt x="7601" y="2639"/>
                  </a:lnTo>
                  <a:lnTo>
                    <a:pt x="8276" y="3189"/>
                  </a:lnTo>
                  <a:lnTo>
                    <a:pt x="8783" y="3244"/>
                  </a:lnTo>
                  <a:lnTo>
                    <a:pt x="9459" y="3464"/>
                  </a:lnTo>
                  <a:lnTo>
                    <a:pt x="9628" y="3904"/>
                  </a:lnTo>
                  <a:lnTo>
                    <a:pt x="9881" y="4618"/>
                  </a:lnTo>
                  <a:lnTo>
                    <a:pt x="10979" y="5113"/>
                  </a:lnTo>
                  <a:lnTo>
                    <a:pt x="12246" y="5278"/>
                  </a:lnTo>
                  <a:lnTo>
                    <a:pt x="13090" y="5388"/>
                  </a:lnTo>
                  <a:lnTo>
                    <a:pt x="13597" y="4948"/>
                  </a:lnTo>
                  <a:lnTo>
                    <a:pt x="14273" y="5388"/>
                  </a:lnTo>
                  <a:lnTo>
                    <a:pt x="13597" y="5993"/>
                  </a:lnTo>
                  <a:lnTo>
                    <a:pt x="14273" y="6763"/>
                  </a:lnTo>
                  <a:lnTo>
                    <a:pt x="15033" y="6818"/>
                  </a:lnTo>
                  <a:lnTo>
                    <a:pt x="13935" y="7312"/>
                  </a:lnTo>
                  <a:lnTo>
                    <a:pt x="13935" y="8302"/>
                  </a:lnTo>
                  <a:lnTo>
                    <a:pt x="14273" y="9402"/>
                  </a:lnTo>
                  <a:lnTo>
                    <a:pt x="15117" y="10006"/>
                  </a:lnTo>
                  <a:lnTo>
                    <a:pt x="16384" y="10831"/>
                  </a:lnTo>
                  <a:lnTo>
                    <a:pt x="15708" y="11436"/>
                  </a:lnTo>
                  <a:lnTo>
                    <a:pt x="15033" y="1275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70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173078" y="-1001889"/>
            <a:ext cx="8732922" cy="79294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812" y="2514615"/>
            <a:ext cx="8876841" cy="95248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F5841F"/>
                </a:solidFill>
                <a:cs typeface="Times New Roman" panose="02020603050405020304" pitchFamily="18" charset="0"/>
              </a:rPr>
              <a:t>The biopharmaceutical industry generates essential economic value in terms of job creation, R&amp;D investment, and medications that improve patient productivity</a:t>
            </a:r>
            <a:endParaRPr lang="en-US" sz="2800" dirty="0">
              <a:solidFill>
                <a:srgbClr val="F5841F"/>
              </a:solidFill>
              <a:cs typeface="Arial" charset="0"/>
            </a:endParaRPr>
          </a:p>
          <a:p>
            <a:pPr algn="ctr" defTabSz="956086"/>
            <a:endParaRPr lang="en-US" sz="2800" b="0" dirty="0">
              <a:solidFill>
                <a:srgbClr val="F5841F"/>
              </a:solidFill>
              <a:cs typeface="Arial" charset="0"/>
            </a:endParaRPr>
          </a:p>
          <a:p>
            <a:pPr algn="ctr" defTabSz="956086"/>
            <a:endParaRPr lang="en-US" sz="2800" b="0" dirty="0">
              <a:solidFill>
                <a:srgbClr val="F5841F"/>
              </a:solidFill>
              <a:cs typeface="Arial" charset="0"/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2800" b="0" dirty="0" smtClean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US" sz="2800" b="0" dirty="0" smtClean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2800" b="0" dirty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2800" b="0" dirty="0" smtClean="0">
              <a:solidFill>
                <a:srgbClr val="F5841F"/>
              </a:solidFill>
            </a:endParaRPr>
          </a:p>
          <a:p>
            <a:pPr algn="ctr">
              <a:lnSpc>
                <a:spcPct val="120000"/>
              </a:lnSpc>
              <a:spcAft>
                <a:spcPts val="314"/>
              </a:spcAft>
            </a:pPr>
            <a:endParaRPr lang="en-US" sz="2800" b="0" dirty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2800" b="0" dirty="0" smtClean="0">
              <a:solidFill>
                <a:srgbClr val="F5841F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314"/>
              </a:spcAft>
              <a:buNone/>
            </a:pPr>
            <a:endParaRPr lang="en-GB" sz="2800" b="0" dirty="0" smtClean="0">
              <a:solidFill>
                <a:srgbClr val="F5841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813" y="557577"/>
            <a:ext cx="8876840" cy="735013"/>
          </a:xfrm>
        </p:spPr>
        <p:txBody>
          <a:bodyPr/>
          <a:lstStyle/>
          <a:p>
            <a:r>
              <a:rPr lang="fr-BE" dirty="0" smtClean="0"/>
              <a:t>Value to the Economy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875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00100" y="443277"/>
            <a:ext cx="8039100" cy="735013"/>
          </a:xfrm>
        </p:spPr>
        <p:txBody>
          <a:bodyPr/>
          <a:lstStyle/>
          <a:p>
            <a:r>
              <a:rPr lang="fr-BE" sz="2000" b="0" dirty="0" smtClean="0"/>
              <a:t>The biopharmaceutical industry makes a significant contribution to the </a:t>
            </a:r>
            <a:r>
              <a:rPr lang="fr-BE" sz="2000" dirty="0" smtClean="0"/>
              <a:t>European economy </a:t>
            </a:r>
            <a:endParaRPr lang="fr-B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370747"/>
            <a:ext cx="8216900" cy="35380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85200" y="5740400"/>
            <a:ext cx="457200" cy="39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7" t="14079" r="549" b="44708"/>
          <a:stretch>
            <a:fillRect/>
          </a:stretch>
        </p:blipFill>
        <p:spPr bwMode="auto">
          <a:xfrm>
            <a:off x="1555609" y="5156922"/>
            <a:ext cx="1501927" cy="11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7536" y="5305379"/>
            <a:ext cx="53163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</a:rPr>
              <a:t>The pharmaceutical industry </a:t>
            </a:r>
            <a:r>
              <a:rPr lang="en-GB" sz="1600" dirty="0">
                <a:solidFill>
                  <a:srgbClr val="7F7F7F"/>
                </a:solidFill>
              </a:rPr>
              <a:t>invests more of its revenue in generating new knowledge through research and development than other sectors </a:t>
            </a:r>
            <a:endParaRPr lang="en-US" sz="1600" dirty="0">
              <a:solidFill>
                <a:srgbClr val="7F7F7F"/>
              </a:solidFill>
            </a:endParaRPr>
          </a:p>
          <a:p>
            <a:endParaRPr lang="en-GB" sz="1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vc8vh7FkGNR3GP60XWw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ERaW9DqUGgcP3Dy5fgh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YiS.p_XE21BV5JqA7ci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2yp2a1uEyo3fstqmd5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G.x21xJkWfahGJDb7nB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CTKBwNdUuxvjKyeSy1K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DNmm3rrkaw0V30Mt8iu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M.PGSsnU._PFXmFRMjK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6hZwNuvkWOhsRCoIIQ3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XMDGp050OXNctXr_Mm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2HoFe2IUK1.121H8KGd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6fvhJo1kajQEdu8yiOa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3YabVAZ0WH5H1OUHnAL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fBpgj3CUmZEMoHnE3pa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caeUs940WtcGOrJniPo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8rM2obzkW.wnn_SCksZ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dfrQ4MykWyjUlyNhAQJ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lgnziJWEW2Qmlqc3Qy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hQIfvZhkK9FEUtSJSJ2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M2_zVpOkW2wIQK70.c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nbNolf7kOd.edKgcaVM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ItqxIBeku0GQkVn8hr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6NFhmpmkkezf33vVgXRU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a4GY3aYUqWGmXrSm4Q_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RPF75fYkaSBAtDPLf4S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Ii4ekN8UWt8JCEQF.D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G.x21xJkWfahGJDb7nB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TqsCUkjEmLwMGVPoimf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L3elEuSEa1pP2NbCB55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o2kF3k70udThhLT4nz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9inODK2REOEy2i_OpzSQ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X_KrWT_kaKR__j8ZR_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ZkB.bsPEG8c7jTzleD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UORkrVC0.KYDbEJP1t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7gbxTPBkW_ZXuzaK_CwQ"/>
</p:tagLst>
</file>

<file path=ppt/theme/theme1.xml><?xml version="1.0" encoding="utf-8"?>
<a:theme xmlns:a="http://schemas.openxmlformats.org/drawingml/2006/main" name="EFPIA PPT Template">
  <a:themeElements>
    <a:clrScheme name="EFPIA Colors">
      <a:dk1>
        <a:sysClr val="windowText" lastClr="000000"/>
      </a:dk1>
      <a:lt1>
        <a:sysClr val="window" lastClr="FFFFFF"/>
      </a:lt1>
      <a:dk2>
        <a:srgbClr val="9AD6CC"/>
      </a:dk2>
      <a:lt2>
        <a:srgbClr val="BEC0C2"/>
      </a:lt2>
      <a:accent1>
        <a:srgbClr val="F5841F"/>
      </a:accent1>
      <a:accent2>
        <a:srgbClr val="77787B"/>
      </a:accent2>
      <a:accent3>
        <a:srgbClr val="008898"/>
      </a:accent3>
      <a:accent4>
        <a:srgbClr val="9ACA3C"/>
      </a:accent4>
      <a:accent5>
        <a:srgbClr val="FFD100"/>
      </a:accent5>
      <a:accent6>
        <a:srgbClr val="F05170"/>
      </a:accent6>
      <a:hlink>
        <a:srgbClr val="577BBD"/>
      </a:hlink>
      <a:folHlink>
        <a:srgbClr val="968D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19C9862-CE47-4248-AF3D-50CCCDB91E97}" vid="{B2386209-BD0E-4D7A-91AB-EDF64BFC7875}"/>
    </a:ext>
  </a:extLst>
</a:theme>
</file>

<file path=ppt/theme/theme2.xml><?xml version="1.0" encoding="utf-8"?>
<a:theme xmlns:a="http://schemas.openxmlformats.org/drawingml/2006/main" name="AdGrafics Design Studio - EFPIA - PowerPoint Presentation V4 (1)">
  <a:themeElements>
    <a:clrScheme name="EFPIA Colors">
      <a:dk1>
        <a:sysClr val="windowText" lastClr="000000"/>
      </a:dk1>
      <a:lt1>
        <a:sysClr val="window" lastClr="FFFFFF"/>
      </a:lt1>
      <a:dk2>
        <a:srgbClr val="9AD6CC"/>
      </a:dk2>
      <a:lt2>
        <a:srgbClr val="BEC0C2"/>
      </a:lt2>
      <a:accent1>
        <a:srgbClr val="F5841F"/>
      </a:accent1>
      <a:accent2>
        <a:srgbClr val="77787B"/>
      </a:accent2>
      <a:accent3>
        <a:srgbClr val="008898"/>
      </a:accent3>
      <a:accent4>
        <a:srgbClr val="9ACA3C"/>
      </a:accent4>
      <a:accent5>
        <a:srgbClr val="FFD100"/>
      </a:accent5>
      <a:accent6>
        <a:srgbClr val="F05170"/>
      </a:accent6>
      <a:hlink>
        <a:srgbClr val="577BBD"/>
      </a:hlink>
      <a:folHlink>
        <a:srgbClr val="968D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dGrafics Design Studio _ Template EFPIA _ V2" id="{E7AA5A53-256D-41E8-9334-B1228C916EBC}" vid="{C60B8311-CF0E-418E-B5CB-1CE05E37BFF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EFPIA PPT Template.potx</Template>
  <TotalTime>31456</TotalTime>
  <Words>1380</Words>
  <Application>Microsoft Macintosh PowerPoint</Application>
  <PresentationFormat>A4 Paper (210x297 mm)</PresentationFormat>
  <Paragraphs>224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EFPIA PPT Template</vt:lpstr>
      <vt:lpstr>AdGrafics Design Studio - EFPIA - PowerPoint Presentation V4 (1)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Julie Bonhomme</dc:creator>
  <cp:keywords/>
  <dc:description/>
  <cp:lastModifiedBy>Giulia Biasi</cp:lastModifiedBy>
  <cp:revision>346</cp:revision>
  <cp:lastPrinted>2015-10-01T14:26:46Z</cp:lastPrinted>
  <dcterms:created xsi:type="dcterms:W3CDTF">2015-08-11T16:02:58Z</dcterms:created>
  <dcterms:modified xsi:type="dcterms:W3CDTF">2016-04-12T07:55:52Z</dcterms:modified>
  <cp:category/>
</cp:coreProperties>
</file>