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embeddings/oleObject1.bin" ContentType="application/vnd.openxmlformats-officedocument.oleObject"/>
  <Override PartName="/ppt/tags/tag3.xml" ContentType="application/vnd.openxmlformats-officedocument.presentationml.tags+xml"/>
  <Override PartName="/ppt/embeddings/oleObject2.bin" ContentType="application/vnd.openxmlformats-officedocument.oleObject"/>
  <Override PartName="/ppt/tags/tag4.xml" ContentType="application/vnd.openxmlformats-officedocument.presentationml.tags+xml"/>
  <Override PartName="/ppt/embeddings/oleObject3.bin" ContentType="application/vnd.openxmlformats-officedocument.oleObject"/>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embeddings/oleObject4.bin" ContentType="application/vnd.openxmlformats-officedocument.oleObject"/>
  <Override PartName="/ppt/charts/chart1.xml" ContentType="application/vnd.openxmlformats-officedocument.drawingml.chart+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3.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tags/tag81.xml" ContentType="application/vnd.openxmlformats-officedocument.presentationml.tags+xml"/>
  <Override PartName="/ppt/tags/tag82.xml" ContentType="application/vnd.openxmlformats-officedocument.presentationml.tags+xml"/>
  <Override PartName="/ppt/embeddings/oleObject11.bin" ContentType="application/vnd.openxmlformats-officedocument.oleObject"/>
  <Override PartName="/ppt/charts/chart5.xml" ContentType="application/vnd.openxmlformats-officedocument.drawingml.chart+xml"/>
  <Override PartName="/ppt/charts/chart6.xml" ContentType="application/vnd.openxmlformats-officedocument.drawingml.chart+xml"/>
  <Override PartName="/ppt/tags/tag83.xml" ContentType="application/vnd.openxmlformats-officedocument.presentationml.tags+xml"/>
  <Override PartName="/ppt/tags/tag84.xml" ContentType="application/vnd.openxmlformats-officedocument.presentationml.tags+xml"/>
  <Override PartName="/ppt/embeddings/oleObject12.bin" ContentType="application/vnd.openxmlformats-officedocument.oleObject"/>
  <Override PartName="/ppt/charts/chart7.xml" ContentType="application/vnd.openxmlformats-officedocument.drawingml.chart+xml"/>
  <Override PartName="/ppt/charts/chart8.xml" ContentType="application/vnd.openxmlformats-officedocument.drawingml.chart+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embeddings/oleObject13.bin" ContentType="application/vnd.openxmlformats-officedocument.oleObject"/>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tags/tag159.xml" ContentType="application/vnd.openxmlformats-officedocument.presentationml.tags+xml"/>
  <Override PartName="/ppt/tags/tag160.xml" ContentType="application/vnd.openxmlformats-officedocument.presentationml.tags+xml"/>
  <Override PartName="/ppt/embeddings/oleObject14.bin" ContentType="application/vnd.openxmlformats-officedocument.oleObject"/>
  <Override PartName="/ppt/charts/chart1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548" r:id="rId3"/>
    <p:sldId id="518" r:id="rId4"/>
    <p:sldId id="550" r:id="rId5"/>
    <p:sldId id="552" r:id="rId6"/>
    <p:sldId id="563" r:id="rId7"/>
    <p:sldId id="564" r:id="rId8"/>
    <p:sldId id="525" r:id="rId9"/>
    <p:sldId id="526" r:id="rId10"/>
    <p:sldId id="566" r:id="rId11"/>
    <p:sldId id="527" r:id="rId12"/>
    <p:sldId id="460" r:id="rId13"/>
  </p:sldIdLst>
  <p:sldSz cx="9144000" cy="6858000" type="screen4x3"/>
  <p:notesSz cx="7023100" cy="9309100"/>
  <p:custDataLst>
    <p:tags r:id="rId1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41F"/>
    <a:srgbClr val="008898"/>
    <a:srgbClr val="9ACA3C"/>
    <a:srgbClr val="BEC0C2"/>
    <a:srgbClr val="777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16" autoAdjust="0"/>
    <p:restoredTop sz="89984" autoAdjust="0"/>
  </p:normalViewPr>
  <p:slideViewPr>
    <p:cSldViewPr>
      <p:cViewPr varScale="1">
        <p:scale>
          <a:sx n="87" d="100"/>
          <a:sy n="87" d="100"/>
        </p:scale>
        <p:origin x="-2280" y="-112"/>
      </p:cViewPr>
      <p:guideLst>
        <p:guide orient="horz" pos="331"/>
        <p:guide orient="horz" pos="3884"/>
        <p:guide orient="horz" pos="3547"/>
        <p:guide orient="horz" pos="1035"/>
        <p:guide orient="horz" pos="717"/>
        <p:guide pos="5534"/>
        <p:guide pos="181"/>
        <p:guide pos="2948"/>
      </p:guideLst>
    </p:cSldViewPr>
  </p:slideViewPr>
  <p:notesTextViewPr>
    <p:cViewPr>
      <p:scale>
        <a:sx n="100" d="100"/>
        <a:sy n="100" d="100"/>
      </p:scale>
      <p:origin x="0" y="0"/>
    </p:cViewPr>
  </p:notesTextViewPr>
  <p:sorterViewPr>
    <p:cViewPr>
      <p:scale>
        <a:sx n="197" d="100"/>
        <a:sy n="197"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tags" Target="tags/tag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ichardtorbett:Google%20Drive:00%20EFPIA:DATA:EFPIA%20Figures:2014%20Figures:14-11-12%20R&amp;D%20Figures%20prep%20for%20Trafford%20Clar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ichardtorbett:Google%20Drive:00%20EFPIA:DATA:EFPIA%20Figures:2014%20Figures:14-11-12%20R&amp;D%20Figures%20prep%20for%20Trafford%20Clar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ichardtorbett:Google%20Drive:00%20EFPIA:DATA:EFPIA%20Figures:2014%20Figures:14-11-12%20R&amp;D%20Figures%20prep%20for%20Trafford%20Clark.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9552001312336"/>
          <c:y val="0.2"/>
          <c:w val="0.779833497375328"/>
          <c:h val="0.619652824262812"/>
        </c:manualLayout>
      </c:layout>
      <c:lineChart>
        <c:grouping val="standard"/>
        <c:varyColors val="0"/>
        <c:ser>
          <c:idx val="0"/>
          <c:order val="0"/>
          <c:tx>
            <c:strRef>
              <c:f>Sheet1!$B$1</c:f>
              <c:strCache>
                <c:ptCount val="1"/>
                <c:pt idx="0">
                  <c:v>Women</c:v>
                </c:pt>
              </c:strCache>
            </c:strRef>
          </c:tx>
          <c:spPr>
            <a:ln w="19050"/>
          </c:spPr>
          <c:marker>
            <c:symbol val="none"/>
          </c:marker>
          <c:dLbls>
            <c:dLbl>
              <c:idx val="0"/>
              <c:layout>
                <c:manualLayout>
                  <c:x val="-0.00625"/>
                  <c:y val="-0.0585884429452364"/>
                </c:manualLayout>
              </c:layout>
              <c:showLegendKey val="0"/>
              <c:showVal val="1"/>
              <c:showCatName val="0"/>
              <c:showSerName val="0"/>
              <c:showPercent val="0"/>
              <c:showBubbleSize val="0"/>
            </c:dLbl>
            <c:dLbl>
              <c:idx val="11"/>
              <c:layout>
                <c:manualLayout>
                  <c:x val="-0.0541666666666667"/>
                  <c:y val="-0.0234353771780946"/>
                </c:manualLayout>
              </c:layout>
              <c:showLegendKey val="0"/>
              <c:showVal val="1"/>
              <c:showCatName val="0"/>
              <c:showSerName val="0"/>
              <c:showPercent val="0"/>
              <c:showBubbleSize val="0"/>
            </c:dLbl>
            <c:numFmt formatCode="#,##0.0" sourceLinked="0"/>
            <c:txPr>
              <a:bodyPr/>
              <a:lstStyle/>
              <a:p>
                <a:pPr>
                  <a:defRPr sz="1000"/>
                </a:pPr>
                <a:endParaRPr lang="en-US"/>
              </a:p>
            </c:txPr>
            <c:showLegendKey val="0"/>
            <c:showVal val="0"/>
            <c:showCatName val="0"/>
            <c:showSerName val="0"/>
            <c:showPercent val="0"/>
            <c:showBubbleSize val="0"/>
          </c:dLbls>
          <c:cat>
            <c:strRef>
              <c:f>Sheet1!$A$2:$A$13</c:f>
              <c:strCache>
                <c:ptCount val="12"/>
                <c:pt idx="0">
                  <c:v>1950-
1955</c:v>
                </c:pt>
                <c:pt idx="1">
                  <c:v>1955-
1960</c:v>
                </c:pt>
                <c:pt idx="2">
                  <c:v>1960-
1965</c:v>
                </c:pt>
                <c:pt idx="3">
                  <c:v>1965-
1970</c:v>
                </c:pt>
                <c:pt idx="4">
                  <c:v>1970-
1975</c:v>
                </c:pt>
                <c:pt idx="5">
                  <c:v>1975-
1980</c:v>
                </c:pt>
                <c:pt idx="6">
                  <c:v>1980-
1985</c:v>
                </c:pt>
                <c:pt idx="7">
                  <c:v>1985-
1990</c:v>
                </c:pt>
                <c:pt idx="8">
                  <c:v>1990-
1995</c:v>
                </c:pt>
                <c:pt idx="9">
                  <c:v>1995-
2000</c:v>
                </c:pt>
                <c:pt idx="10">
                  <c:v>2000-
2005</c:v>
                </c:pt>
                <c:pt idx="11">
                  <c:v>2005-
2010</c:v>
                </c:pt>
              </c:strCache>
            </c:strRef>
          </c:cat>
          <c:val>
            <c:numRef>
              <c:f>Sheet1!$B$2:$B$13</c:f>
              <c:numCache>
                <c:formatCode>##0.00;\-##0.00;0</c:formatCode>
                <c:ptCount val="12"/>
                <c:pt idx="0">
                  <c:v>67.989</c:v>
                </c:pt>
                <c:pt idx="1">
                  <c:v>70.53</c:v>
                </c:pt>
                <c:pt idx="2">
                  <c:v>72.5</c:v>
                </c:pt>
                <c:pt idx="3">
                  <c:v>73.48500000000001</c:v>
                </c:pt>
                <c:pt idx="4">
                  <c:v>74.16299999999998</c:v>
                </c:pt>
                <c:pt idx="5">
                  <c:v>74.91100000000002</c:v>
                </c:pt>
                <c:pt idx="6">
                  <c:v>75.612</c:v>
                </c:pt>
                <c:pt idx="7">
                  <c:v>76.539</c:v>
                </c:pt>
                <c:pt idx="8">
                  <c:v>76.811</c:v>
                </c:pt>
                <c:pt idx="9">
                  <c:v>77.33</c:v>
                </c:pt>
                <c:pt idx="10">
                  <c:v>78.041</c:v>
                </c:pt>
                <c:pt idx="11">
                  <c:v>79.319</c:v>
                </c:pt>
              </c:numCache>
            </c:numRef>
          </c:val>
          <c:smooth val="0"/>
        </c:ser>
        <c:ser>
          <c:idx val="1"/>
          <c:order val="1"/>
          <c:tx>
            <c:strRef>
              <c:f>Sheet1!$C$1</c:f>
              <c:strCache>
                <c:ptCount val="1"/>
                <c:pt idx="0">
                  <c:v>Men</c:v>
                </c:pt>
              </c:strCache>
            </c:strRef>
          </c:tx>
          <c:spPr>
            <a:ln w="19050">
              <a:solidFill>
                <a:srgbClr val="008898"/>
              </a:solidFill>
            </a:ln>
          </c:spPr>
          <c:marker>
            <c:symbol val="none"/>
          </c:marker>
          <c:dLbls>
            <c:dLbl>
              <c:idx val="0"/>
              <c:layout>
                <c:manualLayout>
                  <c:x val="-0.00833333333333334"/>
                  <c:y val="-0.0644472872397601"/>
                </c:manualLayout>
              </c:layout>
              <c:showLegendKey val="0"/>
              <c:showVal val="1"/>
              <c:showCatName val="0"/>
              <c:showSerName val="0"/>
              <c:showPercent val="0"/>
              <c:showBubbleSize val="0"/>
            </c:dLbl>
            <c:dLbl>
              <c:idx val="11"/>
              <c:layout>
                <c:manualLayout>
                  <c:x val="-0.0520833333333334"/>
                  <c:y val="-0.0234353771780945"/>
                </c:manualLayout>
              </c:layout>
              <c:showLegendKey val="0"/>
              <c:showVal val="1"/>
              <c:showCatName val="0"/>
              <c:showSerName val="0"/>
              <c:showPercent val="0"/>
              <c:showBubbleSize val="0"/>
            </c:dLbl>
            <c:numFmt formatCode="#,##0.0" sourceLinked="0"/>
            <c:txPr>
              <a:bodyPr/>
              <a:lstStyle/>
              <a:p>
                <a:pPr>
                  <a:defRPr sz="1000"/>
                </a:pPr>
                <a:endParaRPr lang="en-US"/>
              </a:p>
            </c:txPr>
            <c:showLegendKey val="0"/>
            <c:showVal val="0"/>
            <c:showCatName val="0"/>
            <c:showSerName val="0"/>
            <c:showPercent val="0"/>
            <c:showBubbleSize val="0"/>
          </c:dLbls>
          <c:cat>
            <c:strRef>
              <c:f>Sheet1!$A$2:$A$13</c:f>
              <c:strCache>
                <c:ptCount val="12"/>
                <c:pt idx="0">
                  <c:v>1950-
1955</c:v>
                </c:pt>
                <c:pt idx="1">
                  <c:v>1955-
1960</c:v>
                </c:pt>
                <c:pt idx="2">
                  <c:v>1960-
1965</c:v>
                </c:pt>
                <c:pt idx="3">
                  <c:v>1965-
1970</c:v>
                </c:pt>
                <c:pt idx="4">
                  <c:v>1970-
1975</c:v>
                </c:pt>
                <c:pt idx="5">
                  <c:v>1975-
1980</c:v>
                </c:pt>
                <c:pt idx="6">
                  <c:v>1980-
1985</c:v>
                </c:pt>
                <c:pt idx="7">
                  <c:v>1985-
1990</c:v>
                </c:pt>
                <c:pt idx="8">
                  <c:v>1990-
1995</c:v>
                </c:pt>
                <c:pt idx="9">
                  <c:v>1995-
2000</c:v>
                </c:pt>
                <c:pt idx="10">
                  <c:v>2000-
2005</c:v>
                </c:pt>
                <c:pt idx="11">
                  <c:v>2005-
2010</c:v>
                </c:pt>
              </c:strCache>
            </c:strRef>
          </c:cat>
          <c:val>
            <c:numRef>
              <c:f>Sheet1!$C$2:$C$13</c:f>
              <c:numCache>
                <c:formatCode>##0.00;\-##0.00;0</c:formatCode>
                <c:ptCount val="12"/>
                <c:pt idx="0">
                  <c:v>62.90300000000001</c:v>
                </c:pt>
                <c:pt idx="1">
                  <c:v>65.118</c:v>
                </c:pt>
                <c:pt idx="2">
                  <c:v>66.451</c:v>
                </c:pt>
                <c:pt idx="3">
                  <c:v>66.896</c:v>
                </c:pt>
                <c:pt idx="4">
                  <c:v>67.12799999999998</c:v>
                </c:pt>
                <c:pt idx="5">
                  <c:v>67.257</c:v>
                </c:pt>
                <c:pt idx="6">
                  <c:v>67.65699999999998</c:v>
                </c:pt>
                <c:pt idx="7">
                  <c:v>68.989</c:v>
                </c:pt>
                <c:pt idx="8">
                  <c:v>68.335</c:v>
                </c:pt>
                <c:pt idx="9">
                  <c:v>68.904</c:v>
                </c:pt>
                <c:pt idx="10">
                  <c:v>69.60499999999998</c:v>
                </c:pt>
                <c:pt idx="11">
                  <c:v>71.41400000000002</c:v>
                </c:pt>
              </c:numCache>
            </c:numRef>
          </c:val>
          <c:smooth val="0"/>
        </c:ser>
        <c:dLbls>
          <c:showLegendKey val="0"/>
          <c:showVal val="0"/>
          <c:showCatName val="0"/>
          <c:showSerName val="0"/>
          <c:showPercent val="0"/>
          <c:showBubbleSize val="0"/>
        </c:dLbls>
        <c:marker val="1"/>
        <c:smooth val="0"/>
        <c:axId val="2126926440"/>
        <c:axId val="2126929656"/>
      </c:lineChart>
      <c:catAx>
        <c:axId val="2126926440"/>
        <c:scaling>
          <c:orientation val="minMax"/>
        </c:scaling>
        <c:delete val="0"/>
        <c:axPos val="b"/>
        <c:majorTickMark val="out"/>
        <c:minorTickMark val="none"/>
        <c:tickLblPos val="nextTo"/>
        <c:spPr>
          <a:ln w="6350">
            <a:solidFill>
              <a:schemeClr val="tx1"/>
            </a:solidFill>
          </a:ln>
        </c:spPr>
        <c:txPr>
          <a:bodyPr rot="0"/>
          <a:lstStyle/>
          <a:p>
            <a:pPr>
              <a:defRPr sz="1000"/>
            </a:pPr>
            <a:endParaRPr lang="en-US"/>
          </a:p>
        </c:txPr>
        <c:crossAx val="2126929656"/>
        <c:crosses val="autoZero"/>
        <c:auto val="1"/>
        <c:lblAlgn val="ctr"/>
        <c:lblOffset val="100"/>
        <c:noMultiLvlLbl val="0"/>
      </c:catAx>
      <c:valAx>
        <c:axId val="2126929656"/>
        <c:scaling>
          <c:orientation val="minMax"/>
          <c:min val="60.0"/>
        </c:scaling>
        <c:delete val="0"/>
        <c:axPos val="l"/>
        <c:numFmt formatCode="#,##0" sourceLinked="0"/>
        <c:majorTickMark val="out"/>
        <c:minorTickMark val="none"/>
        <c:tickLblPos val="nextTo"/>
        <c:spPr>
          <a:ln w="6350">
            <a:solidFill>
              <a:schemeClr val="tx1"/>
            </a:solidFill>
          </a:ln>
        </c:spPr>
        <c:txPr>
          <a:bodyPr/>
          <a:lstStyle/>
          <a:p>
            <a:pPr>
              <a:defRPr sz="800"/>
            </a:pPr>
            <a:endParaRPr lang="en-US"/>
          </a:p>
        </c:txPr>
        <c:crossAx val="2126926440"/>
        <c:crosses val="autoZero"/>
        <c:crossBetween val="midCat"/>
        <c:majorUnit val="2.0"/>
      </c:valAx>
    </c:plotArea>
    <c:legend>
      <c:legendPos val="b"/>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95256916996047"/>
          <c:y val="0.0392156862745098"/>
          <c:w val="0.948616600790514"/>
          <c:h val="0.941176470588235"/>
        </c:manualLayout>
      </c:layout>
      <c:barChart>
        <c:barDir val="col"/>
        <c:grouping val="clustered"/>
        <c:varyColors val="0"/>
        <c:ser>
          <c:idx val="0"/>
          <c:order val="0"/>
          <c:tx>
            <c:strRef>
              <c:f>Sheet1!$A$2</c:f>
              <c:strCache>
                <c:ptCount val="1"/>
              </c:strCache>
            </c:strRef>
          </c:tx>
          <c:invertIfNegative val="0"/>
          <c:dPt>
            <c:idx val="0"/>
            <c:invertIfNegative val="0"/>
            <c:bubble3D val="0"/>
          </c:dPt>
          <c:cat>
            <c:numRef>
              <c:f>Sheet1!$B$1:$B$1</c:f>
              <c:numCache>
                <c:formatCode>General</c:formatCode>
                <c:ptCount val="1"/>
              </c:numCache>
            </c:numRef>
          </c:cat>
          <c:val>
            <c:numRef>
              <c:f>Sheet1!$B$2:$B$2</c:f>
              <c:numCache>
                <c:formatCode>""#.##0"";""\-""#.##0""</c:formatCode>
                <c:ptCount val="1"/>
                <c:pt idx="0">
                  <c:v>55629.0</c:v>
                </c:pt>
              </c:numCache>
            </c:numRef>
          </c:val>
        </c:ser>
        <c:ser>
          <c:idx val="1"/>
          <c:order val="1"/>
          <c:tx>
            <c:strRef>
              <c:f>Sheet1!$A$3</c:f>
              <c:strCache>
                <c:ptCount val="1"/>
              </c:strCache>
            </c:strRef>
          </c:tx>
          <c:invertIfNegative val="0"/>
          <c:cat>
            <c:numRef>
              <c:f>Sheet1!$B$1:$B$1</c:f>
              <c:numCache>
                <c:formatCode>General</c:formatCode>
                <c:ptCount val="1"/>
              </c:numCache>
            </c:numRef>
          </c:cat>
          <c:val>
            <c:numRef>
              <c:f>Sheet1!$B$3:$B$3</c:f>
              <c:numCache>
                <c:formatCode>""#.##0"";""\-""#.##0""</c:formatCode>
                <c:ptCount val="1"/>
                <c:pt idx="0">
                  <c:v>34012.0</c:v>
                </c:pt>
              </c:numCache>
            </c:numRef>
          </c:val>
        </c:ser>
        <c:ser>
          <c:idx val="2"/>
          <c:order val="2"/>
          <c:tx>
            <c:strRef>
              <c:f>Sheet1!$A$4</c:f>
              <c:strCache>
                <c:ptCount val="1"/>
              </c:strCache>
            </c:strRef>
          </c:tx>
          <c:spPr>
            <a:solidFill>
              <a:schemeClr val="tx2"/>
            </a:solidFill>
          </c:spPr>
          <c:invertIfNegative val="0"/>
          <c:dPt>
            <c:idx val="0"/>
            <c:invertIfNegative val="0"/>
            <c:bubble3D val="0"/>
          </c:dPt>
          <c:cat>
            <c:numRef>
              <c:f>Sheet1!$B$1:$B$1</c:f>
              <c:numCache>
                <c:formatCode>General</c:formatCode>
                <c:ptCount val="1"/>
              </c:numCache>
            </c:numRef>
          </c:cat>
          <c:val>
            <c:numRef>
              <c:f>Sheet1!$B$4:$B$4</c:f>
              <c:numCache>
                <c:formatCode>""#.##0"";""\-""#.##0""</c:formatCode>
                <c:ptCount val="1"/>
                <c:pt idx="0">
                  <c:v>-44291.0</c:v>
                </c:pt>
              </c:numCache>
            </c:numRef>
          </c:val>
        </c:ser>
        <c:ser>
          <c:idx val="3"/>
          <c:order val="3"/>
          <c:tx>
            <c:strRef>
              <c:f>Sheet1!$A$5</c:f>
              <c:strCache>
                <c:ptCount val="1"/>
              </c:strCache>
            </c:strRef>
          </c:tx>
          <c:invertIfNegative val="0"/>
          <c:dPt>
            <c:idx val="0"/>
            <c:invertIfNegative val="0"/>
            <c:bubble3D val="0"/>
          </c:dPt>
          <c:cat>
            <c:numRef>
              <c:f>Sheet1!$B$1:$B$1</c:f>
              <c:numCache>
                <c:formatCode>General</c:formatCode>
                <c:ptCount val="1"/>
              </c:numCache>
            </c:numRef>
          </c:cat>
          <c:val>
            <c:numRef>
              <c:f>Sheet1!$B$5:$B$5</c:f>
              <c:numCache>
                <c:formatCode>""#.##0"";""\-""#.##0""</c:formatCode>
                <c:ptCount val="1"/>
                <c:pt idx="0">
                  <c:v>-42983.0</c:v>
                </c:pt>
              </c:numCache>
            </c:numRef>
          </c:val>
        </c:ser>
        <c:ser>
          <c:idx val="4"/>
          <c:order val="4"/>
          <c:tx>
            <c:strRef>
              <c:f>Sheet1!$A$6</c:f>
              <c:strCache>
                <c:ptCount val="1"/>
              </c:strCache>
            </c:strRef>
          </c:tx>
          <c:invertIfNegative val="0"/>
          <c:dPt>
            <c:idx val="0"/>
            <c:invertIfNegative val="0"/>
            <c:bubble3D val="0"/>
          </c:dPt>
          <c:cat>
            <c:numRef>
              <c:f>Sheet1!$B$1:$B$1</c:f>
              <c:numCache>
                <c:formatCode>General</c:formatCode>
                <c:ptCount val="1"/>
              </c:numCache>
            </c:numRef>
          </c:cat>
          <c:val>
            <c:numRef>
              <c:f>Sheet1!$B$6:$B$6</c:f>
              <c:numCache>
                <c:formatCode>""#.##0"";""\-""#.##0""</c:formatCode>
                <c:ptCount val="1"/>
                <c:pt idx="0">
                  <c:v>7512.0</c:v>
                </c:pt>
              </c:numCache>
            </c:numRef>
          </c:val>
        </c:ser>
        <c:ser>
          <c:idx val="5"/>
          <c:order val="5"/>
          <c:tx>
            <c:strRef>
              <c:f>Sheet1!$A$7</c:f>
              <c:strCache>
                <c:ptCount val="1"/>
              </c:strCache>
            </c:strRef>
          </c:tx>
          <c:spPr>
            <a:solidFill>
              <a:srgbClr val="FFFF00"/>
            </a:solidFill>
          </c:spPr>
          <c:invertIfNegative val="0"/>
          <c:dPt>
            <c:idx val="0"/>
            <c:invertIfNegative val="0"/>
            <c:bubble3D val="0"/>
          </c:dPt>
          <c:cat>
            <c:numRef>
              <c:f>Sheet1!$B$1:$B$1</c:f>
              <c:numCache>
                <c:formatCode>General</c:formatCode>
                <c:ptCount val="1"/>
              </c:numCache>
            </c:numRef>
          </c:cat>
          <c:val>
            <c:numRef>
              <c:f>Sheet1!$B$7:$B$7</c:f>
              <c:numCache>
                <c:formatCode>""#.##0"";""\-""#.##0""</c:formatCode>
                <c:ptCount val="1"/>
                <c:pt idx="0">
                  <c:v>18089.0</c:v>
                </c:pt>
              </c:numCache>
            </c:numRef>
          </c:val>
        </c:ser>
        <c:dLbls>
          <c:showLegendKey val="0"/>
          <c:showVal val="0"/>
          <c:showCatName val="0"/>
          <c:showSerName val="0"/>
          <c:showPercent val="0"/>
          <c:showBubbleSize val="0"/>
        </c:dLbls>
        <c:gapWidth val="80"/>
        <c:axId val="2144222536"/>
        <c:axId val="2144225736"/>
      </c:barChart>
      <c:catAx>
        <c:axId val="2144222536"/>
        <c:scaling>
          <c:orientation val="minMax"/>
        </c:scaling>
        <c:delete val="0"/>
        <c:axPos val="b"/>
        <c:numFmt formatCode="General" sourceLinked="1"/>
        <c:majorTickMark val="out"/>
        <c:minorTickMark val="none"/>
        <c:tickLblPos val="none"/>
        <c:crossAx val="2144225736"/>
        <c:crossesAt val="0.0"/>
        <c:auto val="1"/>
        <c:lblAlgn val="ctr"/>
        <c:lblOffset val="100"/>
        <c:tickLblSkip val="1"/>
        <c:tickMarkSkip val="1"/>
        <c:noMultiLvlLbl val="0"/>
      </c:catAx>
      <c:valAx>
        <c:axId val="2144225736"/>
        <c:scaling>
          <c:orientation val="minMax"/>
          <c:max val="60000.0"/>
          <c:min val="-50000.0"/>
        </c:scaling>
        <c:delete val="0"/>
        <c:axPos val="l"/>
        <c:numFmt formatCode="&quot;&quot;#.##0&quot;&quot;;&quot;&quot;\-&quot;&quot;#.##0&quot;&quot;" sourceLinked="1"/>
        <c:majorTickMark val="out"/>
        <c:minorTickMark val="none"/>
        <c:tickLblPos val="none"/>
        <c:crossAx val="2144222536"/>
        <c:crosses val="autoZero"/>
        <c:crossBetween val="between"/>
        <c:majorUnit val="10000.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US</c:v>
                </c:pt>
              </c:strCache>
            </c:strRef>
          </c:tx>
          <c:spPr>
            <a:ln>
              <a:solidFill>
                <a:schemeClr val="accent1"/>
              </a:solidFill>
            </a:ln>
          </c:spPr>
          <c:marker>
            <c:symbol val="none"/>
          </c:marker>
          <c:dLbls>
            <c:dLbl>
              <c:idx val="10"/>
              <c:layout/>
              <c:showLegendKey val="0"/>
              <c:showVal val="1"/>
              <c:showCatName val="0"/>
              <c:showSerName val="0"/>
              <c:showPercent val="0"/>
              <c:showBubbleSize val="0"/>
            </c:dLbl>
            <c:showLegendKey val="0"/>
            <c:showVal val="0"/>
            <c:showCatName val="0"/>
            <c:showSerName val="0"/>
            <c:showPercent val="0"/>
            <c:showBubbleSize val="0"/>
          </c:dLbls>
          <c:cat>
            <c:numRef>
              <c:f>Sheet1!$A$2:$A$12</c:f>
              <c:numCache>
                <c:formatCode>General</c:formatCode>
                <c:ptCount val="11"/>
                <c:pt idx="0">
                  <c:v>2001.0</c:v>
                </c:pt>
                <c:pt idx="1">
                  <c:v>2002.0</c:v>
                </c:pt>
                <c:pt idx="2">
                  <c:v>2003.0</c:v>
                </c:pt>
                <c:pt idx="3">
                  <c:v>2004.0</c:v>
                </c:pt>
                <c:pt idx="4">
                  <c:v>2005.0</c:v>
                </c:pt>
                <c:pt idx="5">
                  <c:v>2006.0</c:v>
                </c:pt>
                <c:pt idx="6">
                  <c:v>2007.0</c:v>
                </c:pt>
                <c:pt idx="7">
                  <c:v>2008.0</c:v>
                </c:pt>
                <c:pt idx="8">
                  <c:v>2009.0</c:v>
                </c:pt>
                <c:pt idx="9">
                  <c:v>2010.0</c:v>
                </c:pt>
                <c:pt idx="10">
                  <c:v>2011.0</c:v>
                </c:pt>
              </c:numCache>
            </c:numRef>
          </c:cat>
          <c:val>
            <c:numRef>
              <c:f>Sheet1!$B$2:$B$12</c:f>
              <c:numCache>
                <c:formatCode>0%</c:formatCode>
                <c:ptCount val="11"/>
                <c:pt idx="0">
                  <c:v>0.39</c:v>
                </c:pt>
                <c:pt idx="1">
                  <c:v>0.55</c:v>
                </c:pt>
                <c:pt idx="2">
                  <c:v>0.58</c:v>
                </c:pt>
                <c:pt idx="3">
                  <c:v>0.39</c:v>
                </c:pt>
                <c:pt idx="4">
                  <c:v>0.52</c:v>
                </c:pt>
                <c:pt idx="5">
                  <c:v>0.61</c:v>
                </c:pt>
                <c:pt idx="6">
                  <c:v>0.56</c:v>
                </c:pt>
                <c:pt idx="7">
                  <c:v>0.47</c:v>
                </c:pt>
                <c:pt idx="8">
                  <c:v>0.52</c:v>
                </c:pt>
                <c:pt idx="9">
                  <c:v>0.43</c:v>
                </c:pt>
                <c:pt idx="10">
                  <c:v>0.66</c:v>
                </c:pt>
              </c:numCache>
            </c:numRef>
          </c:val>
          <c:smooth val="0"/>
        </c:ser>
        <c:ser>
          <c:idx val="1"/>
          <c:order val="1"/>
          <c:tx>
            <c:strRef>
              <c:f>Sheet1!$C$1</c:f>
              <c:strCache>
                <c:ptCount val="1"/>
                <c:pt idx="0">
                  <c:v>Europe</c:v>
                </c:pt>
              </c:strCache>
            </c:strRef>
          </c:tx>
          <c:spPr>
            <a:ln>
              <a:solidFill>
                <a:srgbClr val="DDB10A"/>
              </a:solidFill>
            </a:ln>
          </c:spPr>
          <c:marker>
            <c:symbol val="none"/>
          </c:marker>
          <c:dLbls>
            <c:dLbl>
              <c:idx val="10"/>
              <c:layout>
                <c:manualLayout>
                  <c:x val="0.0"/>
                  <c:y val="-0.0289855072463768"/>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Sheet1!$A$2:$A$12</c:f>
              <c:numCache>
                <c:formatCode>General</c:formatCode>
                <c:ptCount val="11"/>
                <c:pt idx="0">
                  <c:v>2001.0</c:v>
                </c:pt>
                <c:pt idx="1">
                  <c:v>2002.0</c:v>
                </c:pt>
                <c:pt idx="2">
                  <c:v>2003.0</c:v>
                </c:pt>
                <c:pt idx="3">
                  <c:v>2004.0</c:v>
                </c:pt>
                <c:pt idx="4">
                  <c:v>2005.0</c:v>
                </c:pt>
                <c:pt idx="5">
                  <c:v>2006.0</c:v>
                </c:pt>
                <c:pt idx="6">
                  <c:v>2007.0</c:v>
                </c:pt>
                <c:pt idx="7">
                  <c:v>2008.0</c:v>
                </c:pt>
                <c:pt idx="8">
                  <c:v>2009.0</c:v>
                </c:pt>
                <c:pt idx="9">
                  <c:v>2010.0</c:v>
                </c:pt>
                <c:pt idx="10">
                  <c:v>2011.0</c:v>
                </c:pt>
              </c:numCache>
            </c:numRef>
          </c:cat>
          <c:val>
            <c:numRef>
              <c:f>Sheet1!$C$2:$C$12</c:f>
              <c:numCache>
                <c:formatCode>0%</c:formatCode>
                <c:ptCount val="11"/>
                <c:pt idx="0">
                  <c:v>0.33</c:v>
                </c:pt>
                <c:pt idx="1">
                  <c:v>0.21</c:v>
                </c:pt>
                <c:pt idx="2">
                  <c:v>0.13</c:v>
                </c:pt>
                <c:pt idx="3">
                  <c:v>0.3</c:v>
                </c:pt>
                <c:pt idx="4">
                  <c:v>0.16</c:v>
                </c:pt>
                <c:pt idx="5">
                  <c:v>0.23</c:v>
                </c:pt>
                <c:pt idx="6">
                  <c:v>0.12</c:v>
                </c:pt>
                <c:pt idx="7">
                  <c:v>0.28</c:v>
                </c:pt>
                <c:pt idx="8">
                  <c:v>0.31</c:v>
                </c:pt>
                <c:pt idx="9">
                  <c:v>0.34</c:v>
                </c:pt>
                <c:pt idx="10">
                  <c:v>0.13</c:v>
                </c:pt>
              </c:numCache>
            </c:numRef>
          </c:val>
          <c:smooth val="0"/>
        </c:ser>
        <c:ser>
          <c:idx val="2"/>
          <c:order val="2"/>
          <c:tx>
            <c:strRef>
              <c:f>Sheet1!$D$1</c:f>
              <c:strCache>
                <c:ptCount val="1"/>
                <c:pt idx="0">
                  <c:v>Japan</c:v>
                </c:pt>
              </c:strCache>
            </c:strRef>
          </c:tx>
          <c:spPr>
            <a:ln>
              <a:solidFill>
                <a:schemeClr val="tx2"/>
              </a:solidFill>
            </a:ln>
          </c:spPr>
          <c:marker>
            <c:symbol val="none"/>
          </c:marker>
          <c:dLbls>
            <c:dLbl>
              <c:idx val="10"/>
              <c:layout>
                <c:manualLayout>
                  <c:x val="-1.22680863555325E-16"/>
                  <c:y val="0.0181159420289855"/>
                </c:manualLayout>
              </c:layout>
              <c:showLegendKey val="0"/>
              <c:showVal val="1"/>
              <c:showCatName val="0"/>
              <c:showSerName val="0"/>
              <c:showPercent val="0"/>
              <c:showBubbleSize val="0"/>
            </c:dLbl>
            <c:showLegendKey val="0"/>
            <c:showVal val="0"/>
            <c:showCatName val="0"/>
            <c:showSerName val="0"/>
            <c:showPercent val="0"/>
            <c:showBubbleSize val="0"/>
          </c:dLbls>
          <c:cat>
            <c:numRef>
              <c:f>Sheet1!$A$2:$A$12</c:f>
              <c:numCache>
                <c:formatCode>General</c:formatCode>
                <c:ptCount val="11"/>
                <c:pt idx="0">
                  <c:v>2001.0</c:v>
                </c:pt>
                <c:pt idx="1">
                  <c:v>2002.0</c:v>
                </c:pt>
                <c:pt idx="2">
                  <c:v>2003.0</c:v>
                </c:pt>
                <c:pt idx="3">
                  <c:v>2004.0</c:v>
                </c:pt>
                <c:pt idx="4">
                  <c:v>2005.0</c:v>
                </c:pt>
                <c:pt idx="5">
                  <c:v>2006.0</c:v>
                </c:pt>
                <c:pt idx="6">
                  <c:v>2007.0</c:v>
                </c:pt>
                <c:pt idx="7">
                  <c:v>2008.0</c:v>
                </c:pt>
                <c:pt idx="8">
                  <c:v>2009.0</c:v>
                </c:pt>
                <c:pt idx="9">
                  <c:v>2010.0</c:v>
                </c:pt>
                <c:pt idx="10">
                  <c:v>2011.0</c:v>
                </c:pt>
              </c:numCache>
            </c:numRef>
          </c:cat>
          <c:val>
            <c:numRef>
              <c:f>Sheet1!$D$2:$D$12</c:f>
              <c:numCache>
                <c:formatCode>0%</c:formatCode>
                <c:ptCount val="11"/>
                <c:pt idx="0">
                  <c:v>0.18</c:v>
                </c:pt>
                <c:pt idx="1">
                  <c:v>0.2</c:v>
                </c:pt>
                <c:pt idx="2">
                  <c:v>0.11</c:v>
                </c:pt>
                <c:pt idx="3">
                  <c:v>0.13</c:v>
                </c:pt>
                <c:pt idx="4">
                  <c:v>0.11</c:v>
                </c:pt>
                <c:pt idx="5">
                  <c:v>0.11</c:v>
                </c:pt>
                <c:pt idx="6">
                  <c:v>0.1</c:v>
                </c:pt>
                <c:pt idx="7">
                  <c:v>0.13</c:v>
                </c:pt>
                <c:pt idx="8">
                  <c:v>0.12</c:v>
                </c:pt>
                <c:pt idx="9">
                  <c:v>0.16</c:v>
                </c:pt>
                <c:pt idx="10">
                  <c:v>0.09</c:v>
                </c:pt>
              </c:numCache>
            </c:numRef>
          </c:val>
          <c:smooth val="0"/>
        </c:ser>
        <c:ser>
          <c:idx val="3"/>
          <c:order val="3"/>
          <c:tx>
            <c:strRef>
              <c:f>Sheet1!$E$1</c:f>
              <c:strCache>
                <c:ptCount val="1"/>
                <c:pt idx="0">
                  <c:v>Rest of the World</c:v>
                </c:pt>
              </c:strCache>
            </c:strRef>
          </c:tx>
          <c:spPr>
            <a:ln>
              <a:solidFill>
                <a:srgbClr val="858274"/>
              </a:solidFill>
            </a:ln>
          </c:spPr>
          <c:marker>
            <c:symbol val="none"/>
          </c:marker>
          <c:dLbls>
            <c:dLbl>
              <c:idx val="10"/>
              <c:layout>
                <c:manualLayout>
                  <c:x val="0.0"/>
                  <c:y val="0.0036231884057971"/>
                </c:manualLayout>
              </c:layout>
              <c:showLegendKey val="0"/>
              <c:showVal val="1"/>
              <c:showCatName val="0"/>
              <c:showSerName val="0"/>
              <c:showPercent val="0"/>
              <c:showBubbleSize val="0"/>
            </c:dLbl>
            <c:showLegendKey val="0"/>
            <c:showVal val="0"/>
            <c:showCatName val="0"/>
            <c:showSerName val="0"/>
            <c:showPercent val="0"/>
            <c:showBubbleSize val="0"/>
          </c:dLbls>
          <c:cat>
            <c:numRef>
              <c:f>Sheet1!$A$2:$A$12</c:f>
              <c:numCache>
                <c:formatCode>General</c:formatCode>
                <c:ptCount val="11"/>
                <c:pt idx="0">
                  <c:v>2001.0</c:v>
                </c:pt>
                <c:pt idx="1">
                  <c:v>2002.0</c:v>
                </c:pt>
                <c:pt idx="2">
                  <c:v>2003.0</c:v>
                </c:pt>
                <c:pt idx="3">
                  <c:v>2004.0</c:v>
                </c:pt>
                <c:pt idx="4">
                  <c:v>2005.0</c:v>
                </c:pt>
                <c:pt idx="5">
                  <c:v>2006.0</c:v>
                </c:pt>
                <c:pt idx="6">
                  <c:v>2007.0</c:v>
                </c:pt>
                <c:pt idx="7">
                  <c:v>2008.0</c:v>
                </c:pt>
                <c:pt idx="8">
                  <c:v>2009.0</c:v>
                </c:pt>
                <c:pt idx="9">
                  <c:v>2010.0</c:v>
                </c:pt>
                <c:pt idx="10">
                  <c:v>2011.0</c:v>
                </c:pt>
              </c:numCache>
            </c:numRef>
          </c:cat>
          <c:val>
            <c:numRef>
              <c:f>Sheet1!$E$2:$E$12</c:f>
              <c:numCache>
                <c:formatCode>0%</c:formatCode>
                <c:ptCount val="11"/>
                <c:pt idx="0">
                  <c:v>0.1</c:v>
                </c:pt>
                <c:pt idx="1">
                  <c:v>0.04</c:v>
                </c:pt>
                <c:pt idx="2">
                  <c:v>0.18</c:v>
                </c:pt>
                <c:pt idx="3">
                  <c:v>0.18</c:v>
                </c:pt>
                <c:pt idx="4">
                  <c:v>0.21</c:v>
                </c:pt>
                <c:pt idx="5">
                  <c:v>0.05</c:v>
                </c:pt>
                <c:pt idx="6">
                  <c:v>0.22</c:v>
                </c:pt>
                <c:pt idx="7">
                  <c:v>0.12</c:v>
                </c:pt>
                <c:pt idx="8">
                  <c:v>0.0499999999999999</c:v>
                </c:pt>
                <c:pt idx="9">
                  <c:v>0.07</c:v>
                </c:pt>
                <c:pt idx="10">
                  <c:v>0.12</c:v>
                </c:pt>
              </c:numCache>
            </c:numRef>
          </c:val>
          <c:smooth val="0"/>
        </c:ser>
        <c:dLbls>
          <c:showLegendKey val="0"/>
          <c:showVal val="0"/>
          <c:showCatName val="0"/>
          <c:showSerName val="0"/>
          <c:showPercent val="0"/>
          <c:showBubbleSize val="0"/>
        </c:dLbls>
        <c:marker val="1"/>
        <c:smooth val="0"/>
        <c:axId val="2144830488"/>
        <c:axId val="2144833880"/>
      </c:lineChart>
      <c:catAx>
        <c:axId val="2144830488"/>
        <c:scaling>
          <c:orientation val="minMax"/>
        </c:scaling>
        <c:delete val="0"/>
        <c:axPos val="b"/>
        <c:numFmt formatCode="General" sourceLinked="1"/>
        <c:majorTickMark val="out"/>
        <c:minorTickMark val="none"/>
        <c:tickLblPos val="nextTo"/>
        <c:spPr>
          <a:ln>
            <a:solidFill>
              <a:schemeClr val="tx1"/>
            </a:solidFill>
          </a:ln>
        </c:spPr>
        <c:crossAx val="2144833880"/>
        <c:crosses val="autoZero"/>
        <c:auto val="1"/>
        <c:lblAlgn val="ctr"/>
        <c:lblOffset val="100"/>
        <c:noMultiLvlLbl val="0"/>
      </c:catAx>
      <c:valAx>
        <c:axId val="2144833880"/>
        <c:scaling>
          <c:orientation val="minMax"/>
        </c:scaling>
        <c:delete val="0"/>
        <c:axPos val="l"/>
        <c:numFmt formatCode="0%" sourceLinked="1"/>
        <c:majorTickMark val="out"/>
        <c:minorTickMark val="none"/>
        <c:tickLblPos val="nextTo"/>
        <c:spPr>
          <a:ln>
            <a:solidFill>
              <a:schemeClr val="tx1"/>
            </a:solidFill>
          </a:ln>
        </c:spPr>
        <c:crossAx val="2144830488"/>
        <c:crosses val="autoZero"/>
        <c:crossBetween val="midCat"/>
      </c:valAx>
    </c:plotArea>
    <c:legend>
      <c:legendPos val="b"/>
      <c:layout/>
      <c:overlay val="0"/>
      <c:txPr>
        <a:bodyPr/>
        <a:lstStyle/>
        <a:p>
          <a:pPr>
            <a:defRPr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pPr>
            <a:r>
              <a:rPr lang="en-US" sz="1100" dirty="0"/>
              <a:t>Pharmaceutical R&amp;D Employment</a:t>
            </a:r>
          </a:p>
        </c:rich>
      </c:tx>
      <c:layout/>
      <c:overlay val="0"/>
    </c:title>
    <c:autoTitleDeleted val="0"/>
    <c:plotArea>
      <c:layout/>
      <c:barChart>
        <c:barDir val="col"/>
        <c:grouping val="clustered"/>
        <c:varyColors val="0"/>
        <c:ser>
          <c:idx val="0"/>
          <c:order val="0"/>
          <c:tx>
            <c:strRef>
              <c:f>Sheet1!$H$34</c:f>
              <c:strCache>
                <c:ptCount val="1"/>
                <c:pt idx="0">
                  <c:v>R&amp;D Employment</c:v>
                </c:pt>
              </c:strCache>
            </c:strRef>
          </c:tx>
          <c:invertIfNegative val="0"/>
          <c:dLbls>
            <c:showLegendKey val="0"/>
            <c:showVal val="1"/>
            <c:showCatName val="0"/>
            <c:showSerName val="0"/>
            <c:showPercent val="0"/>
            <c:showBubbleSize val="0"/>
            <c:showLeaderLines val="0"/>
          </c:dLbls>
          <c:cat>
            <c:numRef>
              <c:f>Sheet1!$I$33:$L$33</c:f>
              <c:numCache>
                <c:formatCode>General</c:formatCode>
                <c:ptCount val="4"/>
                <c:pt idx="0">
                  <c:v>1990.0</c:v>
                </c:pt>
                <c:pt idx="1">
                  <c:v>2000.0</c:v>
                </c:pt>
                <c:pt idx="2">
                  <c:v>2012.0</c:v>
                </c:pt>
                <c:pt idx="3">
                  <c:v>2013.0</c:v>
                </c:pt>
              </c:numCache>
            </c:numRef>
          </c:cat>
          <c:val>
            <c:numRef>
              <c:f>Sheet1!$I$34:$L$34</c:f>
              <c:numCache>
                <c:formatCode>General</c:formatCode>
                <c:ptCount val="4"/>
                <c:pt idx="0">
                  <c:v>76126.0</c:v>
                </c:pt>
                <c:pt idx="1">
                  <c:v>88397.0</c:v>
                </c:pt>
                <c:pt idx="2">
                  <c:v>115196.0</c:v>
                </c:pt>
                <c:pt idx="3">
                  <c:v>115000.0</c:v>
                </c:pt>
              </c:numCache>
            </c:numRef>
          </c:val>
        </c:ser>
        <c:dLbls>
          <c:showLegendKey val="0"/>
          <c:showVal val="0"/>
          <c:showCatName val="0"/>
          <c:showSerName val="0"/>
          <c:showPercent val="0"/>
          <c:showBubbleSize val="0"/>
        </c:dLbls>
        <c:gapWidth val="150"/>
        <c:axId val="2138147432"/>
        <c:axId val="2140096632"/>
      </c:barChart>
      <c:catAx>
        <c:axId val="2138147432"/>
        <c:scaling>
          <c:orientation val="minMax"/>
        </c:scaling>
        <c:delete val="0"/>
        <c:axPos val="b"/>
        <c:numFmt formatCode="General" sourceLinked="1"/>
        <c:majorTickMark val="out"/>
        <c:minorTickMark val="none"/>
        <c:tickLblPos val="nextTo"/>
        <c:crossAx val="2140096632"/>
        <c:crosses val="autoZero"/>
        <c:auto val="1"/>
        <c:lblAlgn val="ctr"/>
        <c:lblOffset val="100"/>
        <c:noMultiLvlLbl val="0"/>
      </c:catAx>
      <c:valAx>
        <c:axId val="2140096632"/>
        <c:scaling>
          <c:orientation val="minMax"/>
        </c:scaling>
        <c:delete val="0"/>
        <c:axPos val="l"/>
        <c:majorGridlines/>
        <c:numFmt formatCode="General" sourceLinked="1"/>
        <c:majorTickMark val="out"/>
        <c:minorTickMark val="none"/>
        <c:tickLblPos val="nextTo"/>
        <c:crossAx val="213814743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sz="1400"/>
            </a:pPr>
            <a:r>
              <a:rPr lang="en-US" sz="1100" dirty="0"/>
              <a:t>Total Pharmaceutical Industry Employment</a:t>
            </a:r>
          </a:p>
        </c:rich>
      </c:tx>
      <c:layout/>
      <c:overlay val="0"/>
    </c:title>
    <c:autoTitleDeleted val="0"/>
    <c:plotArea>
      <c:layout/>
      <c:barChart>
        <c:barDir val="col"/>
        <c:grouping val="clustered"/>
        <c:varyColors val="0"/>
        <c:ser>
          <c:idx val="0"/>
          <c:order val="0"/>
          <c:tx>
            <c:strRef>
              <c:f>Sheet1!$H$35</c:f>
              <c:strCache>
                <c:ptCount val="1"/>
                <c:pt idx="0">
                  <c:v>Total Employment</c:v>
                </c:pt>
              </c:strCache>
            </c:strRef>
          </c:tx>
          <c:invertIfNegative val="0"/>
          <c:dLbls>
            <c:showLegendKey val="0"/>
            <c:showVal val="1"/>
            <c:showCatName val="0"/>
            <c:showSerName val="0"/>
            <c:showPercent val="0"/>
            <c:showBubbleSize val="0"/>
            <c:showLeaderLines val="0"/>
          </c:dLbls>
          <c:cat>
            <c:numRef>
              <c:f>Sheet1!$I$33:$L$33</c:f>
              <c:numCache>
                <c:formatCode>General</c:formatCode>
                <c:ptCount val="4"/>
                <c:pt idx="0">
                  <c:v>1990.0</c:v>
                </c:pt>
                <c:pt idx="1">
                  <c:v>2000.0</c:v>
                </c:pt>
                <c:pt idx="2">
                  <c:v>2012.0</c:v>
                </c:pt>
                <c:pt idx="3">
                  <c:v>2013.0</c:v>
                </c:pt>
              </c:numCache>
            </c:numRef>
          </c:cat>
          <c:val>
            <c:numRef>
              <c:f>Sheet1!$I$35:$L$35</c:f>
              <c:numCache>
                <c:formatCode>General</c:formatCode>
                <c:ptCount val="4"/>
                <c:pt idx="0">
                  <c:v>500879.0</c:v>
                </c:pt>
                <c:pt idx="1">
                  <c:v>534882.0</c:v>
                </c:pt>
                <c:pt idx="2">
                  <c:v>693195.0</c:v>
                </c:pt>
                <c:pt idx="3">
                  <c:v>690000.0</c:v>
                </c:pt>
              </c:numCache>
            </c:numRef>
          </c:val>
        </c:ser>
        <c:dLbls>
          <c:showLegendKey val="0"/>
          <c:showVal val="0"/>
          <c:showCatName val="0"/>
          <c:showSerName val="0"/>
          <c:showPercent val="0"/>
          <c:showBubbleSize val="0"/>
        </c:dLbls>
        <c:gapWidth val="150"/>
        <c:axId val="2138078440"/>
        <c:axId val="2138081416"/>
      </c:barChart>
      <c:catAx>
        <c:axId val="2138078440"/>
        <c:scaling>
          <c:orientation val="minMax"/>
        </c:scaling>
        <c:delete val="0"/>
        <c:axPos val="b"/>
        <c:numFmt formatCode="General" sourceLinked="1"/>
        <c:majorTickMark val="out"/>
        <c:minorTickMark val="none"/>
        <c:tickLblPos val="nextTo"/>
        <c:crossAx val="2138081416"/>
        <c:crosses val="autoZero"/>
        <c:auto val="1"/>
        <c:lblAlgn val="ctr"/>
        <c:lblOffset val="100"/>
        <c:noMultiLvlLbl val="0"/>
      </c:catAx>
      <c:valAx>
        <c:axId val="2138081416"/>
        <c:scaling>
          <c:orientation val="minMax"/>
        </c:scaling>
        <c:delete val="0"/>
        <c:axPos val="l"/>
        <c:majorGridlines/>
        <c:numFmt formatCode="General" sourceLinked="1"/>
        <c:majorTickMark val="out"/>
        <c:minorTickMark val="none"/>
        <c:tickLblPos val="nextTo"/>
        <c:crossAx val="213807844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pPr>
            <a:r>
              <a:rPr lang="en-US" sz="1100" dirty="0"/>
              <a:t>R&amp;D</a:t>
            </a:r>
            <a:r>
              <a:rPr lang="en-US" sz="1100" baseline="0" dirty="0"/>
              <a:t> Employment as a % total industry employment</a:t>
            </a:r>
            <a:endParaRPr lang="en-US" sz="1100" dirty="0"/>
          </a:p>
        </c:rich>
      </c:tx>
      <c:layout/>
      <c:overlay val="0"/>
    </c:title>
    <c:autoTitleDeleted val="0"/>
    <c:plotArea>
      <c:layout/>
      <c:barChart>
        <c:barDir val="col"/>
        <c:grouping val="clustered"/>
        <c:varyColors val="0"/>
        <c:ser>
          <c:idx val="0"/>
          <c:order val="0"/>
          <c:tx>
            <c:strRef>
              <c:f>Sheet1!$H$37</c:f>
              <c:strCache>
                <c:ptCount val="1"/>
                <c:pt idx="0">
                  <c:v>%</c:v>
                </c:pt>
              </c:strCache>
            </c:strRef>
          </c:tx>
          <c:invertIfNegative val="0"/>
          <c:dLbls>
            <c:showLegendKey val="0"/>
            <c:showVal val="1"/>
            <c:showCatName val="0"/>
            <c:showSerName val="0"/>
            <c:showPercent val="0"/>
            <c:showBubbleSize val="0"/>
            <c:showLeaderLines val="0"/>
          </c:dLbls>
          <c:cat>
            <c:numRef>
              <c:f>Sheet1!$I$33:$L$33</c:f>
              <c:numCache>
                <c:formatCode>General</c:formatCode>
                <c:ptCount val="4"/>
                <c:pt idx="0">
                  <c:v>1990.0</c:v>
                </c:pt>
                <c:pt idx="1">
                  <c:v>2000.0</c:v>
                </c:pt>
                <c:pt idx="2">
                  <c:v>2012.0</c:v>
                </c:pt>
                <c:pt idx="3">
                  <c:v>2013.0</c:v>
                </c:pt>
              </c:numCache>
            </c:numRef>
          </c:cat>
          <c:val>
            <c:numRef>
              <c:f>Sheet1!$I$37:$L$37</c:f>
              <c:numCache>
                <c:formatCode>0.0</c:formatCode>
                <c:ptCount val="4"/>
                <c:pt idx="0">
                  <c:v>15.19848107027845</c:v>
                </c:pt>
                <c:pt idx="1">
                  <c:v>16.52644882422665</c:v>
                </c:pt>
                <c:pt idx="2">
                  <c:v>16.61812332749082</c:v>
                </c:pt>
                <c:pt idx="3">
                  <c:v>16.66666666666666</c:v>
                </c:pt>
              </c:numCache>
            </c:numRef>
          </c:val>
        </c:ser>
        <c:dLbls>
          <c:showLegendKey val="0"/>
          <c:showVal val="0"/>
          <c:showCatName val="0"/>
          <c:showSerName val="0"/>
          <c:showPercent val="0"/>
          <c:showBubbleSize val="0"/>
        </c:dLbls>
        <c:gapWidth val="150"/>
        <c:axId val="2138108168"/>
        <c:axId val="2138111208"/>
      </c:barChart>
      <c:catAx>
        <c:axId val="2138108168"/>
        <c:scaling>
          <c:orientation val="minMax"/>
        </c:scaling>
        <c:delete val="0"/>
        <c:axPos val="b"/>
        <c:numFmt formatCode="General" sourceLinked="1"/>
        <c:majorTickMark val="out"/>
        <c:minorTickMark val="none"/>
        <c:tickLblPos val="nextTo"/>
        <c:crossAx val="2138111208"/>
        <c:crosses val="autoZero"/>
        <c:auto val="1"/>
        <c:lblAlgn val="ctr"/>
        <c:lblOffset val="100"/>
        <c:noMultiLvlLbl val="0"/>
      </c:catAx>
      <c:valAx>
        <c:axId val="2138111208"/>
        <c:scaling>
          <c:orientation val="minMax"/>
        </c:scaling>
        <c:delete val="0"/>
        <c:axPos val="l"/>
        <c:majorGridlines/>
        <c:numFmt formatCode="0.0" sourceLinked="1"/>
        <c:majorTickMark val="out"/>
        <c:minorTickMark val="none"/>
        <c:tickLblPos val="nextTo"/>
        <c:crossAx val="213810816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0971634810023"/>
          <c:y val="0.120545857791163"/>
          <c:w val="0.767192804783357"/>
          <c:h val="0.804942018295994"/>
        </c:manualLayout>
      </c:layout>
      <c:barChart>
        <c:barDir val="col"/>
        <c:grouping val="clustered"/>
        <c:varyColors val="0"/>
        <c:ser>
          <c:idx val="0"/>
          <c:order val="0"/>
          <c:tx>
            <c:strRef>
              <c:f>Sheet1!$B$1</c:f>
              <c:strCache>
                <c:ptCount val="1"/>
                <c:pt idx="0">
                  <c:v>1990</c:v>
                </c:pt>
              </c:strCache>
            </c:strRef>
          </c:tx>
          <c:spPr>
            <a:solidFill>
              <a:schemeClr val="tx2"/>
            </a:solidFill>
            <a:ln>
              <a:solidFill>
                <a:schemeClr val="bg1"/>
              </a:solidFill>
            </a:ln>
          </c:spPr>
          <c:invertIfNegative val="0"/>
          <c:cat>
            <c:strRef>
              <c:f>Sheet1!$A$2:$A$3</c:f>
              <c:strCache>
                <c:ptCount val="2"/>
                <c:pt idx="0">
                  <c:v>Total employment</c:v>
                </c:pt>
                <c:pt idx="1">
                  <c:v>Employment in R&amp;D</c:v>
                </c:pt>
              </c:strCache>
            </c:strRef>
          </c:cat>
          <c:val>
            <c:numRef>
              <c:f>Sheet1!$B$2:$B$3</c:f>
              <c:numCache>
                <c:formatCode>General</c:formatCode>
                <c:ptCount val="2"/>
                <c:pt idx="0">
                  <c:v>500879.0</c:v>
                </c:pt>
                <c:pt idx="1">
                  <c:v>76126.0</c:v>
                </c:pt>
              </c:numCache>
            </c:numRef>
          </c:val>
        </c:ser>
        <c:ser>
          <c:idx val="1"/>
          <c:order val="1"/>
          <c:tx>
            <c:strRef>
              <c:f>Sheet1!$C$1</c:f>
              <c:strCache>
                <c:ptCount val="1"/>
                <c:pt idx="0">
                  <c:v>2012</c:v>
                </c:pt>
              </c:strCache>
            </c:strRef>
          </c:tx>
          <c:spPr>
            <a:solidFill>
              <a:schemeClr val="accent1"/>
            </a:solidFill>
            <a:ln>
              <a:solidFill>
                <a:schemeClr val="bg1"/>
              </a:solidFill>
            </a:ln>
          </c:spPr>
          <c:invertIfNegative val="0"/>
          <c:cat>
            <c:strRef>
              <c:f>Sheet1!$A$2:$A$3</c:f>
              <c:strCache>
                <c:ptCount val="2"/>
                <c:pt idx="0">
                  <c:v>Total employment</c:v>
                </c:pt>
                <c:pt idx="1">
                  <c:v>Employment in R&amp;D</c:v>
                </c:pt>
              </c:strCache>
            </c:strRef>
          </c:cat>
          <c:val>
            <c:numRef>
              <c:f>Sheet1!$C$2:$C$3</c:f>
              <c:numCache>
                <c:formatCode>General</c:formatCode>
                <c:ptCount val="2"/>
                <c:pt idx="0" formatCode="#,##0">
                  <c:v>700000.0</c:v>
                </c:pt>
                <c:pt idx="1">
                  <c:v>116000.0</c:v>
                </c:pt>
              </c:numCache>
            </c:numRef>
          </c:val>
        </c:ser>
        <c:dLbls>
          <c:showLegendKey val="0"/>
          <c:showVal val="0"/>
          <c:showCatName val="0"/>
          <c:showSerName val="0"/>
          <c:showPercent val="0"/>
          <c:showBubbleSize val="0"/>
        </c:dLbls>
        <c:gapWidth val="80"/>
        <c:axId val="2124650024"/>
        <c:axId val="2124754344"/>
      </c:barChart>
      <c:catAx>
        <c:axId val="2124650024"/>
        <c:scaling>
          <c:orientation val="minMax"/>
        </c:scaling>
        <c:delete val="0"/>
        <c:axPos val="b"/>
        <c:majorTickMark val="out"/>
        <c:minorTickMark val="none"/>
        <c:tickLblPos val="nextTo"/>
        <c:spPr>
          <a:ln>
            <a:solidFill>
              <a:schemeClr val="tx1"/>
            </a:solidFill>
          </a:ln>
        </c:spPr>
        <c:crossAx val="2124754344"/>
        <c:crosses val="autoZero"/>
        <c:auto val="1"/>
        <c:lblAlgn val="ctr"/>
        <c:lblOffset val="100"/>
        <c:noMultiLvlLbl val="0"/>
      </c:catAx>
      <c:valAx>
        <c:axId val="2124754344"/>
        <c:scaling>
          <c:orientation val="minMax"/>
        </c:scaling>
        <c:delete val="0"/>
        <c:axPos val="l"/>
        <c:title>
          <c:tx>
            <c:rich>
              <a:bodyPr rot="-5400000" vert="horz"/>
              <a:lstStyle/>
              <a:p>
                <a:pPr>
                  <a:defRPr/>
                </a:pPr>
                <a:r>
                  <a:rPr lang="en-US" dirty="0" smtClean="0"/>
                  <a:t>Total  Employment</a:t>
                </a:r>
              </a:p>
            </c:rich>
          </c:tx>
          <c:layout>
            <c:manualLayout>
              <c:xMode val="edge"/>
              <c:yMode val="edge"/>
              <c:x val="0.0026045621059963"/>
              <c:y val="0.239072856162349"/>
            </c:manualLayout>
          </c:layout>
          <c:overlay val="0"/>
        </c:title>
        <c:numFmt formatCode="&quot;&quot;#,##0&quot;&quot;;&quot;&quot;\-&quot;&quot;#,##0&quot;&quot;" sourceLinked="0"/>
        <c:majorTickMark val="out"/>
        <c:minorTickMark val="none"/>
        <c:tickLblPos val="nextTo"/>
        <c:spPr>
          <a:ln>
            <a:solidFill>
              <a:schemeClr val="tx1"/>
            </a:solidFill>
          </a:ln>
        </c:spPr>
        <c:crossAx val="2124650024"/>
        <c:crosses val="autoZero"/>
        <c:crossBetween val="between"/>
      </c:valAx>
    </c:plotArea>
    <c:legend>
      <c:legendPos val="t"/>
      <c:layout>
        <c:manualLayout>
          <c:xMode val="edge"/>
          <c:yMode val="edge"/>
          <c:x val="0.654954463847334"/>
          <c:y val="0.130338209533176"/>
          <c:w val="0.331689928026031"/>
          <c:h val="0.0576253013851952"/>
        </c:manualLayout>
      </c:layout>
      <c:overlay val="0"/>
      <c:txPr>
        <a:bodyPr/>
        <a:lstStyle/>
        <a:p>
          <a:pPr>
            <a:defRPr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64219433107"/>
          <c:y val="0.0726504841594977"/>
          <c:w val="0.628750653080736"/>
          <c:h val="0.678262141579367"/>
        </c:manualLayout>
      </c:layout>
      <c:pieChart>
        <c:varyColors val="1"/>
        <c:ser>
          <c:idx val="0"/>
          <c:order val="0"/>
          <c:tx>
            <c:strRef>
              <c:f>Sheet1!$B$1</c:f>
              <c:strCache>
                <c:ptCount val="1"/>
                <c:pt idx="0">
                  <c:v>Sales</c:v>
                </c:pt>
              </c:strCache>
            </c:strRef>
          </c:tx>
          <c:spPr>
            <a:solidFill>
              <a:schemeClr val="tx2"/>
            </a:solidFill>
            <a:ln>
              <a:solidFill>
                <a:schemeClr val="bg1"/>
              </a:solidFill>
            </a:ln>
          </c:spPr>
          <c:dPt>
            <c:idx val="1"/>
            <c:bubble3D val="0"/>
            <c:spPr>
              <a:solidFill>
                <a:schemeClr val="accent1"/>
              </a:solidFill>
              <a:ln>
                <a:solidFill>
                  <a:schemeClr val="bg1"/>
                </a:solidFill>
              </a:ln>
            </c:spPr>
          </c:dPt>
          <c:dLbls>
            <c:dLbl>
              <c:idx val="0"/>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chemeClr val="bg1"/>
                        </a:solidFill>
                        <a:latin typeface="+mn-lt"/>
                        <a:ea typeface="+mn-ea"/>
                        <a:cs typeface="+mn-cs"/>
                      </a:defRPr>
                    </a:pPr>
                    <a:r>
                      <a:rPr lang="en-US" sz="1200" dirty="0" smtClean="0">
                        <a:solidFill>
                          <a:schemeClr val="bg1"/>
                        </a:solidFill>
                        <a:effectLst/>
                      </a:rPr>
                      <a:t>591 154</a:t>
                    </a:r>
                    <a:br>
                      <a:rPr lang="en-US" sz="1200" dirty="0" smtClean="0">
                        <a:solidFill>
                          <a:schemeClr val="bg1"/>
                        </a:solidFill>
                        <a:effectLst/>
                      </a:rPr>
                    </a:br>
                    <a:r>
                      <a:rPr lang="en-US" sz="1200" dirty="0" smtClean="0">
                        <a:solidFill>
                          <a:schemeClr val="bg1"/>
                        </a:solidFill>
                        <a:effectLst/>
                      </a:rPr>
                      <a:t>(83%)</a:t>
                    </a:r>
                    <a:endParaRPr lang="en-US" dirty="0" smtClean="0">
                      <a:solidFill>
                        <a:schemeClr val="bg1"/>
                      </a:solidFill>
                      <a:effectLst/>
                    </a:endParaRPr>
                  </a:p>
                </c:rich>
              </c:tx>
              <c:numFmt formatCode="0%" sourceLinked="0"/>
              <c:spPr/>
              <c:showLegendKey val="0"/>
              <c:showVal val="1"/>
              <c:showCatName val="0"/>
              <c:showSerName val="0"/>
              <c:showPercent val="0"/>
              <c:showBubbleSize val="0"/>
            </c:dLbl>
            <c:dLbl>
              <c:idx val="1"/>
              <c:layout/>
              <c:tx>
                <c:rich>
                  <a:bodyPr/>
                  <a:lstStyle/>
                  <a:p>
                    <a:r>
                      <a:rPr lang="en-US" sz="1200" b="0" i="0" u="none" strike="noStrike" baseline="0" dirty="0" smtClean="0">
                        <a:effectLst/>
                      </a:rPr>
                      <a:t>117,191</a:t>
                    </a:r>
                    <a:r>
                      <a:rPr lang="en-US" sz="1200" dirty="0" smtClean="0"/>
                      <a:t/>
                    </a:r>
                    <a:br>
                      <a:rPr lang="en-US" sz="1200" dirty="0" smtClean="0"/>
                    </a:br>
                    <a:r>
                      <a:rPr lang="en-US" sz="1200" dirty="0" smtClean="0"/>
                      <a:t>(17%)</a:t>
                    </a:r>
                    <a:endParaRPr lang="en-US" dirty="0"/>
                  </a:p>
                </c:rich>
              </c:tx>
              <c:showLegendKey val="0"/>
              <c:showVal val="1"/>
              <c:showCatName val="0"/>
              <c:showSerName val="0"/>
              <c:showPercent val="0"/>
              <c:showBubbleSize val="0"/>
            </c:dLbl>
            <c:numFmt formatCode="0%" sourceLinked="0"/>
            <c:txPr>
              <a:bodyPr/>
              <a:lstStyle/>
              <a:p>
                <a:pPr>
                  <a:defRPr sz="1200"/>
                </a:pPr>
                <a:endParaRPr lang="en-US"/>
              </a:p>
            </c:txPr>
            <c:showLegendKey val="0"/>
            <c:showVal val="1"/>
            <c:showCatName val="0"/>
            <c:showSerName val="0"/>
            <c:showPercent val="0"/>
            <c:showBubbleSize val="0"/>
            <c:showLeaderLines val="1"/>
          </c:dLbls>
          <c:cat>
            <c:strRef>
              <c:f>Sheet1!$A$2:$A$3</c:f>
              <c:strCache>
                <c:ptCount val="2"/>
                <c:pt idx="0">
                  <c:v>R&amp;D personnel in rest of Business Enterprise sector</c:v>
                </c:pt>
                <c:pt idx="1">
                  <c:v>R&amp;D personnel in pharmaceuticals</c:v>
                </c:pt>
              </c:strCache>
            </c:strRef>
          </c:cat>
          <c:val>
            <c:numRef>
              <c:f>Sheet1!$B$2:$B$3</c:f>
              <c:numCache>
                <c:formatCode>0.0%</c:formatCode>
                <c:ptCount val="2"/>
                <c:pt idx="0">
                  <c:v>0.834556607302939</c:v>
                </c:pt>
                <c:pt idx="1">
                  <c:v>0.165443392697062</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000" b="1"/>
          </a:pPr>
          <a:endParaRPr lang="en-US"/>
        </a:p>
      </c:txPr>
    </c:legend>
    <c:plotVisOnly val="1"/>
    <c:dispBlanksAs val="zero"/>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1072244012376"/>
          <c:y val="0.0535287055737538"/>
          <c:w val="0.899413214943586"/>
          <c:h val="0.896365478689515"/>
        </c:manualLayout>
      </c:layout>
      <c:barChart>
        <c:barDir val="col"/>
        <c:grouping val="clustered"/>
        <c:varyColors val="0"/>
        <c:ser>
          <c:idx val="0"/>
          <c:order val="0"/>
          <c:tx>
            <c:strRef>
              <c:f>Sheet1!$A$2</c:f>
              <c:strCache>
                <c:ptCount val="1"/>
                <c:pt idx="0">
                  <c:v>% change 2009</c:v>
                </c:pt>
              </c:strCache>
            </c:strRef>
          </c:tx>
          <c:spPr>
            <a:solidFill>
              <a:schemeClr val="tx2"/>
            </a:solidFill>
            <a:ln>
              <a:solidFill>
                <a:schemeClr val="bg1"/>
              </a:solidFill>
            </a:ln>
          </c:spPr>
          <c:invertIfNegative val="0"/>
          <c:dLbls>
            <c:numFmt formatCode="#,##0&quot;%&quot;" sourceLinked="0"/>
            <c:showLegendKey val="0"/>
            <c:showVal val="1"/>
            <c:showCatName val="0"/>
            <c:showSerName val="0"/>
            <c:showPercent val="0"/>
            <c:showBubbleSize val="0"/>
            <c:showLeaderLines val="0"/>
          </c:dLbls>
          <c:cat>
            <c:strRef>
              <c:f>Sheet1!$B$1:$I$1</c:f>
              <c:strCache>
                <c:ptCount val="8"/>
                <c:pt idx="0">
                  <c:v>Manufacture of basic pharmaceutical products</c:v>
                </c:pt>
                <c:pt idx="1">
                  <c:v>Manufacture of machinery and equipment n.e.c.</c:v>
                </c:pt>
                <c:pt idx="2">
                  <c:v>Manufacture of food products; beverages and tobacco products</c:v>
                </c:pt>
                <c:pt idx="3">
                  <c:v>Manufacture of electrical equipment</c:v>
                </c:pt>
                <c:pt idx="4">
                  <c:v>Manufacture of chemicals and chemical products</c:v>
                </c:pt>
                <c:pt idx="5">
                  <c:v>Manufacture of computer, electronic and optical products</c:v>
                </c:pt>
                <c:pt idx="6">
                  <c:v>Manufacture of textiles, wearing apparel, leather products</c:v>
                </c:pt>
                <c:pt idx="7">
                  <c:v>Manufacture of  motor vehicles</c:v>
                </c:pt>
              </c:strCache>
            </c:strRef>
          </c:cat>
          <c:val>
            <c:numRef>
              <c:f>Sheet1!$B$2:$I$2</c:f>
              <c:numCache>
                <c:formatCode>General</c:formatCode>
                <c:ptCount val="8"/>
                <c:pt idx="0">
                  <c:v>-4.831160147108006</c:v>
                </c:pt>
                <c:pt idx="1">
                  <c:v>-6.679701178942454</c:v>
                </c:pt>
                <c:pt idx="2">
                  <c:v>-2.014846235418861</c:v>
                </c:pt>
                <c:pt idx="3">
                  <c:v>-8.024430065912803</c:v>
                </c:pt>
                <c:pt idx="4">
                  <c:v>-4.051620648259302</c:v>
                </c:pt>
                <c:pt idx="5">
                  <c:v>-8.828671328671318</c:v>
                </c:pt>
                <c:pt idx="6">
                  <c:v>-12.20560612628234</c:v>
                </c:pt>
                <c:pt idx="7">
                  <c:v>-7.000000000000001</c:v>
                </c:pt>
              </c:numCache>
            </c:numRef>
          </c:val>
        </c:ser>
        <c:ser>
          <c:idx val="1"/>
          <c:order val="1"/>
          <c:tx>
            <c:strRef>
              <c:f>Sheet1!$A$3</c:f>
              <c:strCache>
                <c:ptCount val="1"/>
                <c:pt idx="0">
                  <c:v>% change 2010</c:v>
                </c:pt>
              </c:strCache>
            </c:strRef>
          </c:tx>
          <c:spPr>
            <a:solidFill>
              <a:schemeClr val="accent1"/>
            </a:solidFill>
          </c:spPr>
          <c:invertIfNegative val="0"/>
          <c:dLbls>
            <c:numFmt formatCode="#,##0&quot;%&quot;" sourceLinked="0"/>
            <c:showLegendKey val="0"/>
            <c:showVal val="1"/>
            <c:showCatName val="0"/>
            <c:showSerName val="0"/>
            <c:showPercent val="0"/>
            <c:showBubbleSize val="0"/>
            <c:showLeaderLines val="0"/>
          </c:dLbls>
          <c:cat>
            <c:strRef>
              <c:f>Sheet1!$B$1:$I$1</c:f>
              <c:strCache>
                <c:ptCount val="8"/>
                <c:pt idx="0">
                  <c:v>Manufacture of basic pharmaceutical products</c:v>
                </c:pt>
                <c:pt idx="1">
                  <c:v>Manufacture of machinery and equipment n.e.c.</c:v>
                </c:pt>
                <c:pt idx="2">
                  <c:v>Manufacture of food products; beverages and tobacco products</c:v>
                </c:pt>
                <c:pt idx="3">
                  <c:v>Manufacture of electrical equipment</c:v>
                </c:pt>
                <c:pt idx="4">
                  <c:v>Manufacture of chemicals and chemical products</c:v>
                </c:pt>
                <c:pt idx="5">
                  <c:v>Manufacture of computer, electronic and optical products</c:v>
                </c:pt>
                <c:pt idx="6">
                  <c:v>Manufacture of textiles, wearing apparel, leather products</c:v>
                </c:pt>
                <c:pt idx="7">
                  <c:v>Manufacture of  motor vehicles</c:v>
                </c:pt>
              </c:strCache>
            </c:strRef>
          </c:cat>
          <c:val>
            <c:numRef>
              <c:f>Sheet1!$B$3:$I$3</c:f>
              <c:numCache>
                <c:formatCode>General</c:formatCode>
                <c:ptCount val="8"/>
                <c:pt idx="0">
                  <c:v>0.825575267872835</c:v>
                </c:pt>
                <c:pt idx="1">
                  <c:v>-4.624910097251293</c:v>
                </c:pt>
                <c:pt idx="2">
                  <c:v>-2.824259074259072</c:v>
                </c:pt>
                <c:pt idx="3">
                  <c:v>-3.293885601577907</c:v>
                </c:pt>
                <c:pt idx="4">
                  <c:v>-2.729121050985285</c:v>
                </c:pt>
                <c:pt idx="5">
                  <c:v>-3.396794959594584</c:v>
                </c:pt>
                <c:pt idx="6">
                  <c:v>-5.011314544332444</c:v>
                </c:pt>
                <c:pt idx="7">
                  <c:v>0.0</c:v>
                </c:pt>
              </c:numCache>
            </c:numRef>
          </c:val>
        </c:ser>
        <c:dLbls>
          <c:showLegendKey val="0"/>
          <c:showVal val="0"/>
          <c:showCatName val="0"/>
          <c:showSerName val="0"/>
          <c:showPercent val="0"/>
          <c:showBubbleSize val="0"/>
        </c:dLbls>
        <c:gapWidth val="80"/>
        <c:axId val="2136166840"/>
        <c:axId val="2136151640"/>
      </c:barChart>
      <c:catAx>
        <c:axId val="2136166840"/>
        <c:scaling>
          <c:orientation val="minMax"/>
        </c:scaling>
        <c:delete val="0"/>
        <c:axPos val="b"/>
        <c:majorTickMark val="out"/>
        <c:minorTickMark val="none"/>
        <c:tickLblPos val="low"/>
        <c:spPr>
          <a:ln>
            <a:solidFill>
              <a:schemeClr val="tx1"/>
            </a:solidFill>
          </a:ln>
        </c:spPr>
        <c:crossAx val="2136151640"/>
        <c:crosses val="autoZero"/>
        <c:auto val="1"/>
        <c:lblAlgn val="ctr"/>
        <c:lblOffset val="100"/>
        <c:noMultiLvlLbl val="0"/>
      </c:catAx>
      <c:valAx>
        <c:axId val="2136151640"/>
        <c:scaling>
          <c:orientation val="minMax"/>
          <c:min val="-40.0"/>
        </c:scaling>
        <c:delete val="0"/>
        <c:axPos val="l"/>
        <c:title>
          <c:tx>
            <c:rich>
              <a:bodyPr rot="-5400000" vert="horz"/>
              <a:lstStyle/>
              <a:p>
                <a:pPr>
                  <a:defRPr/>
                </a:pPr>
                <a:r>
                  <a:rPr lang="en-US" dirty="0" smtClean="0"/>
                  <a:t>% change in employment </a:t>
                </a:r>
                <a:endParaRPr lang="en-US" dirty="0"/>
              </a:p>
            </c:rich>
          </c:tx>
          <c:layout/>
          <c:overlay val="0"/>
        </c:title>
        <c:numFmt formatCode="#,##0&quot;%&quot;" sourceLinked="0"/>
        <c:majorTickMark val="out"/>
        <c:minorTickMark val="none"/>
        <c:tickLblPos val="nextTo"/>
        <c:spPr>
          <a:ln>
            <a:solidFill>
              <a:schemeClr val="tx1"/>
            </a:solidFill>
          </a:ln>
        </c:spPr>
        <c:crossAx val="2136166840"/>
        <c:crosses val="autoZero"/>
        <c:crossBetween val="between"/>
      </c:valAx>
    </c:plotArea>
    <c:legend>
      <c:legendPos val="b"/>
      <c:layout>
        <c:manualLayout>
          <c:xMode val="edge"/>
          <c:yMode val="edge"/>
          <c:x val="0.114315845377238"/>
          <c:y val="0.564145940649568"/>
          <c:w val="0.344479621023736"/>
          <c:h val="0.096974357259871"/>
        </c:manualLayout>
      </c:layout>
      <c:overlay val="0"/>
      <c:txPr>
        <a:bodyPr/>
        <a:lstStyle/>
        <a:p>
          <a:pPr>
            <a:defRPr sz="1000" b="1"/>
          </a:pPr>
          <a:endParaRPr lang="en-US"/>
        </a:p>
      </c:txPr>
    </c:legend>
    <c:plotVisOnly val="1"/>
    <c:dispBlanksAs val="gap"/>
    <c:showDLblsOverMax val="0"/>
  </c:chart>
  <c:txPr>
    <a:bodyPr/>
    <a:lstStyle/>
    <a:p>
      <a:pPr>
        <a:defRPr sz="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1072244012376"/>
          <c:y val="0.0535287055737538"/>
          <c:w val="0.899413214943586"/>
          <c:h val="0.896365478689515"/>
        </c:manualLayout>
      </c:layout>
      <c:barChart>
        <c:barDir val="col"/>
        <c:grouping val="clustered"/>
        <c:varyColors val="0"/>
        <c:ser>
          <c:idx val="0"/>
          <c:order val="0"/>
          <c:tx>
            <c:strRef>
              <c:f>Sheet1!$A$2</c:f>
              <c:strCache>
                <c:ptCount val="1"/>
                <c:pt idx="0">
                  <c:v>% change 2008-2010</c:v>
                </c:pt>
              </c:strCache>
            </c:strRef>
          </c:tx>
          <c:spPr>
            <a:solidFill>
              <a:schemeClr val="tx2"/>
            </a:solidFill>
            <a:ln>
              <a:solidFill>
                <a:schemeClr val="bg1"/>
              </a:solidFill>
            </a:ln>
          </c:spPr>
          <c:invertIfNegative val="0"/>
          <c:dLbls>
            <c:dLbl>
              <c:idx val="7"/>
              <c:layout>
                <c:manualLayout>
                  <c:x val="-0.00337744803483718"/>
                  <c:y val="0.0935910977916432"/>
                </c:manualLayout>
              </c:layout>
              <c:showLegendKey val="0"/>
              <c:showVal val="1"/>
              <c:showCatName val="0"/>
              <c:showSerName val="0"/>
              <c:showPercent val="0"/>
              <c:showBubbleSize val="0"/>
            </c:dLbl>
            <c:numFmt formatCode="#,##0&quot;%&quot;" sourceLinked="0"/>
            <c:showLegendKey val="0"/>
            <c:showVal val="1"/>
            <c:showCatName val="0"/>
            <c:showSerName val="0"/>
            <c:showPercent val="0"/>
            <c:showBubbleSize val="0"/>
            <c:showLeaderLines val="0"/>
          </c:dLbls>
          <c:cat>
            <c:strRef>
              <c:f>Sheet1!$B$1:$I$1</c:f>
              <c:strCache>
                <c:ptCount val="8"/>
                <c:pt idx="0">
                  <c:v>Manufacture of basic pharmaceutical products</c:v>
                </c:pt>
                <c:pt idx="1">
                  <c:v>Manufacture of machinery and equipment n.e.c.</c:v>
                </c:pt>
                <c:pt idx="2">
                  <c:v>Manufacture of food products; beverages and tobacco products</c:v>
                </c:pt>
                <c:pt idx="3">
                  <c:v>Manufacture of electrical equipment</c:v>
                </c:pt>
                <c:pt idx="4">
                  <c:v>Manufacture of chemicals and chemical products</c:v>
                </c:pt>
                <c:pt idx="5">
                  <c:v>Manufacture of computer, electronic and optical products</c:v>
                </c:pt>
                <c:pt idx="6">
                  <c:v>Manufacture of textiles, wearing apparel, leather products</c:v>
                </c:pt>
                <c:pt idx="7">
                  <c:v>Manufacture of  motor vehicles</c:v>
                </c:pt>
              </c:strCache>
            </c:strRef>
          </c:cat>
          <c:val>
            <c:numRef>
              <c:f>Sheet1!$B$2:$I$2</c:f>
              <c:numCache>
                <c:formatCode>General</c:formatCode>
                <c:ptCount val="8"/>
                <c:pt idx="0">
                  <c:v>-4.04546974256103</c:v>
                </c:pt>
                <c:pt idx="1">
                  <c:v>-10.99568110190266</c:v>
                </c:pt>
                <c:pt idx="2">
                  <c:v>-4.782200832041761</c:v>
                </c:pt>
                <c:pt idx="3">
                  <c:v>-11.05400012094092</c:v>
                </c:pt>
                <c:pt idx="4">
                  <c:v>-6.670168067226879</c:v>
                </c:pt>
                <c:pt idx="5">
                  <c:v>-11.92557442557442</c:v>
                </c:pt>
                <c:pt idx="6">
                  <c:v>-16.60525935558448</c:v>
                </c:pt>
                <c:pt idx="7">
                  <c:v>0.0</c:v>
                </c:pt>
              </c:numCache>
            </c:numRef>
          </c:val>
        </c:ser>
        <c:ser>
          <c:idx val="1"/>
          <c:order val="1"/>
          <c:tx>
            <c:strRef>
              <c:f>Sheet1!$A$3</c:f>
              <c:strCache>
                <c:ptCount val="1"/>
                <c:pt idx="0">
                  <c:v>% change 2003-2010</c:v>
                </c:pt>
              </c:strCache>
            </c:strRef>
          </c:tx>
          <c:spPr>
            <a:solidFill>
              <a:schemeClr val="accent1"/>
            </a:solidFill>
          </c:spPr>
          <c:invertIfNegative val="0"/>
          <c:dLbls>
            <c:dLbl>
              <c:idx val="7"/>
              <c:layout/>
              <c:tx>
                <c:rich>
                  <a:bodyPr/>
                  <a:lstStyle/>
                  <a:p>
                    <a:r>
                      <a:rPr lang="en-US" dirty="0"/>
                      <a:t>-</a:t>
                    </a:r>
                    <a:r>
                      <a:rPr lang="en-US" dirty="0" smtClean="0"/>
                      <a:t>9%*</a:t>
                    </a:r>
                    <a:endParaRPr lang="en-US" dirty="0"/>
                  </a:p>
                </c:rich>
              </c:tx>
              <c:showLegendKey val="0"/>
              <c:showVal val="1"/>
              <c:showCatName val="0"/>
              <c:showSerName val="0"/>
              <c:showPercent val="0"/>
              <c:showBubbleSize val="0"/>
            </c:dLbl>
            <c:numFmt formatCode="#,##0&quot;%&quot;" sourceLinked="0"/>
            <c:showLegendKey val="0"/>
            <c:showVal val="1"/>
            <c:showCatName val="0"/>
            <c:showSerName val="0"/>
            <c:showPercent val="0"/>
            <c:showBubbleSize val="0"/>
            <c:showLeaderLines val="0"/>
          </c:dLbls>
          <c:cat>
            <c:strRef>
              <c:f>Sheet1!$B$1:$I$1</c:f>
              <c:strCache>
                <c:ptCount val="8"/>
                <c:pt idx="0">
                  <c:v>Manufacture of basic pharmaceutical products</c:v>
                </c:pt>
                <c:pt idx="1">
                  <c:v>Manufacture of machinery and equipment n.e.c.</c:v>
                </c:pt>
                <c:pt idx="2">
                  <c:v>Manufacture of food products; beverages and tobacco products</c:v>
                </c:pt>
                <c:pt idx="3">
                  <c:v>Manufacture of electrical equipment</c:v>
                </c:pt>
                <c:pt idx="4">
                  <c:v>Manufacture of chemicals and chemical products</c:v>
                </c:pt>
                <c:pt idx="5">
                  <c:v>Manufacture of computer, electronic and optical products</c:v>
                </c:pt>
                <c:pt idx="6">
                  <c:v>Manufacture of textiles, wearing apparel, leather products</c:v>
                </c:pt>
                <c:pt idx="7">
                  <c:v>Manufacture of  motor vehicles</c:v>
                </c:pt>
              </c:strCache>
            </c:strRef>
          </c:cat>
          <c:val>
            <c:numRef>
              <c:f>Sheet1!$B$3:$I$3</c:f>
              <c:numCache>
                <c:formatCode>General</c:formatCode>
                <c:ptCount val="8"/>
                <c:pt idx="0">
                  <c:v>-3.949129852744317</c:v>
                </c:pt>
                <c:pt idx="1">
                  <c:v>-4.654725061739947</c:v>
                </c:pt>
                <c:pt idx="2">
                  <c:v>-6.097781710677149</c:v>
                </c:pt>
                <c:pt idx="3">
                  <c:v>-10.39839181286548</c:v>
                </c:pt>
                <c:pt idx="4">
                  <c:v>-12.85554154406614</c:v>
                </c:pt>
                <c:pt idx="5">
                  <c:v>-15.31488263192653</c:v>
                </c:pt>
                <c:pt idx="6">
                  <c:v>-34.78801231534053</c:v>
                </c:pt>
                <c:pt idx="7">
                  <c:v>-9.200000000000001</c:v>
                </c:pt>
              </c:numCache>
            </c:numRef>
          </c:val>
        </c:ser>
        <c:dLbls>
          <c:showLegendKey val="0"/>
          <c:showVal val="0"/>
          <c:showCatName val="0"/>
          <c:showSerName val="0"/>
          <c:showPercent val="0"/>
          <c:showBubbleSize val="0"/>
        </c:dLbls>
        <c:gapWidth val="80"/>
        <c:axId val="2143768168"/>
        <c:axId val="2143771496"/>
      </c:barChart>
      <c:catAx>
        <c:axId val="2143768168"/>
        <c:scaling>
          <c:orientation val="minMax"/>
        </c:scaling>
        <c:delete val="0"/>
        <c:axPos val="b"/>
        <c:majorTickMark val="out"/>
        <c:minorTickMark val="none"/>
        <c:tickLblPos val="none"/>
        <c:spPr>
          <a:ln>
            <a:solidFill>
              <a:schemeClr val="tx1"/>
            </a:solidFill>
          </a:ln>
        </c:spPr>
        <c:crossAx val="2143771496"/>
        <c:crosses val="autoZero"/>
        <c:auto val="1"/>
        <c:lblAlgn val="ctr"/>
        <c:lblOffset val="100"/>
        <c:noMultiLvlLbl val="0"/>
      </c:catAx>
      <c:valAx>
        <c:axId val="2143771496"/>
        <c:scaling>
          <c:orientation val="minMax"/>
        </c:scaling>
        <c:delete val="0"/>
        <c:axPos val="l"/>
        <c:title>
          <c:tx>
            <c:rich>
              <a:bodyPr rot="-5400000" vert="horz"/>
              <a:lstStyle/>
              <a:p>
                <a:pPr>
                  <a:defRPr/>
                </a:pPr>
                <a:r>
                  <a:rPr lang="en-US" dirty="0" smtClean="0"/>
                  <a:t>% change in employment </a:t>
                </a:r>
                <a:endParaRPr lang="en-US" dirty="0"/>
              </a:p>
            </c:rich>
          </c:tx>
          <c:layout/>
          <c:overlay val="0"/>
        </c:title>
        <c:numFmt formatCode="#,##0&quot;%&quot;" sourceLinked="0"/>
        <c:majorTickMark val="out"/>
        <c:minorTickMark val="none"/>
        <c:tickLblPos val="nextTo"/>
        <c:spPr>
          <a:ln>
            <a:solidFill>
              <a:schemeClr val="tx1"/>
            </a:solidFill>
          </a:ln>
        </c:spPr>
        <c:crossAx val="2143768168"/>
        <c:crosses val="autoZero"/>
        <c:crossBetween val="between"/>
      </c:valAx>
    </c:plotArea>
    <c:legend>
      <c:legendPos val="b"/>
      <c:layout>
        <c:manualLayout>
          <c:xMode val="edge"/>
          <c:yMode val="edge"/>
          <c:x val="0.0940511571682146"/>
          <c:y val="0.790324621091159"/>
          <c:w val="0.439048165999177"/>
          <c:h val="0.115784593087524"/>
        </c:manualLayout>
      </c:layout>
      <c:overlay val="0"/>
      <c:txPr>
        <a:bodyPr/>
        <a:lstStyle/>
        <a:p>
          <a:pPr>
            <a:defRPr sz="1000" b="1"/>
          </a:pPr>
          <a:endParaRPr lang="en-US"/>
        </a:p>
      </c:txPr>
    </c:legend>
    <c:plotVisOnly val="1"/>
    <c:dispBlanksAs val="gap"/>
    <c:showDLblsOverMax val="0"/>
  </c:chart>
  <c:txPr>
    <a:bodyPr/>
    <a:lstStyle/>
    <a:p>
      <a:pPr>
        <a:defRPr sz="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1578947368421"/>
          <c:y val="0.0289855072463768"/>
          <c:w val="0.957894736842105"/>
          <c:h val="0.951690821256039"/>
        </c:manualLayout>
      </c:layout>
      <c:barChart>
        <c:barDir val="col"/>
        <c:grouping val="clustered"/>
        <c:varyColors val="0"/>
        <c:ser>
          <c:idx val="1"/>
          <c:order val="1"/>
          <c:tx>
            <c:strRef>
              <c:f>Sheet1!$A$3</c:f>
              <c:strCache>
                <c:ptCount val="1"/>
                <c:pt idx="0">
                  <c:v>expo</c:v>
                </c:pt>
              </c:strCache>
            </c:strRef>
          </c:tx>
          <c:spPr>
            <a:solidFill>
              <a:schemeClr val="accent1"/>
            </a:solidFill>
            <a:ln w="12657">
              <a:solidFill>
                <a:schemeClr val="accent1"/>
              </a:solidFill>
              <a:prstDash val="solid"/>
            </a:ln>
          </c:spPr>
          <c:invertIfNegative val="0"/>
          <c:val>
            <c:numRef>
              <c:f>Sheet1!$B$3:$F$3</c:f>
              <c:numCache>
                <c:formatCode>""#.##0"";""\-""#.##0""</c:formatCode>
                <c:ptCount val="5"/>
                <c:pt idx="0">
                  <c:v>23180.00000000263</c:v>
                </c:pt>
                <c:pt idx="1">
                  <c:v>90935.00000001033</c:v>
                </c:pt>
                <c:pt idx="2">
                  <c:v>276357.0000000314</c:v>
                </c:pt>
                <c:pt idx="3">
                  <c:v>305000.0000000347</c:v>
                </c:pt>
                <c:pt idx="4">
                  <c:v>316500.0</c:v>
                </c:pt>
              </c:numCache>
            </c:numRef>
          </c:val>
        </c:ser>
        <c:ser>
          <c:idx val="2"/>
          <c:order val="2"/>
          <c:tx>
            <c:strRef>
              <c:f>Sheet1!$A$4</c:f>
              <c:strCache>
                <c:ptCount val="1"/>
                <c:pt idx="0">
                  <c:v>impo</c:v>
                </c:pt>
              </c:strCache>
            </c:strRef>
          </c:tx>
          <c:spPr>
            <a:solidFill>
              <a:schemeClr val="tx2"/>
            </a:solidFill>
            <a:ln w="12657">
              <a:solidFill>
                <a:srgbClr val="00CCFF"/>
              </a:solidFill>
              <a:prstDash val="solid"/>
            </a:ln>
          </c:spPr>
          <c:invertIfNegative val="0"/>
          <c:val>
            <c:numRef>
              <c:f>Sheet1!$B$4:$F$4</c:f>
              <c:numCache>
                <c:formatCode>""#.##0"";""\-""#.##0""</c:formatCode>
                <c:ptCount val="5"/>
                <c:pt idx="0">
                  <c:v>-16113.00000000183</c:v>
                </c:pt>
                <c:pt idx="1">
                  <c:v>-68841.00000000783</c:v>
                </c:pt>
                <c:pt idx="2">
                  <c:v>-214824.0000000244</c:v>
                </c:pt>
                <c:pt idx="3">
                  <c:v>-225000.0000000256</c:v>
                </c:pt>
                <c:pt idx="4">
                  <c:v>-226500.0</c:v>
                </c:pt>
              </c:numCache>
            </c:numRef>
          </c:val>
        </c:ser>
        <c:dLbls>
          <c:showLegendKey val="0"/>
          <c:showVal val="0"/>
          <c:showCatName val="0"/>
          <c:showSerName val="0"/>
          <c:showPercent val="0"/>
          <c:showBubbleSize val="0"/>
        </c:dLbls>
        <c:gapWidth val="80"/>
        <c:axId val="2126661544"/>
        <c:axId val="2126656680"/>
      </c:barChart>
      <c:lineChart>
        <c:grouping val="standard"/>
        <c:varyColors val="0"/>
        <c:ser>
          <c:idx val="0"/>
          <c:order val="0"/>
          <c:tx>
            <c:strRef>
              <c:f>Sheet1!$A$2</c:f>
              <c:strCache>
                <c:ptCount val="1"/>
                <c:pt idx="0">
                  <c:v>po</c:v>
                </c:pt>
              </c:strCache>
            </c:strRef>
          </c:tx>
          <c:spPr>
            <a:ln w="25313">
              <a:solidFill>
                <a:schemeClr val="tx2"/>
              </a:solidFill>
              <a:prstDash val="solid"/>
            </a:ln>
          </c:spPr>
          <c:marker>
            <c:symbol val="circle"/>
            <c:size val="5"/>
            <c:spPr>
              <a:solidFill>
                <a:schemeClr val="tx2"/>
              </a:solidFill>
              <a:ln>
                <a:solidFill>
                  <a:srgbClr val="FEA746"/>
                </a:solidFill>
                <a:prstDash val="solid"/>
              </a:ln>
            </c:spPr>
          </c:marker>
          <c:val>
            <c:numRef>
              <c:f>Sheet1!$B$2:$F$2</c:f>
              <c:numCache>
                <c:formatCode>General</c:formatCode>
                <c:ptCount val="5"/>
                <c:pt idx="0">
                  <c:v>63010.00000000717</c:v>
                </c:pt>
                <c:pt idx="1">
                  <c:v>123793.0000000141</c:v>
                </c:pt>
                <c:pt idx="2">
                  <c:v>200050.0000000227</c:v>
                </c:pt>
                <c:pt idx="3">
                  <c:v>210000.0000000239</c:v>
                </c:pt>
                <c:pt idx="4">
                  <c:v>217500.0</c:v>
                </c:pt>
              </c:numCache>
            </c:numRef>
          </c:val>
          <c:smooth val="0"/>
        </c:ser>
        <c:ser>
          <c:idx val="3"/>
          <c:order val="3"/>
          <c:tx>
            <c:strRef>
              <c:f>Sheet1!$A$5</c:f>
              <c:strCache>
                <c:ptCount val="1"/>
                <c:pt idx="0">
                  <c:v>balance</c:v>
                </c:pt>
              </c:strCache>
            </c:strRef>
          </c:tx>
          <c:spPr>
            <a:ln w="25313">
              <a:solidFill>
                <a:srgbClr val="FF0000"/>
              </a:solidFill>
              <a:prstDash val="solid"/>
            </a:ln>
          </c:spPr>
          <c:marker>
            <c:symbol val="circle"/>
            <c:size val="5"/>
            <c:spPr>
              <a:solidFill>
                <a:srgbClr val="FF0000"/>
              </a:solidFill>
              <a:ln>
                <a:solidFill>
                  <a:srgbClr val="FF0000"/>
                </a:solidFill>
                <a:prstDash val="solid"/>
              </a:ln>
            </c:spPr>
          </c:marker>
          <c:val>
            <c:numRef>
              <c:f>Sheet1!$B$5:$F$5</c:f>
              <c:numCache>
                <c:formatCode>General</c:formatCode>
                <c:ptCount val="5"/>
                <c:pt idx="0">
                  <c:v>7067.000000000803</c:v>
                </c:pt>
                <c:pt idx="1">
                  <c:v>22094.00000000251</c:v>
                </c:pt>
                <c:pt idx="2">
                  <c:v>71533.00000000813</c:v>
                </c:pt>
                <c:pt idx="3">
                  <c:v>80000.00000000907</c:v>
                </c:pt>
                <c:pt idx="4" formatCode="&quot;&quot;#.##0&quot;&quot;;&quot;&quot;\-&quot;&quot;#.##0&quot;&quot;">
                  <c:v>90000.0</c:v>
                </c:pt>
              </c:numCache>
            </c:numRef>
          </c:val>
          <c:smooth val="0"/>
        </c:ser>
        <c:dLbls>
          <c:showLegendKey val="0"/>
          <c:showVal val="0"/>
          <c:showCatName val="0"/>
          <c:showSerName val="0"/>
          <c:showPercent val="0"/>
          <c:showBubbleSize val="0"/>
        </c:dLbls>
        <c:marker val="1"/>
        <c:smooth val="0"/>
        <c:axId val="2126661544"/>
        <c:axId val="2126656680"/>
      </c:lineChart>
      <c:catAx>
        <c:axId val="2126661544"/>
        <c:scaling>
          <c:orientation val="minMax"/>
        </c:scaling>
        <c:delete val="0"/>
        <c:axPos val="b"/>
        <c:numFmt formatCode="General" sourceLinked="1"/>
        <c:majorTickMark val="out"/>
        <c:minorTickMark val="none"/>
        <c:tickLblPos val="none"/>
        <c:spPr>
          <a:ln w="12657">
            <a:solidFill>
              <a:srgbClr val="000000"/>
            </a:solidFill>
            <a:prstDash val="solid"/>
          </a:ln>
        </c:spPr>
        <c:crossAx val="2126656680"/>
        <c:crossesAt val="0.0"/>
        <c:auto val="1"/>
        <c:lblAlgn val="ctr"/>
        <c:lblOffset val="100"/>
        <c:tickLblSkip val="2"/>
        <c:tickMarkSkip val="2"/>
        <c:noMultiLvlLbl val="0"/>
      </c:catAx>
      <c:valAx>
        <c:axId val="2126656680"/>
        <c:scaling>
          <c:orientation val="minMax"/>
          <c:max val="350000.0"/>
          <c:min val="-250000.0"/>
        </c:scaling>
        <c:delete val="0"/>
        <c:axPos val="l"/>
        <c:numFmt formatCode="&quot;&quot;#.##0&quot;&quot;;&quot;&quot;\-&quot;&quot;#.##0&quot;&quot;" sourceLinked="1"/>
        <c:majorTickMark val="out"/>
        <c:minorTickMark val="none"/>
        <c:tickLblPos val="none"/>
        <c:spPr>
          <a:ln w="12657">
            <a:solidFill>
              <a:srgbClr val="000000"/>
            </a:solidFill>
            <a:prstDash val="solid"/>
          </a:ln>
        </c:spPr>
        <c:crossAx val="2126661544"/>
        <c:crosses val="autoZero"/>
        <c:crossBetween val="between"/>
        <c:majorUnit val="50000.0"/>
      </c:valAx>
    </c:plotArea>
    <c:plotVisOnly val="1"/>
    <c:dispBlanksAs val="gap"/>
    <c:showDLblsOverMax val="0"/>
  </c:chart>
  <c:spPr>
    <a:noFill/>
    <a:ln>
      <a:noFill/>
    </a:ln>
  </c:spPr>
  <c:txPr>
    <a:bodyPr/>
    <a:lstStyle/>
    <a:p>
      <a:pPr>
        <a:defRPr sz="1196"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 Id="rId3"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20.emf"/><Relationship Id="rId3"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0.81</cdr:x>
      <cdr:y>0.01235</cdr:y>
    </cdr:from>
    <cdr:to>
      <cdr:x>0.9361</cdr:x>
      <cdr:y>0.05916</cdr:y>
    </cdr:to>
    <cdr:sp macro="" textlink="">
      <cdr:nvSpPr>
        <cdr:cNvPr id="2" name="Rectangle 1"/>
        <cdr:cNvSpPr/>
      </cdr:nvSpPr>
      <cdr:spPr bwMode="gray">
        <a:xfrm xmlns:a="http://schemas.openxmlformats.org/drawingml/2006/main">
          <a:off x="2916324" y="36004"/>
          <a:ext cx="454025" cy="136525"/>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0" tIns="0" rIns="0" bIns="0" rtlCol="0" anchor="b"/>
        <a:lstStyle xmlns:a="http://schemas.openxmlformats.org/drawingml/2006/main">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lnSpc>
              <a:spcPct val="90000"/>
            </a:lnSpc>
            <a:spcBef>
              <a:spcPct val="0"/>
            </a:spcBef>
            <a:spcAft>
              <a:spcPct val="0"/>
            </a:spcAft>
          </a:pPr>
          <a:r>
            <a:rPr lang="en-US" sz="1000" dirty="0" smtClean="0">
              <a:solidFill>
                <a:schemeClr val="tx1"/>
              </a:solidFill>
              <a:latin typeface="Arial"/>
              <a:cs typeface="Arial"/>
              <a:sym typeface="Arial"/>
            </a:rPr>
            <a:t>316500</a:t>
          </a:r>
          <a:endParaRPr lang="en-US" sz="1000" dirty="0">
            <a:solidFill>
              <a:schemeClr val="tx1"/>
            </a:solidFill>
            <a:latin typeface="Arial"/>
            <a:cs typeface="Arial"/>
            <a:sym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978131" y="0"/>
            <a:ext cx="3043344" cy="465455"/>
          </a:xfrm>
          <a:prstGeom prst="rect">
            <a:avLst/>
          </a:prstGeom>
        </p:spPr>
        <p:txBody>
          <a:bodyPr vert="horz" lIns="91440" tIns="45720" rIns="91440" bIns="45720" rtlCol="0"/>
          <a:lstStyle>
            <a:lvl1pPr algn="r">
              <a:defRPr sz="1200"/>
            </a:lvl1pPr>
          </a:lstStyle>
          <a:p>
            <a:fld id="{85CAA8D7-9C39-4FE1-9A5D-37AFA398DDE5}" type="datetimeFigureOut">
              <a:rPr lang="fr-BE" smtClean="0"/>
              <a:pPr/>
              <a:t>27/03/15</a:t>
            </a:fld>
            <a:endParaRPr lang="fr-BE"/>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842030"/>
            <a:ext cx="3043344" cy="465455"/>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1440" tIns="45720" rIns="91440" bIns="45720" rtlCol="0" anchor="b"/>
          <a:lstStyle>
            <a:lvl1pPr algn="r">
              <a:defRPr sz="1200"/>
            </a:lvl1pPr>
          </a:lstStyle>
          <a:p>
            <a:fld id="{966E8C81-E50C-418E-BA9E-683E117C1417}" type="slidenum">
              <a:rPr lang="fr-BE" smtClean="0"/>
              <a:pPr/>
              <a:t>‹#›</a:t>
            </a:fld>
            <a:endParaRPr lang="fr-BE"/>
          </a:p>
        </p:txBody>
      </p:sp>
    </p:spTree>
    <p:extLst>
      <p:ext uri="{BB962C8B-B14F-4D97-AF65-F5344CB8AC3E}">
        <p14:creationId xmlns:p14="http://schemas.microsoft.com/office/powerpoint/2010/main" val="205484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764" indent="-296764">
              <a:buFont typeface="+mj-lt"/>
              <a:buAutoNum type="arabicPeriod" startAt="5"/>
            </a:pPr>
            <a:r>
              <a:rPr lang="en-US" sz="1100" dirty="0"/>
              <a:t>The National Multiple Sclerosis Society. “The MS Disease-modifying Medications: General Information.” Washington, DC: National Multiple Sclerosis Society, April 2013. Available at www.nationalmssociety.org/NationalMSSociety/media/MSNationalFiles/Brochures/12-3-7_DiseaseModifyingDrugs.pdf.</a:t>
            </a:r>
          </a:p>
          <a:p>
            <a:pPr marL="296764" indent="-296764">
              <a:buFont typeface="+mj-lt"/>
              <a:buAutoNum type="arabicPeriod" startAt="5"/>
            </a:pPr>
            <a:r>
              <a:rPr lang="en-US" sz="1100" dirty="0"/>
              <a:t>C. </a:t>
            </a:r>
            <a:r>
              <a:rPr lang="en-US" sz="1100" dirty="0" err="1"/>
              <a:t>Augustyn</a:t>
            </a:r>
            <a:r>
              <a:rPr lang="en-US" sz="1100" dirty="0"/>
              <a:t>, B. Walker, and T.F. Goss. “Recognizing the Value of Innovation in the Treatment of Rheumatoid Arthritis.” Boston, MA: Boston Healthcare Associates, March 2013. Available at www.phrma.org/sites/default/files/1888/rawhitepaperfinal2.pdf.</a:t>
            </a:r>
          </a:p>
          <a:p>
            <a:pPr marL="296764" indent="-296764">
              <a:buFont typeface="+mj-lt"/>
              <a:buAutoNum type="arabicPeriod" startAt="5"/>
            </a:pPr>
            <a:r>
              <a:rPr lang="en-US" sz="1100" dirty="0"/>
              <a:t>U.S. Department of Health and Human Services, Centers for Disease Control and Prevention, National Center for Health Statistics. “Health, United States, 2010: With Special Feature on Death and Dying, table 35.” Hyattsville, MD: HHS, 2011. Available at www.cdc.gov/nchs/data/hus/hus10.pdf#045 (accessed February 2014). </a:t>
            </a:r>
          </a:p>
          <a:p>
            <a:pPr marL="296764" indent="-296764">
              <a:buFont typeface="+mj-lt"/>
              <a:buAutoNum type="arabicPeriod" startAt="5"/>
            </a:pPr>
            <a:r>
              <a:rPr lang="en-US" sz="1100" dirty="0"/>
              <a:t>American Cancer Society. “Cancer Treatment and Survivorship Facts &amp; Figures 2012</a:t>
            </a:r>
            <a:r>
              <a:rPr lang="en-US" sz="1100" dirty="0">
                <a:sym typeface="Symbol"/>
              </a:rPr>
              <a:t></a:t>
            </a:r>
            <a:r>
              <a:rPr lang="en-US" sz="1100" dirty="0"/>
              <a:t>2013.” Atlanta, GA: American Cancer Society, 2012. </a:t>
            </a:r>
          </a:p>
        </p:txBody>
      </p:sp>
      <p:sp>
        <p:nvSpPr>
          <p:cNvPr id="4" name="Header Placeholder 3"/>
          <p:cNvSpPr>
            <a:spLocks noGrp="1"/>
          </p:cNvSpPr>
          <p:nvPr>
            <p:ph type="hdr" sz="quarter" idx="10"/>
          </p:nvPr>
        </p:nvSpPr>
        <p:spPr/>
        <p:txBody>
          <a:bodyPr/>
          <a:lstStyle/>
          <a:p>
            <a:r>
              <a:rPr lang="en-US" smtClean="0">
                <a:solidFill>
                  <a:prstClr val="black"/>
                </a:solidFill>
              </a:rPr>
              <a:t>Chart Pack </a:t>
            </a:r>
            <a:endParaRPr lang="en-US" dirty="0">
              <a:solidFill>
                <a:prstClr val="black"/>
              </a:solidFill>
            </a:endParaRPr>
          </a:p>
        </p:txBody>
      </p:sp>
      <p:sp>
        <p:nvSpPr>
          <p:cNvPr id="5" name="Date Placeholder 4"/>
          <p:cNvSpPr>
            <a:spLocks noGrp="1"/>
          </p:cNvSpPr>
          <p:nvPr>
            <p:ph type="dt" idx="11"/>
          </p:nvPr>
        </p:nvSpPr>
        <p:spPr/>
        <p:txBody>
          <a:bodyPr/>
          <a:lstStyle/>
          <a:p>
            <a:fld id="{8DE78EDF-1EE7-4435-A514-02F7180A1B94}" type="datetime1">
              <a:rPr lang="en-US" smtClean="0">
                <a:solidFill>
                  <a:prstClr val="black"/>
                </a:solidFill>
              </a:rPr>
              <a:pPr/>
              <a:t>27/03/15</a:t>
            </a:fld>
            <a:endParaRPr lang="en-US">
              <a:solidFill>
                <a:prstClr val="black"/>
              </a:solidFill>
            </a:endParaRPr>
          </a:p>
        </p:txBody>
      </p:sp>
    </p:spTree>
    <p:extLst>
      <p:ext uri="{BB962C8B-B14F-4D97-AF65-F5344CB8AC3E}">
        <p14:creationId xmlns:p14="http://schemas.microsoft.com/office/powerpoint/2010/main" val="314984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word of introduction to the research-based pharmaceutical industry.</a:t>
            </a:r>
            <a:r>
              <a:rPr lang="en-GB" baseline="0" dirty="0" smtClean="0"/>
              <a:t> </a:t>
            </a:r>
            <a:r>
              <a:rPr lang="en-GB" dirty="0" smtClean="0"/>
              <a:t>The pharmaceutical</a:t>
            </a:r>
            <a:r>
              <a:rPr lang="en-GB" baseline="0" dirty="0" smtClean="0"/>
              <a:t> sector in</a:t>
            </a:r>
            <a:r>
              <a:rPr lang="en-GB" dirty="0" smtClean="0"/>
              <a:t>vests</a:t>
            </a:r>
            <a:r>
              <a:rPr lang="en-GB" baseline="0" dirty="0" smtClean="0"/>
              <a:t> more in R&amp;D as a percentage of sales than any other industry.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65000"/>
                    <a:lumOff val="35000"/>
                  </a:schemeClr>
                </a:solidFill>
              </a:rPr>
              <a:t>Economic value added per employee in the pharmaceutical sector is higher than in comparable industries</a:t>
            </a:r>
            <a:r>
              <a:rPr lang="en-GB" baseline="0" dirty="0" smtClean="0"/>
              <a:t>. </a:t>
            </a:r>
          </a:p>
          <a:p>
            <a:endParaRPr lang="en-GB" dirty="0"/>
          </a:p>
        </p:txBody>
      </p:sp>
      <p:sp>
        <p:nvSpPr>
          <p:cNvPr id="4" name="Slide Number Placeholder 3"/>
          <p:cNvSpPr>
            <a:spLocks noGrp="1"/>
          </p:cNvSpPr>
          <p:nvPr>
            <p:ph type="sldNum" sz="quarter" idx="10"/>
          </p:nvPr>
        </p:nvSpPr>
        <p:spPr/>
        <p:txBody>
          <a:bodyPr/>
          <a:lstStyle/>
          <a:p>
            <a:fld id="{966E8C81-E50C-418E-BA9E-683E117C1417}" type="slidenum">
              <a:rPr lang="fr-BE" smtClean="0"/>
              <a:pPr/>
              <a:t>5</a:t>
            </a:fld>
            <a:endParaRPr lang="fr-BE"/>
          </a:p>
        </p:txBody>
      </p:sp>
    </p:spTree>
    <p:extLst>
      <p:ext uri="{BB962C8B-B14F-4D97-AF65-F5344CB8AC3E}">
        <p14:creationId xmlns:p14="http://schemas.microsoft.com/office/powerpoint/2010/main" val="422642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B5110CD-89DB-4D30-BFD9-8E111F9B5579}" type="slidenum">
              <a:rPr lang="fr-BE" smtClean="0">
                <a:solidFill>
                  <a:prstClr val="black"/>
                </a:solidFill>
                <a:latin typeface="Calibri"/>
              </a:rPr>
              <a:pPr>
                <a:defRPr/>
              </a:pPr>
              <a:t>7</a:t>
            </a:fld>
            <a:endParaRPr lang="fr-BE">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Final Page</a:t>
            </a:r>
            <a:endParaRPr lang="en-US" dirty="0"/>
          </a:p>
        </p:txBody>
      </p:sp>
      <p:sp>
        <p:nvSpPr>
          <p:cNvPr id="4" name="Slide Number Placeholder 3"/>
          <p:cNvSpPr>
            <a:spLocks noGrp="1"/>
          </p:cNvSpPr>
          <p:nvPr>
            <p:ph type="sldNum" sz="quarter" idx="10"/>
          </p:nvPr>
        </p:nvSpPr>
        <p:spPr/>
        <p:txBody>
          <a:bodyPr/>
          <a:lstStyle/>
          <a:p>
            <a:fld id="{966E8C81-E50C-418E-BA9E-683E117C1417}" type="slidenum">
              <a:rPr lang="fr-BE" smtClean="0"/>
              <a:pPr/>
              <a:t>12</a:t>
            </a:fld>
            <a:endParaRPr lang="fr-BE"/>
          </a:p>
        </p:txBody>
      </p:sp>
    </p:spTree>
    <p:extLst>
      <p:ext uri="{BB962C8B-B14F-4D97-AF65-F5344CB8AC3E}">
        <p14:creationId xmlns:p14="http://schemas.microsoft.com/office/powerpoint/2010/main" val="96070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bin"/><Relationship Id="rId5" Type="http://schemas.openxmlformats.org/officeDocument/2006/relationships/image" Target="../media/image5.emf"/><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5.emf"/><Relationship Id="rId6"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3.bin"/><Relationship Id="rId5" Type="http://schemas.openxmlformats.org/officeDocument/2006/relationships/image" Target="../media/image5.emf"/><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vmlDrawing" Target="../drawings/vmlDrawing3.vml"/><Relationship Id="rId2"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81000" y="2818800"/>
            <a:ext cx="4923448" cy="1114256"/>
          </a:xfrm>
        </p:spPr>
        <p:txBody>
          <a:bodyPr lIns="0" tIns="0" rIns="0" bIns="0" anchor="t" anchorCtr="0">
            <a:normAutofit/>
          </a:bodyPr>
          <a:lstStyle>
            <a:lvl1pPr algn="l">
              <a:lnSpc>
                <a:spcPts val="4000"/>
              </a:lnSpc>
              <a:defRPr sz="4000" b="1">
                <a:solidFill>
                  <a:schemeClr val="bg1"/>
                </a:solidFill>
                <a:latin typeface="Arial" pitchFamily="34" charset="0"/>
                <a:cs typeface="Arial" pitchFamily="34" charset="0"/>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3682800" y="4014000"/>
            <a:ext cx="4968552" cy="576064"/>
          </a:xfrm>
          <a:prstGeom prst="rect">
            <a:avLst/>
          </a:prstGeom>
        </p:spPr>
        <p:txBody>
          <a:bodyPr lIns="0" tIns="0" rIns="0" bIns="0">
            <a:normAutofit/>
          </a:bodyPr>
          <a:lstStyle>
            <a:lvl1pPr marL="0" indent="0" algn="l">
              <a:buNone/>
              <a:defRPr sz="19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line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97545"/>
          </a:xfrm>
        </p:spPr>
        <p:txBody>
          <a:bodyPr>
            <a:spAutoFit/>
          </a:bodyPr>
          <a:lstStyle>
            <a:lvl1pPr>
              <a:lnSpc>
                <a:spcPts val="3000"/>
              </a:lnSpc>
              <a:defRPr sz="2800">
                <a:solidFill>
                  <a:srgbClr val="252D6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1333698"/>
          </a:xfrm>
        </p:spPr>
        <p:txBody>
          <a:bodyPr>
            <a:spAutoFit/>
          </a:bodyPr>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255E68D-7929-45C7-86FD-0C29DB1D209C}" type="slidenum">
              <a:rPr lang="en-US" smtClean="0"/>
              <a:pPr/>
              <a:t>‹#›</a:t>
            </a:fld>
            <a:endParaRPr lang="en-US"/>
          </a:p>
        </p:txBody>
      </p:sp>
      <p:sp>
        <p:nvSpPr>
          <p:cNvPr id="5" name="Text Placeholder 6"/>
          <p:cNvSpPr>
            <a:spLocks noGrp="1"/>
          </p:cNvSpPr>
          <p:nvPr>
            <p:ph type="body" sz="quarter" idx="13"/>
          </p:nvPr>
        </p:nvSpPr>
        <p:spPr>
          <a:xfrm>
            <a:off x="5181600" y="6172200"/>
            <a:ext cx="3429000" cy="138499"/>
          </a:xfrm>
        </p:spPr>
        <p:txBody>
          <a:bodyPr/>
          <a:lstStyle>
            <a:lvl1pPr algn="r">
              <a:spcBef>
                <a:spcPts val="0"/>
              </a:spcBef>
              <a:defRPr sz="900" baseline="0"/>
            </a:lvl1pPr>
          </a:lstStyle>
          <a:p>
            <a:pPr lvl="0"/>
            <a:r>
              <a:rPr lang="en-US" dirty="0" smtClean="0"/>
              <a:t>Click to edit Master text styles</a:t>
            </a:r>
          </a:p>
        </p:txBody>
      </p:sp>
    </p:spTree>
    <p:extLst>
      <p:ext uri="{BB962C8B-B14F-4D97-AF65-F5344CB8AC3E}">
        <p14:creationId xmlns:p14="http://schemas.microsoft.com/office/powerpoint/2010/main" val="264982312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mp;G Title and Grey">
    <p:spTree>
      <p:nvGrpSpPr>
        <p:cNvPr id="1" name=""/>
        <p:cNvGrpSpPr/>
        <p:nvPr/>
      </p:nvGrpSpPr>
      <p:grpSpPr>
        <a:xfrm>
          <a:off x="0" y="0"/>
          <a:ext cx="0" cy="0"/>
          <a:chOff x="0" y="0"/>
          <a:chExt cx="0" cy="0"/>
        </a:xfrm>
      </p:grpSpPr>
      <p:pic>
        <p:nvPicPr>
          <p:cNvPr id="7" name="Picture 6" descr="Efpia-PPT_template_254x190,5mm_LAYOUT_V08_P3_graphisme_forMS.png"/>
          <p:cNvPicPr>
            <a:picLocks noChangeAspect="1"/>
          </p:cNvPicPr>
          <p:nvPr userDrawn="1"/>
        </p:nvPicPr>
        <p:blipFill>
          <a:blip r:embed="rId2" cstate="print"/>
          <a:srcRect t="25392" r="19904"/>
          <a:stretch>
            <a:fillRect/>
          </a:stretch>
        </p:blipFill>
        <p:spPr>
          <a:xfrm>
            <a:off x="7524328" y="0"/>
            <a:ext cx="1619672" cy="1567150"/>
          </a:xfrm>
          <a:prstGeom prst="rect">
            <a:avLst/>
          </a:prstGeom>
        </p:spPr>
      </p:pic>
      <p:sp>
        <p:nvSpPr>
          <p:cNvPr id="2" name="Title 1"/>
          <p:cNvSpPr>
            <a:spLocks noGrp="1"/>
          </p:cNvSpPr>
          <p:nvPr>
            <p:ph type="title"/>
          </p:nvPr>
        </p:nvSpPr>
        <p:spPr>
          <a:xfrm>
            <a:off x="250825" y="540000"/>
            <a:ext cx="8534399" cy="369332"/>
          </a:xfrm>
        </p:spPr>
        <p:txBody>
          <a:bodyPr/>
          <a:lstStyle/>
          <a:p>
            <a:r>
              <a:rPr lang="en-US" dirty="0" smtClean="0"/>
              <a:t>Click to edit Master title style</a:t>
            </a:r>
            <a:endParaRPr lang="fr-BE" dirty="0"/>
          </a:p>
        </p:txBody>
      </p:sp>
      <p:sp>
        <p:nvSpPr>
          <p:cNvPr id="5" name="Footer Placeholder 4"/>
          <p:cNvSpPr>
            <a:spLocks noGrp="1"/>
          </p:cNvSpPr>
          <p:nvPr>
            <p:ph type="ftr" sz="quarter" idx="11"/>
          </p:nvPr>
        </p:nvSpPr>
        <p:spPr/>
        <p:txBody>
          <a:bodyPr/>
          <a:lstStyle/>
          <a:p>
            <a:r>
              <a:rPr lang="en-US" noProof="0" dirty="0" smtClean="0"/>
              <a:t>Health &amp; Growth</a:t>
            </a:r>
            <a:endParaRPr lang="en-US" noProof="0" dirty="0"/>
          </a:p>
        </p:txBody>
      </p:sp>
      <p:sp>
        <p:nvSpPr>
          <p:cNvPr id="6" name="Slide Number Placeholder 5"/>
          <p:cNvSpPr>
            <a:spLocks noGrp="1"/>
          </p:cNvSpPr>
          <p:nvPr>
            <p:ph type="sldNum" sz="quarter" idx="12"/>
          </p:nvPr>
        </p:nvSpPr>
        <p:spPr>
          <a:xfrm>
            <a:off x="8568000" y="6514921"/>
            <a:ext cx="396488" cy="154439"/>
          </a:xfrm>
        </p:spPr>
        <p:txBody>
          <a:bodyPr/>
          <a:lstStyle/>
          <a:p>
            <a:fld id="{F2B5B6FF-6742-42ED-922D-A405021672AA}" type="slidenum">
              <a:rPr lang="fr-BE" smtClean="0"/>
              <a:pPr/>
              <a:t>‹#›</a:t>
            </a:fld>
            <a:endParaRPr lang="fr-BE" dirty="0"/>
          </a:p>
        </p:txBody>
      </p:sp>
      <p:pic>
        <p:nvPicPr>
          <p:cNvPr id="8" name="Picture 7" descr="Efpia-PPT_template_254x190,5mm_LAYOUT_V08_P3_footnote_forMS.png"/>
          <p:cNvPicPr>
            <a:picLocks noChangeAspect="1"/>
          </p:cNvPicPr>
          <p:nvPr userDrawn="1"/>
        </p:nvPicPr>
        <p:blipFill>
          <a:blip r:embed="rId3" cstate="print"/>
          <a:srcRect l="92548" t="8467" r="3893" b="26282"/>
          <a:stretch>
            <a:fillRect/>
          </a:stretch>
        </p:blipFill>
        <p:spPr>
          <a:xfrm>
            <a:off x="8460432" y="6525344"/>
            <a:ext cx="72008" cy="72008"/>
          </a:xfrm>
          <a:prstGeom prst="rect">
            <a:avLst/>
          </a:prstGeom>
        </p:spPr>
      </p:pic>
      <p:pic>
        <p:nvPicPr>
          <p:cNvPr id="9" name="Picture 8" descr="Efpia-PPT_template_254x190,5mm_LAYOUT_V08_P3_LOGO_forMS.png"/>
          <p:cNvPicPr>
            <a:picLocks noChangeAspect="1"/>
          </p:cNvPicPr>
          <p:nvPr userDrawn="1"/>
        </p:nvPicPr>
        <p:blipFill>
          <a:blip r:embed="rId4" cstate="print"/>
          <a:stretch>
            <a:fillRect/>
          </a:stretch>
        </p:blipFill>
        <p:spPr>
          <a:xfrm>
            <a:off x="252951" y="6309000"/>
            <a:ext cx="566881" cy="335252"/>
          </a:xfrm>
          <a:prstGeom prst="rect">
            <a:avLst/>
          </a:prstGeom>
        </p:spPr>
      </p:pic>
      <p:sp>
        <p:nvSpPr>
          <p:cNvPr id="11" name="Rectangle 10"/>
          <p:cNvSpPr/>
          <p:nvPr userDrawn="1"/>
        </p:nvSpPr>
        <p:spPr>
          <a:xfrm>
            <a:off x="250826" y="1634266"/>
            <a:ext cx="8532000" cy="45227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3"/>
          </p:nvPr>
        </p:nvSpPr>
        <p:spPr>
          <a:xfrm>
            <a:off x="250826" y="1643064"/>
            <a:ext cx="8532000" cy="434116"/>
          </a:xfrm>
          <a:solidFill>
            <a:schemeClr val="bg1">
              <a:lumMod val="85000"/>
            </a:schemeClr>
          </a:solidFill>
        </p:spPr>
        <p:txBody>
          <a:bodyPr lIns="72000" tIns="72000" rIns="72000" bIns="72000" anchor="ctr" anchorCtr="0">
            <a:noAutofit/>
          </a:bodyPr>
          <a:lstStyle>
            <a:lvl1pPr marL="0" indent="0">
              <a:buNone/>
              <a:defRPr sz="13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smtClean="0"/>
              <a:t>Click to edit Master text styles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mp;G Title and TwoGre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32293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400" name="think-cell Slide" r:id="rId4" imgW="360" imgH="360" progId="">
                  <p:embed/>
                </p:oleObj>
              </mc:Choice>
              <mc:Fallback>
                <p:oleObj name="think-cell Slide" r:id="rId4" imgW="360" imgH="360" progId="">
                  <p:embed/>
                  <p:pic>
                    <p:nvPicPr>
                      <p:cNvPr id="0" name="Picture 2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userDrawn="1"/>
        </p:nvSpPr>
        <p:spPr>
          <a:xfrm>
            <a:off x="250826" y="1643064"/>
            <a:ext cx="8532000" cy="45143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3"/>
          </p:nvPr>
        </p:nvSpPr>
        <p:spPr>
          <a:xfrm>
            <a:off x="257638" y="1643064"/>
            <a:ext cx="4104000" cy="434116"/>
          </a:xfrm>
          <a:solidFill>
            <a:schemeClr val="bg1">
              <a:lumMod val="85000"/>
            </a:schemeClr>
          </a:solidFill>
        </p:spPr>
        <p:txBody>
          <a:bodyPr lIns="72000" tIns="72000" rIns="72000" bIns="72000" anchor="ctr" anchorCtr="0">
            <a:noAutofit/>
          </a:bodyPr>
          <a:lstStyle>
            <a:lvl1pPr marL="0" indent="0">
              <a:buNone/>
              <a:defRPr sz="13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smtClean="0"/>
              <a:t>Click to edit Master text styles</a:t>
            </a:r>
            <a:endParaRPr lang="en-US" dirty="0"/>
          </a:p>
        </p:txBody>
      </p:sp>
      <p:pic>
        <p:nvPicPr>
          <p:cNvPr id="7" name="Picture 6" descr="Efpia-PPT_template_254x190,5mm_LAYOUT_V08_P3_graphisme_forMS.png"/>
          <p:cNvPicPr>
            <a:picLocks noChangeAspect="1"/>
          </p:cNvPicPr>
          <p:nvPr userDrawn="1"/>
        </p:nvPicPr>
        <p:blipFill>
          <a:blip r:embed="rId6" cstate="print"/>
          <a:srcRect t="25392" r="19904"/>
          <a:stretch>
            <a:fillRect/>
          </a:stretch>
        </p:blipFill>
        <p:spPr>
          <a:xfrm>
            <a:off x="7524328" y="0"/>
            <a:ext cx="1619672" cy="1567150"/>
          </a:xfrm>
          <a:prstGeom prst="rect">
            <a:avLst/>
          </a:prstGeom>
        </p:spPr>
      </p:pic>
      <p:sp>
        <p:nvSpPr>
          <p:cNvPr id="2" name="Title 1"/>
          <p:cNvSpPr>
            <a:spLocks noGrp="1"/>
          </p:cNvSpPr>
          <p:nvPr>
            <p:ph type="title"/>
          </p:nvPr>
        </p:nvSpPr>
        <p:spPr>
          <a:xfrm>
            <a:off x="250825" y="540000"/>
            <a:ext cx="8425631" cy="369332"/>
          </a:xfrm>
        </p:spPr>
        <p:txBody>
          <a:bodyPr/>
          <a:lstStyle/>
          <a:p>
            <a:r>
              <a:rPr lang="en-US" dirty="0" smtClean="0"/>
              <a:t>Click to edit Master title style</a:t>
            </a:r>
            <a:endParaRPr lang="fr-BE" dirty="0"/>
          </a:p>
        </p:txBody>
      </p:sp>
      <p:sp>
        <p:nvSpPr>
          <p:cNvPr id="5" name="Footer Placeholder 4"/>
          <p:cNvSpPr>
            <a:spLocks noGrp="1"/>
          </p:cNvSpPr>
          <p:nvPr>
            <p:ph type="ftr" sz="quarter" idx="11"/>
          </p:nvPr>
        </p:nvSpPr>
        <p:spPr/>
        <p:txBody>
          <a:bodyPr/>
          <a:lstStyle/>
          <a:p>
            <a:r>
              <a:rPr lang="en-US" noProof="0" dirty="0" smtClean="0"/>
              <a:t>Health &amp; Growth</a:t>
            </a:r>
            <a:endParaRPr lang="en-US" noProof="0" dirty="0"/>
          </a:p>
        </p:txBody>
      </p:sp>
      <p:sp>
        <p:nvSpPr>
          <p:cNvPr id="6" name="Slide Number Placeholder 5"/>
          <p:cNvSpPr>
            <a:spLocks noGrp="1"/>
          </p:cNvSpPr>
          <p:nvPr>
            <p:ph type="sldNum" sz="quarter" idx="12"/>
          </p:nvPr>
        </p:nvSpPr>
        <p:spPr>
          <a:xfrm>
            <a:off x="8568000" y="6514921"/>
            <a:ext cx="396488" cy="154439"/>
          </a:xfrm>
        </p:spPr>
        <p:txBody>
          <a:bodyPr/>
          <a:lstStyle/>
          <a:p>
            <a:fld id="{F2B5B6FF-6742-42ED-922D-A405021672AA}" type="slidenum">
              <a:rPr lang="fr-BE" smtClean="0"/>
              <a:pPr/>
              <a:t>‹#›</a:t>
            </a:fld>
            <a:endParaRPr lang="fr-BE" dirty="0"/>
          </a:p>
        </p:txBody>
      </p:sp>
      <p:pic>
        <p:nvPicPr>
          <p:cNvPr id="8" name="Picture 7" descr="Efpia-PPT_template_254x190,5mm_LAYOUT_V08_P3_footnote_forMS.png"/>
          <p:cNvPicPr>
            <a:picLocks noChangeAspect="1"/>
          </p:cNvPicPr>
          <p:nvPr userDrawn="1"/>
        </p:nvPicPr>
        <p:blipFill>
          <a:blip r:embed="rId7" cstate="print"/>
          <a:srcRect l="92548" t="8467" r="3893" b="26282"/>
          <a:stretch>
            <a:fillRect/>
          </a:stretch>
        </p:blipFill>
        <p:spPr>
          <a:xfrm>
            <a:off x="8460432" y="6525344"/>
            <a:ext cx="72008" cy="72008"/>
          </a:xfrm>
          <a:prstGeom prst="rect">
            <a:avLst/>
          </a:prstGeom>
        </p:spPr>
      </p:pic>
      <p:pic>
        <p:nvPicPr>
          <p:cNvPr id="13" name="Picture 12" descr="Efpia-PPT_template_254x190,5mm_LAYOUT_V08_P3_LOGO_forMS.png"/>
          <p:cNvPicPr>
            <a:picLocks noChangeAspect="1"/>
          </p:cNvPicPr>
          <p:nvPr userDrawn="1"/>
        </p:nvPicPr>
        <p:blipFill>
          <a:blip r:embed="rId8" cstate="print"/>
          <a:stretch>
            <a:fillRect/>
          </a:stretch>
        </p:blipFill>
        <p:spPr>
          <a:xfrm>
            <a:off x="252951" y="6309000"/>
            <a:ext cx="566881" cy="335252"/>
          </a:xfrm>
          <a:prstGeom prst="rect">
            <a:avLst/>
          </a:prstGeom>
        </p:spPr>
      </p:pic>
      <p:sp>
        <p:nvSpPr>
          <p:cNvPr id="15" name="Text Placeholder 13"/>
          <p:cNvSpPr>
            <a:spLocks noGrp="1"/>
          </p:cNvSpPr>
          <p:nvPr>
            <p:ph type="body" sz="quarter" idx="14"/>
          </p:nvPr>
        </p:nvSpPr>
        <p:spPr>
          <a:xfrm>
            <a:off x="4677550" y="1643064"/>
            <a:ext cx="4105276" cy="434116"/>
          </a:xfrm>
          <a:solidFill>
            <a:schemeClr val="bg1">
              <a:lumMod val="85000"/>
            </a:schemeClr>
          </a:solidFill>
        </p:spPr>
        <p:txBody>
          <a:bodyPr lIns="72000" tIns="72000" rIns="72000" bIns="72000" anchor="ctr" anchorCtr="0">
            <a:noAutofit/>
          </a:bodyPr>
          <a:lstStyle>
            <a:lvl1pPr marL="0" indent="0">
              <a:buNone/>
              <a:defRPr sz="13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5918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mp;G Title Only">
    <p:spTree>
      <p:nvGrpSpPr>
        <p:cNvPr id="1" name=""/>
        <p:cNvGrpSpPr/>
        <p:nvPr/>
      </p:nvGrpSpPr>
      <p:grpSpPr>
        <a:xfrm>
          <a:off x="0" y="0"/>
          <a:ext cx="0" cy="0"/>
          <a:chOff x="0" y="0"/>
          <a:chExt cx="0" cy="0"/>
        </a:xfrm>
      </p:grpSpPr>
      <p:pic>
        <p:nvPicPr>
          <p:cNvPr id="7" name="Picture 6" descr="Efpia-PPT_template_254x190,5mm_LAYOUT_V08_P3_graphisme_forMS.png"/>
          <p:cNvPicPr>
            <a:picLocks noChangeAspect="1"/>
          </p:cNvPicPr>
          <p:nvPr userDrawn="1"/>
        </p:nvPicPr>
        <p:blipFill>
          <a:blip r:embed="rId2" cstate="print"/>
          <a:srcRect t="25392" r="19904"/>
          <a:stretch>
            <a:fillRect/>
          </a:stretch>
        </p:blipFill>
        <p:spPr>
          <a:xfrm>
            <a:off x="7524328" y="0"/>
            <a:ext cx="1619672" cy="156715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fr-BE" dirty="0"/>
          </a:p>
        </p:txBody>
      </p:sp>
      <p:sp>
        <p:nvSpPr>
          <p:cNvPr id="5" name="Footer Placeholder 4"/>
          <p:cNvSpPr>
            <a:spLocks noGrp="1"/>
          </p:cNvSpPr>
          <p:nvPr>
            <p:ph type="ftr" sz="quarter" idx="11"/>
          </p:nvPr>
        </p:nvSpPr>
        <p:spPr/>
        <p:txBody>
          <a:bodyPr/>
          <a:lstStyle/>
          <a:p>
            <a:r>
              <a:rPr lang="en-US" noProof="0" dirty="0" smtClean="0"/>
              <a:t>Health &amp; Growth</a:t>
            </a:r>
            <a:endParaRPr lang="en-US" noProof="0" dirty="0"/>
          </a:p>
        </p:txBody>
      </p:sp>
      <p:sp>
        <p:nvSpPr>
          <p:cNvPr id="6" name="Slide Number Placeholder 5"/>
          <p:cNvSpPr>
            <a:spLocks noGrp="1"/>
          </p:cNvSpPr>
          <p:nvPr>
            <p:ph type="sldNum" sz="quarter" idx="12"/>
          </p:nvPr>
        </p:nvSpPr>
        <p:spPr>
          <a:xfrm>
            <a:off x="8568000" y="6514921"/>
            <a:ext cx="396488" cy="154439"/>
          </a:xfrm>
        </p:spPr>
        <p:txBody>
          <a:bodyPr/>
          <a:lstStyle/>
          <a:p>
            <a:fld id="{F2B5B6FF-6742-42ED-922D-A405021672AA}" type="slidenum">
              <a:rPr lang="fr-BE" smtClean="0"/>
              <a:pPr/>
              <a:t>‹#›</a:t>
            </a:fld>
            <a:endParaRPr lang="fr-BE" dirty="0"/>
          </a:p>
        </p:txBody>
      </p:sp>
      <p:pic>
        <p:nvPicPr>
          <p:cNvPr id="8" name="Picture 7" descr="Efpia-PPT_template_254x190,5mm_LAYOUT_V08_P3_footnote_forMS.png"/>
          <p:cNvPicPr>
            <a:picLocks noChangeAspect="1"/>
          </p:cNvPicPr>
          <p:nvPr userDrawn="1"/>
        </p:nvPicPr>
        <p:blipFill>
          <a:blip r:embed="rId3" cstate="print"/>
          <a:srcRect l="92548" t="8467" r="3893" b="26282"/>
          <a:stretch>
            <a:fillRect/>
          </a:stretch>
        </p:blipFill>
        <p:spPr>
          <a:xfrm>
            <a:off x="8460432" y="6525344"/>
            <a:ext cx="72008" cy="72008"/>
          </a:xfrm>
          <a:prstGeom prst="rect">
            <a:avLst/>
          </a:prstGeom>
        </p:spPr>
      </p:pic>
      <p:pic>
        <p:nvPicPr>
          <p:cNvPr id="10" name="Picture 9" descr="Efpia-PPT_template_254x190,5mm_LAYOUT_V08_P3_LOGO_forMS.png"/>
          <p:cNvPicPr>
            <a:picLocks noChangeAspect="1"/>
          </p:cNvPicPr>
          <p:nvPr userDrawn="1"/>
        </p:nvPicPr>
        <p:blipFill>
          <a:blip r:embed="rId4" cstate="print"/>
          <a:stretch>
            <a:fillRect/>
          </a:stretch>
        </p:blipFill>
        <p:spPr>
          <a:xfrm>
            <a:off x="252951" y="6309000"/>
            <a:ext cx="566881" cy="335252"/>
          </a:xfrm>
          <a:prstGeom prst="rect">
            <a:avLst/>
          </a:prstGeom>
        </p:spPr>
      </p:pic>
    </p:spTree>
    <p:extLst>
      <p:ext uri="{BB962C8B-B14F-4D97-AF65-F5344CB8AC3E}">
        <p14:creationId xmlns:p14="http://schemas.microsoft.com/office/powerpoint/2010/main" val="407747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mp;G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29517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67" name="think-cell Slide" r:id="rId4" imgW="360" imgH="360" progId="">
                  <p:embed/>
                </p:oleObj>
              </mc:Choice>
              <mc:Fallback>
                <p:oleObj name="think-cell Slide" r:id="rId4" imgW="360" imgH="360" progId="">
                  <p:embed/>
                  <p:pic>
                    <p:nvPicPr>
                      <p:cNvPr id="0" name="Picture 2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userDrawn="1"/>
        </p:nvSpPr>
        <p:spPr>
          <a:xfrm>
            <a:off x="3175" y="-9376"/>
            <a:ext cx="9144000" cy="6867376"/>
          </a:xfrm>
          <a:prstGeom prst="rect">
            <a:avLst/>
          </a:prstGeom>
          <a:solidFill>
            <a:srgbClr val="008898"/>
          </a:solidFill>
          <a:ln w="25400" cap="flat" cmpd="sng" algn="ctr">
            <a:noFill/>
            <a:prstDash val="solid"/>
          </a:ln>
          <a:effectLst/>
        </p:spPr>
        <p:txBody>
          <a:bodyPr anchor="ctr"/>
          <a:lstStyle/>
          <a:p>
            <a:pPr algn="ctr" fontAlgn="auto">
              <a:spcBef>
                <a:spcPts val="0"/>
              </a:spcBef>
              <a:spcAft>
                <a:spcPts val="0"/>
              </a:spcAft>
              <a:defRPr/>
            </a:pPr>
            <a:endParaRPr lang="en-US" kern="0">
              <a:solidFill>
                <a:srgbClr val="FFFFFF"/>
              </a:solidFill>
              <a:latin typeface="Arial"/>
              <a:cs typeface="+mn-cs"/>
            </a:endParaRPr>
          </a:p>
        </p:txBody>
      </p:sp>
      <p:sp>
        <p:nvSpPr>
          <p:cNvPr id="12" name="Slide Number Placeholder 6"/>
          <p:cNvSpPr txBox="1">
            <a:spLocks/>
          </p:cNvSpPr>
          <p:nvPr userDrawn="1"/>
        </p:nvSpPr>
        <p:spPr bwMode="auto">
          <a:xfrm>
            <a:off x="8570913" y="6505724"/>
            <a:ext cx="4810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858A6A5B-F970-4A2C-82DA-69FF201AC55E}" type="slidenum">
              <a:rPr lang="fr-BE" sz="700" b="1">
                <a:solidFill>
                  <a:srgbClr val="FFFFFF"/>
                </a:solidFill>
              </a:rPr>
              <a:pPr/>
              <a:t>‹#›</a:t>
            </a:fld>
            <a:endParaRPr lang="fr-BE" sz="700" b="1" dirty="0">
              <a:solidFill>
                <a:srgbClr val="FFFFFF"/>
              </a:solidFill>
            </a:endParaRPr>
          </a:p>
        </p:txBody>
      </p:sp>
      <p:sp>
        <p:nvSpPr>
          <p:cNvPr id="13" name="Footer Placeholder 4"/>
          <p:cNvSpPr txBox="1">
            <a:spLocks/>
          </p:cNvSpPr>
          <p:nvPr userDrawn="1"/>
        </p:nvSpPr>
        <p:spPr>
          <a:xfrm>
            <a:off x="5619750" y="6524774"/>
            <a:ext cx="2808288" cy="144463"/>
          </a:xfrm>
          <a:prstGeom prst="rect">
            <a:avLst/>
          </a:prstGeom>
        </p:spPr>
        <p:txBody>
          <a:bodyPr lIns="0" tIns="0" rIns="0" bIns="0"/>
          <a:lstStyle>
            <a:defPPr>
              <a:defRPr lang="fr-FR"/>
            </a:defPPr>
            <a:lvl1pPr marL="0" algn="r" defTabSz="914400" rtl="0" eaLnBrk="1" latinLnBrk="0" hangingPunct="1">
              <a:defRPr sz="500" b="1" kern="1200" cap="all" spc="340" baseline="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rgbClr val="FFFFFF"/>
                </a:solidFill>
              </a:rPr>
              <a:t>Health &amp; growth</a:t>
            </a:r>
            <a:endParaRPr lang="fr-BE" dirty="0">
              <a:solidFill>
                <a:srgbClr val="FFFFFF"/>
              </a:solidFill>
            </a:endParaRPr>
          </a:p>
        </p:txBody>
      </p:sp>
      <p:pic>
        <p:nvPicPr>
          <p:cNvPr id="14" name="Picture 15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9037" y="6219974"/>
            <a:ext cx="792162" cy="43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fr-BE"/>
          </a:p>
        </p:txBody>
      </p:sp>
      <p:sp>
        <p:nvSpPr>
          <p:cNvPr id="10" name="6-Point Star 9"/>
          <p:cNvSpPr/>
          <p:nvPr userDrawn="1"/>
        </p:nvSpPr>
        <p:spPr>
          <a:xfrm>
            <a:off x="8460440" y="6525352"/>
            <a:ext cx="72000" cy="72000"/>
          </a:xfrm>
          <a:prstGeom prst="star6">
            <a:avLst/>
          </a:prstGeom>
          <a:solidFill>
            <a:srgbClr val="F58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mp;G 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782859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9" name="think-cell Slide" r:id="rId4" imgW="360" imgH="360" progId="">
                  <p:embed/>
                </p:oleObj>
              </mc:Choice>
              <mc:Fallback>
                <p:oleObj name="think-cell Slide" r:id="rId4" imgW="360" imgH="360" progId="">
                  <p:embed/>
                  <p:pic>
                    <p:nvPicPr>
                      <p:cNvPr id="0" name="Picture 2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a:xfrm>
            <a:off x="250825" y="1643063"/>
            <a:ext cx="8518775" cy="4483100"/>
          </a:xfrm>
          <a:prstGeom prst="rect">
            <a:avLst/>
          </a:prstGeom>
        </p:spPr>
        <p:txBody>
          <a:bodyPr lIns="0" tIns="0" rIns="0" bIns="0">
            <a:normAutofit/>
          </a:bodyPr>
          <a:lstStyle>
            <a:lvl1pPr marL="361950" indent="-361950">
              <a:defRPr sz="1200"/>
            </a:lvl1pPr>
            <a:lvl2pPr marL="712788" indent="-350838">
              <a:defRPr sz="1100"/>
            </a:lvl2pPr>
            <a:lvl3pPr marL="1073150" indent="-360363">
              <a:defRPr sz="1050"/>
            </a:lvl3pPr>
            <a:lvl4pPr marL="1435100" indent="-361950">
              <a:defRPr sz="1000"/>
            </a:lvl4pPr>
            <a:lvl5pPr marL="1797050" indent="-361950">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pic>
        <p:nvPicPr>
          <p:cNvPr id="7" name="Picture 6" descr="Efpia-PPT_template_254x190,5mm_LAYOUT_V08_P3_graphisme_forMS.png"/>
          <p:cNvPicPr>
            <a:picLocks noChangeAspect="1"/>
          </p:cNvPicPr>
          <p:nvPr userDrawn="1"/>
        </p:nvPicPr>
        <p:blipFill>
          <a:blip r:embed="rId6" cstate="print"/>
          <a:srcRect t="25392" r="19904"/>
          <a:stretch>
            <a:fillRect/>
          </a:stretch>
        </p:blipFill>
        <p:spPr>
          <a:xfrm>
            <a:off x="7524328" y="0"/>
            <a:ext cx="1619672" cy="156715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fr-BE" dirty="0"/>
          </a:p>
        </p:txBody>
      </p:sp>
      <p:sp>
        <p:nvSpPr>
          <p:cNvPr id="5" name="Footer Placeholder 4"/>
          <p:cNvSpPr>
            <a:spLocks noGrp="1"/>
          </p:cNvSpPr>
          <p:nvPr>
            <p:ph type="ftr" sz="quarter" idx="11"/>
          </p:nvPr>
        </p:nvSpPr>
        <p:spPr/>
        <p:txBody>
          <a:bodyPr/>
          <a:lstStyle/>
          <a:p>
            <a:r>
              <a:rPr lang="en-US" noProof="0" dirty="0" smtClean="0"/>
              <a:t>Health &amp; Growth</a:t>
            </a:r>
            <a:endParaRPr lang="en-US" noProof="0" dirty="0"/>
          </a:p>
        </p:txBody>
      </p:sp>
      <p:sp>
        <p:nvSpPr>
          <p:cNvPr id="6" name="Slide Number Placeholder 5"/>
          <p:cNvSpPr>
            <a:spLocks noGrp="1"/>
          </p:cNvSpPr>
          <p:nvPr>
            <p:ph type="sldNum" sz="quarter" idx="12"/>
          </p:nvPr>
        </p:nvSpPr>
        <p:spPr>
          <a:xfrm>
            <a:off x="8568000" y="6514921"/>
            <a:ext cx="396488" cy="154439"/>
          </a:xfrm>
        </p:spPr>
        <p:txBody>
          <a:bodyPr/>
          <a:lstStyle/>
          <a:p>
            <a:fld id="{F2B5B6FF-6742-42ED-922D-A405021672AA}" type="slidenum">
              <a:rPr lang="fr-BE" smtClean="0"/>
              <a:pPr/>
              <a:t>‹#›</a:t>
            </a:fld>
            <a:endParaRPr lang="fr-BE" dirty="0"/>
          </a:p>
        </p:txBody>
      </p:sp>
      <p:pic>
        <p:nvPicPr>
          <p:cNvPr id="8" name="Picture 7" descr="Efpia-PPT_template_254x190,5mm_LAYOUT_V08_P3_footnote_forMS.png"/>
          <p:cNvPicPr>
            <a:picLocks noChangeAspect="1"/>
          </p:cNvPicPr>
          <p:nvPr userDrawn="1"/>
        </p:nvPicPr>
        <p:blipFill>
          <a:blip r:embed="rId7" cstate="print"/>
          <a:srcRect l="92548" t="8467" r="3893" b="26282"/>
          <a:stretch>
            <a:fillRect/>
          </a:stretch>
        </p:blipFill>
        <p:spPr>
          <a:xfrm>
            <a:off x="8460432" y="6525344"/>
            <a:ext cx="72008" cy="72008"/>
          </a:xfrm>
          <a:prstGeom prst="rect">
            <a:avLst/>
          </a:prstGeom>
        </p:spPr>
      </p:pic>
      <p:pic>
        <p:nvPicPr>
          <p:cNvPr id="11" name="Picture 10" descr="Efpia-PPT_template_254x190,5mm_LAYOUT_V08_P3_LOGO_forMS.png"/>
          <p:cNvPicPr>
            <a:picLocks noChangeAspect="1"/>
          </p:cNvPicPr>
          <p:nvPr userDrawn="1"/>
        </p:nvPicPr>
        <p:blipFill>
          <a:blip r:embed="rId8" cstate="print"/>
          <a:stretch>
            <a:fillRect/>
          </a:stretch>
        </p:blipFill>
        <p:spPr>
          <a:xfrm>
            <a:off x="252951" y="6309000"/>
            <a:ext cx="566881" cy="335252"/>
          </a:xfrm>
          <a:prstGeom prst="rect">
            <a:avLst/>
          </a:prstGeom>
        </p:spPr>
      </p:pic>
    </p:spTree>
    <p:extLst>
      <p:ext uri="{BB962C8B-B14F-4D97-AF65-F5344CB8AC3E}">
        <p14:creationId xmlns:p14="http://schemas.microsoft.com/office/powerpoint/2010/main" val="25766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userDrawn="1"/>
        </p:nvSpPr>
        <p:spPr>
          <a:xfrm>
            <a:off x="4730400" y="3781800"/>
            <a:ext cx="3744416" cy="2118529"/>
          </a:xfrm>
          <a:prstGeom prst="rect">
            <a:avLst/>
          </a:prstGeom>
          <a:noFill/>
        </p:spPr>
        <p:txBody>
          <a:bodyPr wrap="square" lIns="0" tIns="0" rIns="0" bIns="0" rtlCol="0">
            <a:spAutoFit/>
          </a:bodyPr>
          <a:lstStyle/>
          <a:p>
            <a:pPr>
              <a:spcAft>
                <a:spcPts val="1417"/>
              </a:spcAft>
            </a:pPr>
            <a:r>
              <a:rPr lang="fr-BE" b="1" dirty="0" smtClean="0">
                <a:solidFill>
                  <a:schemeClr val="bg1"/>
                </a:solidFill>
                <a:latin typeface="Arial" pitchFamily="34" charset="0"/>
                <a:cs typeface="Arial" pitchFamily="34" charset="0"/>
              </a:rPr>
              <a:t>EFPIA Brussels Office</a:t>
            </a:r>
          </a:p>
          <a:p>
            <a:r>
              <a:rPr lang="fr-BE" dirty="0" err="1" smtClean="0">
                <a:solidFill>
                  <a:schemeClr val="bg1"/>
                </a:solidFill>
                <a:latin typeface="Arial" pitchFamily="34" charset="0"/>
                <a:cs typeface="Arial" pitchFamily="34" charset="0"/>
              </a:rPr>
              <a:t>Leopold</a:t>
            </a:r>
            <a:r>
              <a:rPr lang="fr-BE" dirty="0" smtClean="0">
                <a:solidFill>
                  <a:schemeClr val="bg1"/>
                </a:solidFill>
                <a:latin typeface="Arial" pitchFamily="34" charset="0"/>
                <a:cs typeface="Arial" pitchFamily="34" charset="0"/>
              </a:rPr>
              <a:t> </a:t>
            </a:r>
            <a:r>
              <a:rPr lang="fr-BE" dirty="0" err="1" smtClean="0">
                <a:solidFill>
                  <a:schemeClr val="bg1"/>
                </a:solidFill>
                <a:latin typeface="Arial" pitchFamily="34" charset="0"/>
                <a:cs typeface="Arial" pitchFamily="34" charset="0"/>
              </a:rPr>
              <a:t>Plaza</a:t>
            </a:r>
            <a:r>
              <a:rPr lang="fr-BE" dirty="0" smtClean="0">
                <a:solidFill>
                  <a:schemeClr val="bg1"/>
                </a:solidFill>
                <a:latin typeface="Arial" pitchFamily="34" charset="0"/>
                <a:cs typeface="Arial" pitchFamily="34" charset="0"/>
              </a:rPr>
              <a:t> Building</a:t>
            </a:r>
          </a:p>
          <a:p>
            <a:r>
              <a:rPr lang="fr-BE" dirty="0" smtClean="0">
                <a:solidFill>
                  <a:schemeClr val="bg1"/>
                </a:solidFill>
                <a:latin typeface="Arial" pitchFamily="34" charset="0"/>
                <a:cs typeface="Arial" pitchFamily="34" charset="0"/>
              </a:rPr>
              <a:t>Rue du Trône 108</a:t>
            </a:r>
          </a:p>
          <a:p>
            <a:r>
              <a:rPr lang="fr-BE" dirty="0" smtClean="0">
                <a:solidFill>
                  <a:schemeClr val="bg1"/>
                </a:solidFill>
                <a:latin typeface="Arial" pitchFamily="34" charset="0"/>
                <a:cs typeface="Arial" pitchFamily="34" charset="0"/>
              </a:rPr>
              <a:t>B-1050 Brussels - </a:t>
            </a:r>
            <a:r>
              <a:rPr lang="fr-BE" dirty="0" err="1" smtClean="0">
                <a:solidFill>
                  <a:schemeClr val="bg1"/>
                </a:solidFill>
                <a:latin typeface="Arial" pitchFamily="34" charset="0"/>
                <a:cs typeface="Arial" pitchFamily="34" charset="0"/>
              </a:rPr>
              <a:t>Belgium</a:t>
            </a:r>
            <a:r>
              <a:rPr lang="fr-BE" dirty="0" smtClean="0">
                <a:solidFill>
                  <a:schemeClr val="bg1"/>
                </a:solidFill>
                <a:latin typeface="Arial" pitchFamily="34" charset="0"/>
                <a:cs typeface="Arial" pitchFamily="34" charset="0"/>
              </a:rPr>
              <a:t> </a:t>
            </a:r>
          </a:p>
          <a:p>
            <a:r>
              <a:rPr lang="fr-BE" dirty="0" smtClean="0">
                <a:solidFill>
                  <a:schemeClr val="bg1"/>
                </a:solidFill>
                <a:latin typeface="Arial" pitchFamily="34" charset="0"/>
                <a:cs typeface="Arial" pitchFamily="34" charset="0"/>
              </a:rPr>
              <a:t>Tel: +32 (0)2 626 25 55</a:t>
            </a:r>
          </a:p>
          <a:p>
            <a:endParaRPr lang="fr-BE" dirty="0" smtClean="0">
              <a:solidFill>
                <a:schemeClr val="bg1"/>
              </a:solidFill>
              <a:latin typeface="Arial" pitchFamily="34" charset="0"/>
              <a:cs typeface="Arial" pitchFamily="34" charset="0"/>
            </a:endParaRPr>
          </a:p>
          <a:p>
            <a:r>
              <a:rPr lang="fr-BE" dirty="0" smtClean="0">
                <a:solidFill>
                  <a:srgbClr val="F5841F"/>
                </a:solidFill>
                <a:latin typeface="Arial" pitchFamily="34" charset="0"/>
                <a:cs typeface="Arial" pitchFamily="34" charset="0"/>
              </a:rPr>
              <a:t>www.efpia.eu</a:t>
            </a:r>
            <a:endParaRPr lang="fr-BE" dirty="0">
              <a:solidFill>
                <a:srgbClr val="F5841F"/>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7" name="Picture 6" descr="Efpia-PPT_template_254x190,5mm_LAYOUT_V08_P3_graphisme_forMS.png"/>
          <p:cNvPicPr>
            <a:picLocks noChangeAspect="1"/>
          </p:cNvPicPr>
          <p:nvPr userDrawn="1"/>
        </p:nvPicPr>
        <p:blipFill>
          <a:blip r:embed="rId2" cstate="print"/>
          <a:srcRect t="25392" r="19904"/>
          <a:stretch>
            <a:fillRect/>
          </a:stretch>
        </p:blipFill>
        <p:spPr bwMode="auto">
          <a:xfrm>
            <a:off x="7524750" y="0"/>
            <a:ext cx="1619250" cy="1566863"/>
          </a:xfrm>
          <a:prstGeom prst="rect">
            <a:avLst/>
          </a:prstGeom>
          <a:noFill/>
          <a:ln w="9525">
            <a:noFill/>
            <a:miter lim="800000"/>
            <a:headEnd/>
            <a:tailEnd/>
          </a:ln>
        </p:spPr>
      </p:pic>
      <p:pic>
        <p:nvPicPr>
          <p:cNvPr id="8" name="Picture 7" descr="Efpia-PPT_template_254x190,5mm_LAYOUT_V08_P3_footnote_forMS.png"/>
          <p:cNvPicPr>
            <a:picLocks noChangeAspect="1"/>
          </p:cNvPicPr>
          <p:nvPr userDrawn="1"/>
        </p:nvPicPr>
        <p:blipFill>
          <a:blip r:embed="rId3" cstate="print"/>
          <a:srcRect l="92548" t="8467" r="3893" b="26282"/>
          <a:stretch>
            <a:fillRect/>
          </a:stretch>
        </p:blipFill>
        <p:spPr bwMode="auto">
          <a:xfrm>
            <a:off x="8459788" y="6524625"/>
            <a:ext cx="73025" cy="73025"/>
          </a:xfrm>
          <a:prstGeom prst="rect">
            <a:avLst/>
          </a:prstGeom>
          <a:noFill/>
          <a:ln w="9525">
            <a:noFill/>
            <a:miter lim="800000"/>
            <a:headEnd/>
            <a:tailEnd/>
          </a:ln>
        </p:spPr>
      </p:pic>
      <p:pic>
        <p:nvPicPr>
          <p:cNvPr id="9" name="Picture 8" descr="Efpia-PPT_template_254x190,5mm_LAYOUT_V08_P3_LOGO_forMS.png"/>
          <p:cNvPicPr>
            <a:picLocks noChangeAspect="1"/>
          </p:cNvPicPr>
          <p:nvPr userDrawn="1"/>
        </p:nvPicPr>
        <p:blipFill>
          <a:blip r:embed="rId4" cstate="print"/>
          <a:srcRect/>
          <a:stretch>
            <a:fillRect/>
          </a:stretch>
        </p:blipFill>
        <p:spPr bwMode="auto">
          <a:xfrm>
            <a:off x="503238" y="6308725"/>
            <a:ext cx="568325" cy="334963"/>
          </a:xfrm>
          <a:prstGeom prst="rect">
            <a:avLst/>
          </a:prstGeom>
          <a:noFill/>
          <a:ln w="9525">
            <a:noFill/>
            <a:miter lim="800000"/>
            <a:headEnd/>
            <a:tailEnd/>
          </a:ln>
        </p:spPr>
      </p:pic>
      <p:sp>
        <p:nvSpPr>
          <p:cNvPr id="2" name="Title 1"/>
          <p:cNvSpPr>
            <a:spLocks noGrp="1"/>
          </p:cNvSpPr>
          <p:nvPr>
            <p:ph type="title"/>
          </p:nvPr>
        </p:nvSpPr>
        <p:spPr>
          <a:xfrm>
            <a:off x="540000" y="666003"/>
            <a:ext cx="8136456" cy="512736"/>
          </a:xfrm>
        </p:spPr>
        <p:txBody>
          <a:bodyPr/>
          <a:lstStyle>
            <a:lvl1pPr>
              <a:defRPr baseline="0">
                <a:solidFill>
                  <a:srgbClr val="BEC0C2"/>
                </a:solidFill>
              </a:defRPr>
            </a:lvl1pPr>
          </a:lstStyle>
          <a:p>
            <a:r>
              <a:rPr lang="en-US" smtClean="0"/>
              <a:t>Click to edit Master title style</a:t>
            </a:r>
            <a:endParaRPr lang="fr-BE" dirty="0"/>
          </a:p>
        </p:txBody>
      </p:sp>
      <p:sp>
        <p:nvSpPr>
          <p:cNvPr id="3" name="Text Placeholder 2"/>
          <p:cNvSpPr>
            <a:spLocks noGrp="1"/>
          </p:cNvSpPr>
          <p:nvPr>
            <p:ph type="body" idx="1"/>
          </p:nvPr>
        </p:nvSpPr>
        <p:spPr>
          <a:xfrm>
            <a:off x="540008" y="1360800"/>
            <a:ext cx="4040188" cy="639762"/>
          </a:xfrm>
        </p:spPr>
        <p:txBody>
          <a:bodyPr>
            <a:noAutofit/>
          </a:bodyPr>
          <a:lstStyle>
            <a:lvl1pPr marL="0" indent="0">
              <a:lnSpc>
                <a:spcPts val="2800"/>
              </a:lnSpc>
              <a:buNone/>
              <a:defRPr sz="2800" b="0">
                <a:solidFill>
                  <a:srgbClr val="008898"/>
                </a:solidFill>
              </a:defRPr>
            </a:lvl1pPr>
            <a:lvl2pPr marL="456768" indent="0">
              <a:buNone/>
              <a:defRPr sz="2000" b="1"/>
            </a:lvl2pPr>
            <a:lvl3pPr marL="913529" indent="0">
              <a:buNone/>
              <a:defRPr sz="1800" b="1"/>
            </a:lvl3pPr>
            <a:lvl4pPr marL="1370292" indent="0">
              <a:buNone/>
              <a:defRPr sz="1600" b="1"/>
            </a:lvl4pPr>
            <a:lvl5pPr marL="1827056" indent="0">
              <a:buNone/>
              <a:defRPr sz="1600" b="1"/>
            </a:lvl5pPr>
            <a:lvl6pPr marL="2283821" indent="0">
              <a:buNone/>
              <a:defRPr sz="1600" b="1"/>
            </a:lvl6pPr>
            <a:lvl7pPr marL="2740585" indent="0">
              <a:buNone/>
              <a:defRPr sz="1600" b="1"/>
            </a:lvl7pPr>
            <a:lvl8pPr marL="3197349" indent="0">
              <a:buNone/>
              <a:defRPr sz="1600" b="1"/>
            </a:lvl8pPr>
            <a:lvl9pPr marL="36541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0008" y="2174875"/>
            <a:ext cx="4040188" cy="3951288"/>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5" name="Text Placeholder 4"/>
          <p:cNvSpPr>
            <a:spLocks noGrp="1"/>
          </p:cNvSpPr>
          <p:nvPr>
            <p:ph type="body" sz="quarter" idx="3"/>
          </p:nvPr>
        </p:nvSpPr>
        <p:spPr>
          <a:xfrm>
            <a:off x="4644017" y="1359000"/>
            <a:ext cx="4041775" cy="639762"/>
          </a:xfrm>
        </p:spPr>
        <p:txBody>
          <a:bodyPr>
            <a:noAutofit/>
          </a:bodyPr>
          <a:lstStyle>
            <a:lvl1pPr marL="0" indent="0">
              <a:lnSpc>
                <a:spcPts val="2800"/>
              </a:lnSpc>
              <a:buNone/>
              <a:defRPr sz="2800" b="0">
                <a:solidFill>
                  <a:srgbClr val="008898"/>
                </a:solidFill>
              </a:defRPr>
            </a:lvl1pPr>
            <a:lvl2pPr marL="456768" indent="0">
              <a:buNone/>
              <a:defRPr sz="2000" b="1"/>
            </a:lvl2pPr>
            <a:lvl3pPr marL="913529" indent="0">
              <a:buNone/>
              <a:defRPr sz="1800" b="1"/>
            </a:lvl3pPr>
            <a:lvl4pPr marL="1370292" indent="0">
              <a:buNone/>
              <a:defRPr sz="1600" b="1"/>
            </a:lvl4pPr>
            <a:lvl5pPr marL="1827056" indent="0">
              <a:buNone/>
              <a:defRPr sz="1600" b="1"/>
            </a:lvl5pPr>
            <a:lvl6pPr marL="2283821" indent="0">
              <a:buNone/>
              <a:defRPr sz="1600" b="1"/>
            </a:lvl6pPr>
            <a:lvl7pPr marL="2740585" indent="0">
              <a:buNone/>
              <a:defRPr sz="1600" b="1"/>
            </a:lvl7pPr>
            <a:lvl8pPr marL="3197349" indent="0">
              <a:buNone/>
              <a:defRPr sz="1600" b="1"/>
            </a:lvl8pPr>
            <a:lvl9pPr marL="36541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017" y="2174875"/>
            <a:ext cx="4041775" cy="3951288"/>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10" name="Footer Placeholder 7"/>
          <p:cNvSpPr>
            <a:spLocks noGrp="1"/>
          </p:cNvSpPr>
          <p:nvPr>
            <p:ph type="ftr" sz="quarter" idx="10"/>
          </p:nvPr>
        </p:nvSpPr>
        <p:spPr/>
        <p:txBody>
          <a:bodyPr/>
          <a:lstStyle>
            <a:lvl1pPr fontAlgn="base">
              <a:spcBef>
                <a:spcPct val="0"/>
              </a:spcBef>
              <a:spcAft>
                <a:spcPct val="0"/>
              </a:spcAft>
              <a:defRPr>
                <a:ea typeface="MS PGothic" charset="0"/>
              </a:defRPr>
            </a:lvl1pPr>
          </a:lstStyle>
          <a:p>
            <a:pPr>
              <a:defRPr/>
            </a:pPr>
            <a:r>
              <a:rPr lang="fr-BE"/>
              <a:t>Title of the powerpoint</a:t>
            </a:r>
          </a:p>
        </p:txBody>
      </p:sp>
      <p:sp>
        <p:nvSpPr>
          <p:cNvPr id="11" name="Slide Number Placeholder 8"/>
          <p:cNvSpPr>
            <a:spLocks noGrp="1"/>
          </p:cNvSpPr>
          <p:nvPr>
            <p:ph type="sldNum" sz="quarter" idx="11"/>
          </p:nvPr>
        </p:nvSpPr>
        <p:spPr/>
        <p:txBody>
          <a:bodyPr/>
          <a:lstStyle>
            <a:lvl1pPr>
              <a:defRPr/>
            </a:lvl1pPr>
          </a:lstStyle>
          <a:p>
            <a:pPr>
              <a:defRPr/>
            </a:pPr>
            <a:fld id="{AB1C8D56-E285-41E7-992F-ED2ECF0B4944}" type="slidenum">
              <a:rPr lang="fr-BE">
                <a:latin typeface="Arial"/>
              </a:rPr>
              <a:pPr>
                <a:defRPr/>
              </a:pPr>
              <a:t>‹#›</a:t>
            </a:fld>
            <a:endParaRPr lang="fr-BE">
              <a:latin typeface="Arial"/>
            </a:endParaRPr>
          </a:p>
        </p:txBody>
      </p:sp>
    </p:spTree>
    <p:extLst>
      <p:ext uri="{BB962C8B-B14F-4D97-AF65-F5344CB8AC3E}">
        <p14:creationId xmlns:p14="http://schemas.microsoft.com/office/powerpoint/2010/main" val="334837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6" name="Picture 5" descr="Efpia-PPT_template_254x190,5mm_LAYOUT_V08_P3_graphisme_forMS.png"/>
          <p:cNvPicPr>
            <a:picLocks noChangeAspect="1"/>
          </p:cNvPicPr>
          <p:nvPr userDrawn="1"/>
        </p:nvPicPr>
        <p:blipFill>
          <a:blip r:embed="rId2" cstate="print"/>
          <a:srcRect t="25392" r="19904"/>
          <a:stretch>
            <a:fillRect/>
          </a:stretch>
        </p:blipFill>
        <p:spPr>
          <a:xfrm>
            <a:off x="7524328" y="0"/>
            <a:ext cx="1619672" cy="1567150"/>
          </a:xfrm>
          <a:prstGeom prst="rect">
            <a:avLst/>
          </a:prstGeom>
        </p:spPr>
      </p:pic>
      <p:pic>
        <p:nvPicPr>
          <p:cNvPr id="7" name="Picture 6" descr="Efpia-PPT_template_254x190,5mm_LAYOUT_V08_P3_footnote_forMS.png"/>
          <p:cNvPicPr>
            <a:picLocks noChangeAspect="1"/>
          </p:cNvPicPr>
          <p:nvPr userDrawn="1"/>
        </p:nvPicPr>
        <p:blipFill>
          <a:blip r:embed="rId3" cstate="print"/>
          <a:srcRect l="92548" t="8467" r="3893" b="26282"/>
          <a:stretch>
            <a:fillRect/>
          </a:stretch>
        </p:blipFill>
        <p:spPr>
          <a:xfrm>
            <a:off x="8460432" y="6525344"/>
            <a:ext cx="72008" cy="72008"/>
          </a:xfrm>
          <a:prstGeom prst="rect">
            <a:avLst/>
          </a:prstGeom>
        </p:spPr>
      </p:pic>
      <p:sp>
        <p:nvSpPr>
          <p:cNvPr id="2" name="Title 1"/>
          <p:cNvSpPr>
            <a:spLocks noGrp="1"/>
          </p:cNvSpPr>
          <p:nvPr>
            <p:ph type="title"/>
          </p:nvPr>
        </p:nvSpPr>
        <p:spPr/>
        <p:txBody>
          <a:bodyPr/>
          <a:lstStyle>
            <a:lvl1pPr>
              <a:defRPr>
                <a:solidFill>
                  <a:srgbClr val="77787B"/>
                </a:solidFill>
              </a:defRPr>
            </a:lvl1pPr>
          </a:lstStyle>
          <a:p>
            <a:r>
              <a:rPr lang="en-GB" smtClean="0"/>
              <a:t>Click to edit Master title style</a:t>
            </a:r>
            <a:endParaRPr lang="fr-BE" dirty="0"/>
          </a:p>
        </p:txBody>
      </p:sp>
      <p:sp>
        <p:nvSpPr>
          <p:cNvPr id="4" name="Footer Placeholder 3"/>
          <p:cNvSpPr>
            <a:spLocks noGrp="1"/>
          </p:cNvSpPr>
          <p:nvPr>
            <p:ph type="ftr" sz="quarter" idx="11"/>
          </p:nvPr>
        </p:nvSpPr>
        <p:spPr/>
        <p:txBody>
          <a:bodyPr/>
          <a:lstStyle/>
          <a:p>
            <a:r>
              <a:rPr lang="fr-BE" smtClean="0"/>
              <a:t>Title of the powerpoint</a:t>
            </a:r>
            <a:endParaRPr lang="fr-BE"/>
          </a:p>
        </p:txBody>
      </p:sp>
      <p:sp>
        <p:nvSpPr>
          <p:cNvPr id="5" name="Slide Number Placeholder 4"/>
          <p:cNvSpPr>
            <a:spLocks noGrp="1"/>
          </p:cNvSpPr>
          <p:nvPr>
            <p:ph type="sldNum" sz="quarter" idx="12"/>
          </p:nvPr>
        </p:nvSpPr>
        <p:spPr/>
        <p:txBody>
          <a:bodyPr/>
          <a:lstStyle/>
          <a:p>
            <a:fld id="{F2B5B6FF-6742-42ED-922D-A405021672AA}" type="slidenum">
              <a:rPr lang="fr-BE" smtClean="0"/>
              <a:pPr/>
              <a:t>‹#›</a:t>
            </a:fld>
            <a:endParaRPr lang="fr-BE"/>
          </a:p>
        </p:txBody>
      </p:sp>
      <p:pic>
        <p:nvPicPr>
          <p:cNvPr id="8" name="Picture 7" descr="Efpia-PPT_template_254x190,5mm_LAYOUT_V08_P3_LOGO_forMS.png"/>
          <p:cNvPicPr>
            <a:picLocks noChangeAspect="1"/>
          </p:cNvPicPr>
          <p:nvPr userDrawn="1"/>
        </p:nvPicPr>
        <p:blipFill>
          <a:blip r:embed="rId4" cstate="print"/>
          <a:stretch>
            <a:fillRect/>
          </a:stretch>
        </p:blipFill>
        <p:spPr>
          <a:xfrm>
            <a:off x="504000" y="6309000"/>
            <a:ext cx="566881" cy="335252"/>
          </a:xfrm>
          <a:prstGeom prst="rect">
            <a:avLst/>
          </a:prstGeom>
        </p:spPr>
      </p:pic>
    </p:spTree>
    <p:extLst>
      <p:ext uri="{BB962C8B-B14F-4D97-AF65-F5344CB8AC3E}">
        <p14:creationId xmlns:p14="http://schemas.microsoft.com/office/powerpoint/2010/main" val="1062623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16000" y="6534000"/>
            <a:ext cx="2808312" cy="144016"/>
          </a:xfrm>
          <a:prstGeom prst="rect">
            <a:avLst/>
          </a:prstGeom>
        </p:spPr>
        <p:txBody>
          <a:bodyPr vert="horz" lIns="0" tIns="0" rIns="0" bIns="0" rtlCol="0" anchor="t" anchorCtr="0"/>
          <a:lstStyle>
            <a:lvl1pPr algn="r">
              <a:defRPr sz="500" b="1" cap="all" spc="340" baseline="0">
                <a:solidFill>
                  <a:schemeClr val="tx1">
                    <a:tint val="75000"/>
                  </a:schemeClr>
                </a:solidFill>
                <a:latin typeface="Arial" pitchFamily="34" charset="0"/>
                <a:cs typeface="Arial" pitchFamily="34" charset="0"/>
              </a:defRPr>
            </a:lvl1pPr>
          </a:lstStyle>
          <a:p>
            <a:r>
              <a:rPr lang="en-US" noProof="0" dirty="0" smtClean="0"/>
              <a:t>Health &amp; Growth</a:t>
            </a:r>
            <a:endParaRPr lang="en-US" noProof="0" dirty="0"/>
          </a:p>
        </p:txBody>
      </p:sp>
      <p:sp>
        <p:nvSpPr>
          <p:cNvPr id="2" name="Title Placeholder 1"/>
          <p:cNvSpPr>
            <a:spLocks noGrp="1"/>
          </p:cNvSpPr>
          <p:nvPr>
            <p:ph type="title"/>
          </p:nvPr>
        </p:nvSpPr>
        <p:spPr>
          <a:xfrm>
            <a:off x="250825" y="540000"/>
            <a:ext cx="8534400" cy="307777"/>
          </a:xfrm>
          <a:prstGeom prst="rect">
            <a:avLst/>
          </a:prstGeom>
        </p:spPr>
        <p:txBody>
          <a:bodyPr vert="horz" wrap="square" lIns="0" tIns="0" rIns="0" bIns="0" rtlCol="0" anchor="t" anchorCtr="0">
            <a:spAutoFit/>
          </a:bodyPr>
          <a:lstStyle/>
          <a:p>
            <a:r>
              <a:rPr lang="en-US" dirty="0" smtClean="0"/>
              <a:t>Click to edit Master title style</a:t>
            </a:r>
            <a:endParaRPr lang="fr-BE" dirty="0"/>
          </a:p>
        </p:txBody>
      </p:sp>
      <p:sp>
        <p:nvSpPr>
          <p:cNvPr id="6" name="Slide Number Placeholder 5"/>
          <p:cNvSpPr>
            <a:spLocks noGrp="1"/>
          </p:cNvSpPr>
          <p:nvPr>
            <p:ph type="sldNum" sz="quarter" idx="4"/>
          </p:nvPr>
        </p:nvSpPr>
        <p:spPr>
          <a:xfrm>
            <a:off x="8568000" y="6514921"/>
            <a:ext cx="481456" cy="226447"/>
          </a:xfrm>
          <a:prstGeom prst="rect">
            <a:avLst/>
          </a:prstGeom>
        </p:spPr>
        <p:txBody>
          <a:bodyPr vert="horz" lIns="0" tIns="0" rIns="0" bIns="0" rtlCol="0" anchor="t" anchorCtr="0"/>
          <a:lstStyle>
            <a:lvl1pPr algn="l">
              <a:defRPr sz="700" b="1">
                <a:solidFill>
                  <a:srgbClr val="77787B"/>
                </a:solidFill>
                <a:latin typeface="Arial" pitchFamily="34" charset="0"/>
                <a:cs typeface="Arial" pitchFamily="34" charset="0"/>
              </a:defRPr>
            </a:lvl1pPr>
          </a:lstStyle>
          <a:p>
            <a:fld id="{F2B5B6FF-6742-42ED-922D-A405021672AA}" type="slidenum">
              <a:rPr lang="fr-BE" smtClean="0"/>
              <a:pPr/>
              <a:t>‹#›</a:t>
            </a:fld>
            <a:endParaRPr lang="fr-BE" dirty="0"/>
          </a:p>
        </p:txBody>
      </p:sp>
      <p:sp>
        <p:nvSpPr>
          <p:cNvPr id="4" name="Text Placeholder 3"/>
          <p:cNvSpPr>
            <a:spLocks noGrp="1"/>
          </p:cNvSpPr>
          <p:nvPr>
            <p:ph type="body" idx="1"/>
          </p:nvPr>
        </p:nvSpPr>
        <p:spPr>
          <a:xfrm>
            <a:off x="250825" y="1643062"/>
            <a:ext cx="8534400" cy="452278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3" r:id="rId4"/>
    <p:sldLayoutId id="2147483652" r:id="rId5"/>
    <p:sldLayoutId id="2147483662" r:id="rId6"/>
    <p:sldLayoutId id="2147483661" r:id="rId7"/>
    <p:sldLayoutId id="2147483668" r:id="rId8"/>
    <p:sldLayoutId id="2147483669" r:id="rId9"/>
    <p:sldLayoutId id="2147483670" r:id="rId10"/>
  </p:sldLayoutIdLst>
  <p:hf hdr="0" dt="0"/>
  <p:txStyles>
    <p:titleStyle>
      <a:lvl1pPr algn="l" defTabSz="914400" rtl="0" eaLnBrk="1" latinLnBrk="0" hangingPunct="1">
        <a:spcBef>
          <a:spcPct val="0"/>
        </a:spcBef>
        <a:buNone/>
        <a:defRPr sz="2000" b="1" kern="1200">
          <a:solidFill>
            <a:srgbClr val="008898"/>
          </a:solidFill>
          <a:latin typeface="Arial" pitchFamily="34" charset="0"/>
          <a:ea typeface="+mj-ea"/>
          <a:cs typeface="Arial" pitchFamily="34" charset="0"/>
        </a:defRPr>
      </a:lvl1pPr>
    </p:titleStyle>
    <p:bodyStyle>
      <a:lvl1pPr marL="342900" marR="0" indent="-342900" algn="l" defTabSz="914400" rtl="0" eaLnBrk="1" fontAlgn="auto" latinLnBrk="0" hangingPunct="1">
        <a:lnSpc>
          <a:spcPct val="100000"/>
        </a:lnSpc>
        <a:spcBef>
          <a:spcPct val="20000"/>
        </a:spcBef>
        <a:spcAft>
          <a:spcPts val="0"/>
        </a:spcAft>
        <a:buClr>
          <a:srgbClr val="F5841F"/>
        </a:buClr>
        <a:buSzTx/>
        <a:buFont typeface="Wingdings 2" pitchFamily="18" charset="2"/>
        <a:buChar char=""/>
        <a:tabLst/>
        <a:defRPr sz="2400" kern="1200">
          <a:solidFill>
            <a:schemeClr val="tx1"/>
          </a:solidFill>
          <a:latin typeface="Arial" pitchFamily="34" charset="0"/>
          <a:ea typeface="+mn-ea"/>
          <a:cs typeface="Arial" pitchFamily="34" charset="0"/>
        </a:defRPr>
      </a:lvl1pPr>
      <a:lvl2pPr marL="742950" marR="0" indent="-285750" algn="l" defTabSz="914400" rtl="0" eaLnBrk="1" fontAlgn="auto" latinLnBrk="0" hangingPunct="1">
        <a:lnSpc>
          <a:spcPct val="100000"/>
        </a:lnSpc>
        <a:spcBef>
          <a:spcPct val="20000"/>
        </a:spcBef>
        <a:spcAft>
          <a:spcPts val="0"/>
        </a:spcAft>
        <a:buClr>
          <a:srgbClr val="008898"/>
        </a:buClr>
        <a:buSzTx/>
        <a:buFont typeface="Wingdings 2" pitchFamily="18" charset="2"/>
        <a:buChar char=""/>
        <a:tabLst/>
        <a:defRPr sz="2000" kern="1200">
          <a:solidFill>
            <a:schemeClr val="tx1"/>
          </a:solidFill>
          <a:latin typeface="Arial" pitchFamily="34" charset="0"/>
          <a:ea typeface="+mn-ea"/>
          <a:cs typeface="Arial" pitchFamily="34" charset="0"/>
        </a:defRPr>
      </a:lvl2pPr>
      <a:lvl3pPr marL="1143000" marR="0" indent="-228600" algn="l" defTabSz="914400" rtl="0" eaLnBrk="1" fontAlgn="auto" latinLnBrk="0" hangingPunct="1">
        <a:lnSpc>
          <a:spcPct val="100000"/>
        </a:lnSpc>
        <a:spcBef>
          <a:spcPct val="20000"/>
        </a:spcBef>
        <a:spcAft>
          <a:spcPts val="0"/>
        </a:spcAft>
        <a:buClr>
          <a:srgbClr val="9ACA3C"/>
        </a:buClr>
        <a:buSzTx/>
        <a:buFont typeface="Wingdings 2" pitchFamily="18" charset="2"/>
        <a:buChar char=""/>
        <a:tabLst/>
        <a:defRPr sz="1800" kern="1200">
          <a:solidFill>
            <a:schemeClr val="tx1"/>
          </a:solidFill>
          <a:latin typeface="Arial" pitchFamily="34" charset="0"/>
          <a:ea typeface="+mn-ea"/>
          <a:cs typeface="Arial" pitchFamily="34" charset="0"/>
        </a:defRPr>
      </a:lvl3pPr>
      <a:lvl4pPr marL="1600200" marR="0" indent="-228600" algn="l" defTabSz="914400" rtl="0" eaLnBrk="1" fontAlgn="auto" latinLnBrk="0" hangingPunct="1">
        <a:lnSpc>
          <a:spcPct val="100000"/>
        </a:lnSpc>
        <a:spcBef>
          <a:spcPct val="20000"/>
        </a:spcBef>
        <a:spcAft>
          <a:spcPts val="0"/>
        </a:spcAft>
        <a:buClr>
          <a:srgbClr val="A40E67"/>
        </a:buClr>
        <a:buSzTx/>
        <a:buFont typeface="Wingdings 2" pitchFamily="18" charset="2"/>
        <a:buChar char=""/>
        <a:tabLst/>
        <a:defRPr sz="1600" kern="1200">
          <a:solidFill>
            <a:schemeClr val="tx1"/>
          </a:solidFill>
          <a:latin typeface="Arial" pitchFamily="34" charset="0"/>
          <a:ea typeface="+mn-ea"/>
          <a:cs typeface="Arial" pitchFamily="34" charset="0"/>
        </a:defRPr>
      </a:lvl4pPr>
      <a:lvl5pPr marL="2057400" marR="0" indent="-228600" algn="l" defTabSz="914400" rtl="0" eaLnBrk="1" fontAlgn="auto" latinLnBrk="0" hangingPunct="1">
        <a:lnSpc>
          <a:spcPct val="100000"/>
        </a:lnSpc>
        <a:spcBef>
          <a:spcPct val="20000"/>
        </a:spcBef>
        <a:spcAft>
          <a:spcPts val="0"/>
        </a:spcAft>
        <a:buClr>
          <a:srgbClr val="DDB10A"/>
        </a:buClr>
        <a:buSzTx/>
        <a:buFont typeface="Wingdings 2" pitchFamily="18" charset="2"/>
        <a:buChar char=""/>
        <a:tabLst/>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96.xml"/><Relationship Id="rId14" Type="http://schemas.openxmlformats.org/officeDocument/2006/relationships/tags" Target="../tags/tag97.xml"/><Relationship Id="rId15" Type="http://schemas.openxmlformats.org/officeDocument/2006/relationships/tags" Target="../tags/tag98.xml"/><Relationship Id="rId16" Type="http://schemas.openxmlformats.org/officeDocument/2006/relationships/tags" Target="../tags/tag99.xml"/><Relationship Id="rId17" Type="http://schemas.openxmlformats.org/officeDocument/2006/relationships/tags" Target="../tags/tag100.xml"/><Relationship Id="rId18" Type="http://schemas.openxmlformats.org/officeDocument/2006/relationships/tags" Target="../tags/tag101.xml"/><Relationship Id="rId19" Type="http://schemas.openxmlformats.org/officeDocument/2006/relationships/tags" Target="../tags/tag102.xml"/><Relationship Id="rId63" Type="http://schemas.openxmlformats.org/officeDocument/2006/relationships/tags" Target="../tags/tag146.xml"/><Relationship Id="rId64" Type="http://schemas.openxmlformats.org/officeDocument/2006/relationships/tags" Target="../tags/tag147.xml"/><Relationship Id="rId65" Type="http://schemas.openxmlformats.org/officeDocument/2006/relationships/tags" Target="../tags/tag148.xml"/><Relationship Id="rId66" Type="http://schemas.openxmlformats.org/officeDocument/2006/relationships/tags" Target="../tags/tag149.xml"/><Relationship Id="rId67" Type="http://schemas.openxmlformats.org/officeDocument/2006/relationships/tags" Target="../tags/tag150.xml"/><Relationship Id="rId68" Type="http://schemas.openxmlformats.org/officeDocument/2006/relationships/tags" Target="../tags/tag151.xml"/><Relationship Id="rId69" Type="http://schemas.openxmlformats.org/officeDocument/2006/relationships/tags" Target="../tags/tag152.xml"/><Relationship Id="rId50" Type="http://schemas.openxmlformats.org/officeDocument/2006/relationships/tags" Target="../tags/tag133.xml"/><Relationship Id="rId51" Type="http://schemas.openxmlformats.org/officeDocument/2006/relationships/tags" Target="../tags/tag134.xml"/><Relationship Id="rId52" Type="http://schemas.openxmlformats.org/officeDocument/2006/relationships/tags" Target="../tags/tag135.xml"/><Relationship Id="rId53" Type="http://schemas.openxmlformats.org/officeDocument/2006/relationships/tags" Target="../tags/tag136.xml"/><Relationship Id="rId54" Type="http://schemas.openxmlformats.org/officeDocument/2006/relationships/tags" Target="../tags/tag137.xml"/><Relationship Id="rId55" Type="http://schemas.openxmlformats.org/officeDocument/2006/relationships/tags" Target="../tags/tag138.xml"/><Relationship Id="rId56" Type="http://schemas.openxmlformats.org/officeDocument/2006/relationships/tags" Target="../tags/tag139.xml"/><Relationship Id="rId57" Type="http://schemas.openxmlformats.org/officeDocument/2006/relationships/tags" Target="../tags/tag140.xml"/><Relationship Id="rId58" Type="http://schemas.openxmlformats.org/officeDocument/2006/relationships/tags" Target="../tags/tag141.xml"/><Relationship Id="rId59" Type="http://schemas.openxmlformats.org/officeDocument/2006/relationships/tags" Target="../tags/tag142.xml"/><Relationship Id="rId40" Type="http://schemas.openxmlformats.org/officeDocument/2006/relationships/tags" Target="../tags/tag123.xml"/><Relationship Id="rId41" Type="http://schemas.openxmlformats.org/officeDocument/2006/relationships/tags" Target="../tags/tag124.xml"/><Relationship Id="rId42" Type="http://schemas.openxmlformats.org/officeDocument/2006/relationships/tags" Target="../tags/tag125.xml"/><Relationship Id="rId43" Type="http://schemas.openxmlformats.org/officeDocument/2006/relationships/tags" Target="../tags/tag126.xml"/><Relationship Id="rId44" Type="http://schemas.openxmlformats.org/officeDocument/2006/relationships/tags" Target="../tags/tag127.xml"/><Relationship Id="rId45" Type="http://schemas.openxmlformats.org/officeDocument/2006/relationships/tags" Target="../tags/tag128.xml"/><Relationship Id="rId46" Type="http://schemas.openxmlformats.org/officeDocument/2006/relationships/tags" Target="../tags/tag129.xml"/><Relationship Id="rId47" Type="http://schemas.openxmlformats.org/officeDocument/2006/relationships/tags" Target="../tags/tag130.xml"/><Relationship Id="rId48" Type="http://schemas.openxmlformats.org/officeDocument/2006/relationships/tags" Target="../tags/tag131.xml"/><Relationship Id="rId49" Type="http://schemas.openxmlformats.org/officeDocument/2006/relationships/tags" Target="../tags/tag132.xml"/><Relationship Id="rId1" Type="http://schemas.openxmlformats.org/officeDocument/2006/relationships/vmlDrawing" Target="../drawings/vmlDrawing9.vml"/><Relationship Id="rId2" Type="http://schemas.openxmlformats.org/officeDocument/2006/relationships/tags" Target="../tags/tag85.xml"/><Relationship Id="rId3" Type="http://schemas.openxmlformats.org/officeDocument/2006/relationships/tags" Target="../tags/tag86.xml"/><Relationship Id="rId4" Type="http://schemas.openxmlformats.org/officeDocument/2006/relationships/tags" Target="../tags/tag87.xml"/><Relationship Id="rId5" Type="http://schemas.openxmlformats.org/officeDocument/2006/relationships/tags" Target="../tags/tag88.xml"/><Relationship Id="rId6" Type="http://schemas.openxmlformats.org/officeDocument/2006/relationships/tags" Target="../tags/tag89.xml"/><Relationship Id="rId7" Type="http://schemas.openxmlformats.org/officeDocument/2006/relationships/tags" Target="../tags/tag90.xml"/><Relationship Id="rId8" Type="http://schemas.openxmlformats.org/officeDocument/2006/relationships/tags" Target="../tags/tag91.xml"/><Relationship Id="rId9" Type="http://schemas.openxmlformats.org/officeDocument/2006/relationships/tags" Target="../tags/tag92.xml"/><Relationship Id="rId30" Type="http://schemas.openxmlformats.org/officeDocument/2006/relationships/tags" Target="../tags/tag113.xml"/><Relationship Id="rId31" Type="http://schemas.openxmlformats.org/officeDocument/2006/relationships/tags" Target="../tags/tag114.xml"/><Relationship Id="rId32" Type="http://schemas.openxmlformats.org/officeDocument/2006/relationships/tags" Target="../tags/tag115.xml"/><Relationship Id="rId33" Type="http://schemas.openxmlformats.org/officeDocument/2006/relationships/tags" Target="../tags/tag116.xml"/><Relationship Id="rId34" Type="http://schemas.openxmlformats.org/officeDocument/2006/relationships/tags" Target="../tags/tag117.xml"/><Relationship Id="rId35" Type="http://schemas.openxmlformats.org/officeDocument/2006/relationships/tags" Target="../tags/tag118.xml"/><Relationship Id="rId36" Type="http://schemas.openxmlformats.org/officeDocument/2006/relationships/tags" Target="../tags/tag119.xml"/><Relationship Id="rId37" Type="http://schemas.openxmlformats.org/officeDocument/2006/relationships/tags" Target="../tags/tag120.xml"/><Relationship Id="rId38" Type="http://schemas.openxmlformats.org/officeDocument/2006/relationships/tags" Target="../tags/tag121.xml"/><Relationship Id="rId39" Type="http://schemas.openxmlformats.org/officeDocument/2006/relationships/tags" Target="../tags/tag122.xml"/><Relationship Id="rId80" Type="http://schemas.openxmlformats.org/officeDocument/2006/relationships/chart" Target="../charts/chart9.xml"/><Relationship Id="rId81" Type="http://schemas.openxmlformats.org/officeDocument/2006/relationships/chart" Target="../charts/chart10.xml"/><Relationship Id="rId70" Type="http://schemas.openxmlformats.org/officeDocument/2006/relationships/tags" Target="../tags/tag153.xml"/><Relationship Id="rId71" Type="http://schemas.openxmlformats.org/officeDocument/2006/relationships/tags" Target="../tags/tag154.xml"/><Relationship Id="rId72" Type="http://schemas.openxmlformats.org/officeDocument/2006/relationships/tags" Target="../tags/tag155.xml"/><Relationship Id="rId20" Type="http://schemas.openxmlformats.org/officeDocument/2006/relationships/tags" Target="../tags/tag103.xml"/><Relationship Id="rId21" Type="http://schemas.openxmlformats.org/officeDocument/2006/relationships/tags" Target="../tags/tag104.xml"/><Relationship Id="rId22" Type="http://schemas.openxmlformats.org/officeDocument/2006/relationships/tags" Target="../tags/tag105.xml"/><Relationship Id="rId23" Type="http://schemas.openxmlformats.org/officeDocument/2006/relationships/tags" Target="../tags/tag106.xml"/><Relationship Id="rId24" Type="http://schemas.openxmlformats.org/officeDocument/2006/relationships/tags" Target="../tags/tag107.xml"/><Relationship Id="rId25" Type="http://schemas.openxmlformats.org/officeDocument/2006/relationships/tags" Target="../tags/tag108.xml"/><Relationship Id="rId26" Type="http://schemas.openxmlformats.org/officeDocument/2006/relationships/tags" Target="../tags/tag109.xml"/><Relationship Id="rId27" Type="http://schemas.openxmlformats.org/officeDocument/2006/relationships/tags" Target="../tags/tag110.xml"/><Relationship Id="rId28" Type="http://schemas.openxmlformats.org/officeDocument/2006/relationships/tags" Target="../tags/tag111.xml"/><Relationship Id="rId29" Type="http://schemas.openxmlformats.org/officeDocument/2006/relationships/tags" Target="../tags/tag112.xml"/><Relationship Id="rId73" Type="http://schemas.openxmlformats.org/officeDocument/2006/relationships/tags" Target="../tags/tag156.xml"/><Relationship Id="rId74" Type="http://schemas.openxmlformats.org/officeDocument/2006/relationships/tags" Target="../tags/tag157.xml"/><Relationship Id="rId75" Type="http://schemas.openxmlformats.org/officeDocument/2006/relationships/tags" Target="../tags/tag158.xml"/><Relationship Id="rId76" Type="http://schemas.openxmlformats.org/officeDocument/2006/relationships/slideLayout" Target="../slideLayouts/slideLayout3.xml"/><Relationship Id="rId77" Type="http://schemas.openxmlformats.org/officeDocument/2006/relationships/oleObject" Target="../embeddings/oleObject13.bin"/><Relationship Id="rId78" Type="http://schemas.openxmlformats.org/officeDocument/2006/relationships/image" Target="../media/image17.emf"/><Relationship Id="rId79" Type="http://schemas.openxmlformats.org/officeDocument/2006/relationships/image" Target="../media/image11.png"/><Relationship Id="rId60" Type="http://schemas.openxmlformats.org/officeDocument/2006/relationships/tags" Target="../tags/tag143.xml"/><Relationship Id="rId61" Type="http://schemas.openxmlformats.org/officeDocument/2006/relationships/tags" Target="../tags/tag144.xml"/><Relationship Id="rId62" Type="http://schemas.openxmlformats.org/officeDocument/2006/relationships/tags" Target="../tags/tag145.xml"/><Relationship Id="rId10" Type="http://schemas.openxmlformats.org/officeDocument/2006/relationships/tags" Target="../tags/tag93.xml"/><Relationship Id="rId11" Type="http://schemas.openxmlformats.org/officeDocument/2006/relationships/tags" Target="../tags/tag94.xml"/><Relationship Id="rId12" Type="http://schemas.openxmlformats.org/officeDocument/2006/relationships/tags" Target="../tags/tag95.xml"/></Relationships>
</file>

<file path=ppt/slides/_rels/slide11.xml.rels><?xml version="1.0" encoding="UTF-8" standalone="yes"?>
<Relationships xmlns="http://schemas.openxmlformats.org/package/2006/relationships"><Relationship Id="rId3" Type="http://schemas.openxmlformats.org/officeDocument/2006/relationships/tags" Target="../tags/tag160.xml"/><Relationship Id="rId4" Type="http://schemas.openxmlformats.org/officeDocument/2006/relationships/slideLayout" Target="../slideLayouts/slideLayout2.xml"/><Relationship Id="rId5" Type="http://schemas.openxmlformats.org/officeDocument/2006/relationships/oleObject" Target="../embeddings/oleObject14.bin"/><Relationship Id="rId6" Type="http://schemas.openxmlformats.org/officeDocument/2006/relationships/image" Target="../media/image5.emf"/><Relationship Id="rId7" Type="http://schemas.openxmlformats.org/officeDocument/2006/relationships/image" Target="../media/image22.png"/><Relationship Id="rId8" Type="http://schemas.openxmlformats.org/officeDocument/2006/relationships/chart" Target="../charts/chart11.xml"/><Relationship Id="rId1" Type="http://schemas.openxmlformats.org/officeDocument/2006/relationships/vmlDrawing" Target="../drawings/vmlDrawing10.vml"/><Relationship Id="rId2" Type="http://schemas.openxmlformats.org/officeDocument/2006/relationships/tags" Target="../tags/tag1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tags" Target="../tags/tag8.xml"/><Relationship Id="rId6" Type="http://schemas.openxmlformats.org/officeDocument/2006/relationships/tags" Target="../tags/tag9.xml"/><Relationship Id="rId7" Type="http://schemas.openxmlformats.org/officeDocument/2006/relationships/slideLayout" Target="../slideLayouts/slideLayout2.xml"/><Relationship Id="rId8" Type="http://schemas.openxmlformats.org/officeDocument/2006/relationships/oleObject" Target="../embeddings/oleObject4.bin"/><Relationship Id="rId9" Type="http://schemas.openxmlformats.org/officeDocument/2006/relationships/image" Target="../media/image5.emf"/><Relationship Id="rId10" Type="http://schemas.openxmlformats.org/officeDocument/2006/relationships/image" Target="../media/image11.png"/><Relationship Id="rId11" Type="http://schemas.openxmlformats.org/officeDocument/2006/relationships/chart" Target="../charts/chart1.xml"/><Relationship Id="rId1" Type="http://schemas.openxmlformats.org/officeDocument/2006/relationships/vmlDrawing" Target="../drawings/vmlDrawing4.vml"/><Relationship Id="rId2"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20" Type="http://schemas.openxmlformats.org/officeDocument/2006/relationships/tags" Target="../tags/tag28.xml"/><Relationship Id="rId21" Type="http://schemas.openxmlformats.org/officeDocument/2006/relationships/tags" Target="../tags/tag29.xml"/><Relationship Id="rId22" Type="http://schemas.openxmlformats.org/officeDocument/2006/relationships/tags" Target="../tags/tag30.xml"/><Relationship Id="rId23" Type="http://schemas.openxmlformats.org/officeDocument/2006/relationships/tags" Target="../tags/tag31.xml"/><Relationship Id="rId24" Type="http://schemas.openxmlformats.org/officeDocument/2006/relationships/tags" Target="../tags/tag32.xml"/><Relationship Id="rId25" Type="http://schemas.openxmlformats.org/officeDocument/2006/relationships/tags" Target="../tags/tag33.xml"/><Relationship Id="rId26" Type="http://schemas.openxmlformats.org/officeDocument/2006/relationships/tags" Target="../tags/tag34.xml"/><Relationship Id="rId27" Type="http://schemas.openxmlformats.org/officeDocument/2006/relationships/tags" Target="../tags/tag35.xml"/><Relationship Id="rId28" Type="http://schemas.openxmlformats.org/officeDocument/2006/relationships/tags" Target="../tags/tag36.xml"/><Relationship Id="rId29" Type="http://schemas.openxmlformats.org/officeDocument/2006/relationships/tags" Target="../tags/tag37.xml"/><Relationship Id="rId1" Type="http://schemas.openxmlformats.org/officeDocument/2006/relationships/vmlDrawing" Target="../drawings/vmlDrawing5.vml"/><Relationship Id="rId2" Type="http://schemas.openxmlformats.org/officeDocument/2006/relationships/tags" Target="../tags/tag10.xml"/><Relationship Id="rId3" Type="http://schemas.openxmlformats.org/officeDocument/2006/relationships/tags" Target="../tags/tag11.xml"/><Relationship Id="rId4" Type="http://schemas.openxmlformats.org/officeDocument/2006/relationships/tags" Target="../tags/tag12.xml"/><Relationship Id="rId5" Type="http://schemas.openxmlformats.org/officeDocument/2006/relationships/tags" Target="../tags/tag13.xml"/><Relationship Id="rId30" Type="http://schemas.openxmlformats.org/officeDocument/2006/relationships/tags" Target="../tags/tag38.xml"/><Relationship Id="rId31" Type="http://schemas.openxmlformats.org/officeDocument/2006/relationships/tags" Target="../tags/tag39.xml"/><Relationship Id="rId32" Type="http://schemas.openxmlformats.org/officeDocument/2006/relationships/tags" Target="../tags/tag40.xml"/><Relationship Id="rId9" Type="http://schemas.openxmlformats.org/officeDocument/2006/relationships/tags" Target="../tags/tag17.xml"/><Relationship Id="rId6" Type="http://schemas.openxmlformats.org/officeDocument/2006/relationships/tags" Target="../tags/tag14.xml"/><Relationship Id="rId7" Type="http://schemas.openxmlformats.org/officeDocument/2006/relationships/tags" Target="../tags/tag15.xml"/><Relationship Id="rId8" Type="http://schemas.openxmlformats.org/officeDocument/2006/relationships/tags" Target="../tags/tag16.xml"/><Relationship Id="rId33" Type="http://schemas.openxmlformats.org/officeDocument/2006/relationships/tags" Target="../tags/tag41.xml"/><Relationship Id="rId34" Type="http://schemas.openxmlformats.org/officeDocument/2006/relationships/tags" Target="../tags/tag42.xml"/><Relationship Id="rId35" Type="http://schemas.openxmlformats.org/officeDocument/2006/relationships/slideLayout" Target="../slideLayouts/slideLayout3.xml"/><Relationship Id="rId36" Type="http://schemas.openxmlformats.org/officeDocument/2006/relationships/notesSlide" Target="../notesSlides/notesSlide2.xml"/><Relationship Id="rId10" Type="http://schemas.openxmlformats.org/officeDocument/2006/relationships/tags" Target="../tags/tag18.xml"/><Relationship Id="rId11" Type="http://schemas.openxmlformats.org/officeDocument/2006/relationships/tags" Target="../tags/tag19.xml"/><Relationship Id="rId12" Type="http://schemas.openxmlformats.org/officeDocument/2006/relationships/tags" Target="../tags/tag20.xml"/><Relationship Id="rId13" Type="http://schemas.openxmlformats.org/officeDocument/2006/relationships/tags" Target="../tags/tag21.xml"/><Relationship Id="rId14" Type="http://schemas.openxmlformats.org/officeDocument/2006/relationships/tags" Target="../tags/tag22.xml"/><Relationship Id="rId15" Type="http://schemas.openxmlformats.org/officeDocument/2006/relationships/tags" Target="../tags/tag23.xml"/><Relationship Id="rId16" Type="http://schemas.openxmlformats.org/officeDocument/2006/relationships/tags" Target="../tags/tag24.xml"/><Relationship Id="rId17" Type="http://schemas.openxmlformats.org/officeDocument/2006/relationships/tags" Target="../tags/tag25.xml"/><Relationship Id="rId18" Type="http://schemas.openxmlformats.org/officeDocument/2006/relationships/tags" Target="../tags/tag26.xml"/><Relationship Id="rId19" Type="http://schemas.openxmlformats.org/officeDocument/2006/relationships/tags" Target="../tags/tag27.xml"/><Relationship Id="rId37" Type="http://schemas.openxmlformats.org/officeDocument/2006/relationships/oleObject" Target="../embeddings/oleObject5.bin"/><Relationship Id="rId38" Type="http://schemas.openxmlformats.org/officeDocument/2006/relationships/image" Target="../media/image17.emf"/><Relationship Id="rId39" Type="http://schemas.openxmlformats.org/officeDocument/2006/relationships/image" Target="../media/image11.png"/><Relationship Id="rId40" Type="http://schemas.openxmlformats.org/officeDocument/2006/relationships/oleObject" Target="../embeddings/oleObject6.bin"/><Relationship Id="rId41" Type="http://schemas.openxmlformats.org/officeDocument/2006/relationships/image" Target="../media/image18.emf"/><Relationship Id="rId42" Type="http://schemas.openxmlformats.org/officeDocument/2006/relationships/oleObject" Target="../embeddings/oleObject7.bin"/><Relationship Id="rId43"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4.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46" Type="http://schemas.openxmlformats.org/officeDocument/2006/relationships/oleObject" Target="../embeddings/oleObject10.bin"/><Relationship Id="rId47" Type="http://schemas.openxmlformats.org/officeDocument/2006/relationships/image" Target="../media/image21.emf"/><Relationship Id="rId20" Type="http://schemas.openxmlformats.org/officeDocument/2006/relationships/tags" Target="../tags/tag61.xml"/><Relationship Id="rId21" Type="http://schemas.openxmlformats.org/officeDocument/2006/relationships/tags" Target="../tags/tag62.xml"/><Relationship Id="rId22" Type="http://schemas.openxmlformats.org/officeDocument/2006/relationships/tags" Target="../tags/tag63.xml"/><Relationship Id="rId23" Type="http://schemas.openxmlformats.org/officeDocument/2006/relationships/tags" Target="../tags/tag64.xml"/><Relationship Id="rId24" Type="http://schemas.openxmlformats.org/officeDocument/2006/relationships/tags" Target="../tags/tag65.xml"/><Relationship Id="rId25" Type="http://schemas.openxmlformats.org/officeDocument/2006/relationships/tags" Target="../tags/tag66.xml"/><Relationship Id="rId26" Type="http://schemas.openxmlformats.org/officeDocument/2006/relationships/tags" Target="../tags/tag67.xml"/><Relationship Id="rId27" Type="http://schemas.openxmlformats.org/officeDocument/2006/relationships/tags" Target="../tags/tag68.xml"/><Relationship Id="rId28" Type="http://schemas.openxmlformats.org/officeDocument/2006/relationships/tags" Target="../tags/tag69.xml"/><Relationship Id="rId29" Type="http://schemas.openxmlformats.org/officeDocument/2006/relationships/tags" Target="../tags/tag70.xml"/><Relationship Id="rId1" Type="http://schemas.openxmlformats.org/officeDocument/2006/relationships/vmlDrawing" Target="../drawings/vmlDrawing6.vml"/><Relationship Id="rId2" Type="http://schemas.openxmlformats.org/officeDocument/2006/relationships/tags" Target="../tags/tag43.xml"/><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tags" Target="../tags/tag46.xml"/><Relationship Id="rId30" Type="http://schemas.openxmlformats.org/officeDocument/2006/relationships/tags" Target="../tags/tag71.xml"/><Relationship Id="rId31" Type="http://schemas.openxmlformats.org/officeDocument/2006/relationships/tags" Target="../tags/tag72.xml"/><Relationship Id="rId32" Type="http://schemas.openxmlformats.org/officeDocument/2006/relationships/tags" Target="../tags/tag73.xml"/><Relationship Id="rId9" Type="http://schemas.openxmlformats.org/officeDocument/2006/relationships/tags" Target="../tags/tag50.xml"/><Relationship Id="rId6" Type="http://schemas.openxmlformats.org/officeDocument/2006/relationships/tags" Target="../tags/tag47.xml"/><Relationship Id="rId7" Type="http://schemas.openxmlformats.org/officeDocument/2006/relationships/tags" Target="../tags/tag48.xml"/><Relationship Id="rId8" Type="http://schemas.openxmlformats.org/officeDocument/2006/relationships/tags" Target="../tags/tag49.xml"/><Relationship Id="rId33" Type="http://schemas.openxmlformats.org/officeDocument/2006/relationships/tags" Target="../tags/tag74.xml"/><Relationship Id="rId34" Type="http://schemas.openxmlformats.org/officeDocument/2006/relationships/tags" Target="../tags/tag75.xml"/><Relationship Id="rId35" Type="http://schemas.openxmlformats.org/officeDocument/2006/relationships/tags" Target="../tags/tag76.xml"/><Relationship Id="rId36" Type="http://schemas.openxmlformats.org/officeDocument/2006/relationships/tags" Target="../tags/tag77.xml"/><Relationship Id="rId10" Type="http://schemas.openxmlformats.org/officeDocument/2006/relationships/tags" Target="../tags/tag51.xml"/><Relationship Id="rId11" Type="http://schemas.openxmlformats.org/officeDocument/2006/relationships/tags" Target="../tags/tag52.xml"/><Relationship Id="rId12" Type="http://schemas.openxmlformats.org/officeDocument/2006/relationships/tags" Target="../tags/tag53.xml"/><Relationship Id="rId13" Type="http://schemas.openxmlformats.org/officeDocument/2006/relationships/tags" Target="../tags/tag54.xml"/><Relationship Id="rId14" Type="http://schemas.openxmlformats.org/officeDocument/2006/relationships/tags" Target="../tags/tag55.xml"/><Relationship Id="rId15" Type="http://schemas.openxmlformats.org/officeDocument/2006/relationships/tags" Target="../tags/tag56.xml"/><Relationship Id="rId16" Type="http://schemas.openxmlformats.org/officeDocument/2006/relationships/tags" Target="../tags/tag57.xml"/><Relationship Id="rId17" Type="http://schemas.openxmlformats.org/officeDocument/2006/relationships/tags" Target="../tags/tag58.xml"/><Relationship Id="rId18" Type="http://schemas.openxmlformats.org/officeDocument/2006/relationships/tags" Target="../tags/tag59.xml"/><Relationship Id="rId19" Type="http://schemas.openxmlformats.org/officeDocument/2006/relationships/tags" Target="../tags/tag60.xml"/><Relationship Id="rId37" Type="http://schemas.openxmlformats.org/officeDocument/2006/relationships/tags" Target="../tags/tag78.xml"/><Relationship Id="rId38" Type="http://schemas.openxmlformats.org/officeDocument/2006/relationships/tags" Target="../tags/tag79.xml"/><Relationship Id="rId39" Type="http://schemas.openxmlformats.org/officeDocument/2006/relationships/tags" Target="../tags/tag80.xml"/><Relationship Id="rId40" Type="http://schemas.openxmlformats.org/officeDocument/2006/relationships/slideLayout" Target="../slideLayouts/slideLayout4.xml"/><Relationship Id="rId41" Type="http://schemas.openxmlformats.org/officeDocument/2006/relationships/notesSlide" Target="../notesSlides/notesSlide3.xml"/><Relationship Id="rId42" Type="http://schemas.openxmlformats.org/officeDocument/2006/relationships/oleObject" Target="../embeddings/oleObject8.bin"/><Relationship Id="rId43" Type="http://schemas.openxmlformats.org/officeDocument/2006/relationships/image" Target="../media/image17.emf"/><Relationship Id="rId44" Type="http://schemas.openxmlformats.org/officeDocument/2006/relationships/oleObject" Target="../embeddings/oleObject9.bin"/><Relationship Id="rId45"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tags" Target="../tags/tag82.xml"/><Relationship Id="rId4" Type="http://schemas.openxmlformats.org/officeDocument/2006/relationships/slideLayout" Target="../slideLayouts/slideLayout3.xml"/><Relationship Id="rId5" Type="http://schemas.openxmlformats.org/officeDocument/2006/relationships/oleObject" Target="../embeddings/oleObject11.bin"/><Relationship Id="rId6" Type="http://schemas.openxmlformats.org/officeDocument/2006/relationships/image" Target="../media/image17.emf"/><Relationship Id="rId7" Type="http://schemas.openxmlformats.org/officeDocument/2006/relationships/image" Target="../media/image11.png"/><Relationship Id="rId8" Type="http://schemas.openxmlformats.org/officeDocument/2006/relationships/chart" Target="../charts/chart5.xml"/><Relationship Id="rId9" Type="http://schemas.openxmlformats.org/officeDocument/2006/relationships/chart" Target="../charts/chart6.xml"/><Relationship Id="rId1" Type="http://schemas.openxmlformats.org/officeDocument/2006/relationships/vmlDrawing" Target="../drawings/vmlDrawing7.vml"/><Relationship Id="rId2" Type="http://schemas.openxmlformats.org/officeDocument/2006/relationships/tags" Target="../tags/tag81.xml"/></Relationships>
</file>

<file path=ppt/slides/_rels/slide9.xml.rels><?xml version="1.0" encoding="UTF-8" standalone="yes"?>
<Relationships xmlns="http://schemas.openxmlformats.org/package/2006/relationships"><Relationship Id="rId3" Type="http://schemas.openxmlformats.org/officeDocument/2006/relationships/tags" Target="../tags/tag84.xml"/><Relationship Id="rId4" Type="http://schemas.openxmlformats.org/officeDocument/2006/relationships/slideLayout" Target="../slideLayouts/slideLayout2.xml"/><Relationship Id="rId5" Type="http://schemas.openxmlformats.org/officeDocument/2006/relationships/oleObject" Target="../embeddings/oleObject12.bin"/><Relationship Id="rId6" Type="http://schemas.openxmlformats.org/officeDocument/2006/relationships/image" Target="../media/image5.emf"/><Relationship Id="rId7" Type="http://schemas.openxmlformats.org/officeDocument/2006/relationships/image" Target="../media/image11.png"/><Relationship Id="rId8" Type="http://schemas.openxmlformats.org/officeDocument/2006/relationships/chart" Target="../charts/chart7.xml"/><Relationship Id="rId9" Type="http://schemas.openxmlformats.org/officeDocument/2006/relationships/chart" Target="../charts/chart8.xml"/><Relationship Id="rId1" Type="http://schemas.openxmlformats.org/officeDocument/2006/relationships/vmlDrawing" Target="../drawings/vmlDrawing8.vml"/><Relationship Id="rId2" Type="http://schemas.openxmlformats.org/officeDocument/2006/relationships/tags" Target="../tags/tag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1899" y="1772816"/>
            <a:ext cx="5113325" cy="1114256"/>
          </a:xfrm>
        </p:spPr>
        <p:txBody>
          <a:bodyPr>
            <a:noAutofit/>
          </a:bodyPr>
          <a:lstStyle/>
          <a:p>
            <a:pPr>
              <a:lnSpc>
                <a:spcPct val="150000"/>
              </a:lnSpc>
            </a:pPr>
            <a:r>
              <a:rPr lang="en-US" sz="2400" dirty="0" smtClean="0"/>
              <a:t/>
            </a:r>
            <a:br>
              <a:rPr lang="en-US" sz="2400" dirty="0" smtClean="0"/>
            </a:br>
            <a:r>
              <a:rPr lang="en-US" sz="2400" dirty="0" smtClean="0"/>
              <a:t>Overview of the pharmaceutical industry in Europe</a:t>
            </a:r>
            <a:endParaRPr lang="en-US" sz="2400" dirty="0"/>
          </a:p>
        </p:txBody>
      </p:sp>
      <p:sp>
        <p:nvSpPr>
          <p:cNvPr id="3" name="Subtitle 2"/>
          <p:cNvSpPr>
            <a:spLocks noGrp="1"/>
          </p:cNvSpPr>
          <p:nvPr>
            <p:ph type="subTitle" idx="1"/>
          </p:nvPr>
        </p:nvSpPr>
        <p:spPr>
          <a:xfrm>
            <a:off x="3682800" y="4446048"/>
            <a:ext cx="5137672" cy="1755260"/>
          </a:xfrm>
        </p:spPr>
        <p:txBody>
          <a:bodyPr>
            <a:normAutofit/>
          </a:bodyPr>
          <a:lstStyle/>
          <a:p>
            <a:pPr>
              <a:defRPr/>
            </a:pPr>
            <a:r>
              <a:rPr lang="en-US" sz="1600" dirty="0" err="1" smtClean="0"/>
              <a:t>Dr</a:t>
            </a:r>
            <a:r>
              <a:rPr lang="en-US" sz="1600" dirty="0" smtClean="0"/>
              <a:t> Richard Torbett</a:t>
            </a:r>
          </a:p>
          <a:p>
            <a:pPr>
              <a:defRPr/>
            </a:pPr>
            <a:r>
              <a:rPr lang="en-US" sz="1400" dirty="0" smtClean="0"/>
              <a:t>Chief Economist, EFPIA</a:t>
            </a:r>
            <a:endParaRPr lang="en-US" sz="1400" dirty="0"/>
          </a:p>
          <a:p>
            <a:pPr>
              <a:defRPr/>
            </a:pPr>
            <a:endParaRPr lang="en-US" sz="1400" dirty="0" smtClean="0"/>
          </a:p>
          <a:p>
            <a:pPr>
              <a:defRPr/>
            </a:pPr>
            <a:r>
              <a:rPr lang="en-US" sz="1400" dirty="0" smtClean="0"/>
              <a:t>China/ EU Pharmaceutical Industry Forum</a:t>
            </a:r>
            <a:endParaRPr lang="en-US" sz="1400" dirty="0"/>
          </a:p>
          <a:p>
            <a:pPr>
              <a:defRPr/>
            </a:pPr>
            <a:r>
              <a:rPr lang="en-US" sz="1400" dirty="0" smtClean="0"/>
              <a:t>Shanghai, 16 May 2015</a:t>
            </a:r>
            <a:endParaRPr lang="en-US" sz="1400" dirty="0"/>
          </a:p>
          <a:p>
            <a:endParaRPr lang="en-US" sz="1800" dirty="0"/>
          </a:p>
        </p:txBody>
      </p:sp>
    </p:spTree>
    <p:extLst>
      <p:ext uri="{BB962C8B-B14F-4D97-AF65-F5344CB8AC3E}">
        <p14:creationId xmlns:p14="http://schemas.microsoft.com/office/powerpoint/2010/main" val="20363775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custDataLst>
              <p:tags r:id="rId2"/>
            </p:custDataLst>
            <p:extLst>
              <p:ext uri="{D42A27DB-BD31-4B8C-83A1-F6EECF244321}">
                <p14:modId xmlns:p14="http://schemas.microsoft.com/office/powerpoint/2010/main" val="12288025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8278" name="think-cell Slide" r:id="rId77" imgW="270" imgH="270" progId="TCLayout.ActiveDocument.1">
                  <p:embed/>
                </p:oleObj>
              </mc:Choice>
              <mc:Fallback>
                <p:oleObj name="think-cell Slide" r:id="rId77" imgW="270" imgH="270" progId="TCLayout.ActiveDocument.1">
                  <p:embed/>
                  <p:pic>
                    <p:nvPicPr>
                      <p:cNvPr id="0" name=""/>
                      <p:cNvPicPr/>
                      <p:nvPr/>
                    </p:nvPicPr>
                    <p:blipFill>
                      <a:blip r:embed="rId78"/>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a:latin typeface="Arial"/>
              <a:cs typeface="Arial"/>
              <a:sym typeface="Arial"/>
            </a:endParaRPr>
          </a:p>
        </p:txBody>
      </p:sp>
      <p:sp>
        <p:nvSpPr>
          <p:cNvPr id="2" name="Text Placeholder 1"/>
          <p:cNvSpPr>
            <a:spLocks noGrp="1"/>
          </p:cNvSpPr>
          <p:nvPr>
            <p:ph type="body" sz="quarter" idx="13"/>
          </p:nvPr>
        </p:nvSpPr>
        <p:spPr/>
        <p:txBody>
          <a:bodyPr/>
          <a:lstStyle/>
          <a:p>
            <a:pPr>
              <a:lnSpc>
                <a:spcPct val="90000"/>
              </a:lnSpc>
            </a:pPr>
            <a:r>
              <a:rPr lang="en-US" dirty="0"/>
              <a:t>Trade Balance for </a:t>
            </a:r>
            <a:r>
              <a:rPr lang="en-US" dirty="0" smtClean="0"/>
              <a:t>Europe (2013)</a:t>
            </a:r>
            <a:endParaRPr lang="en-US" dirty="0"/>
          </a:p>
        </p:txBody>
      </p:sp>
      <p:sp>
        <p:nvSpPr>
          <p:cNvPr id="3" name="Title 2"/>
          <p:cNvSpPr>
            <a:spLocks noGrp="1"/>
          </p:cNvSpPr>
          <p:nvPr>
            <p:ph type="title"/>
          </p:nvPr>
        </p:nvSpPr>
        <p:spPr>
          <a:xfrm>
            <a:off x="354013" y="251366"/>
            <a:ext cx="8390086" cy="859938"/>
          </a:xfrm>
        </p:spPr>
        <p:txBody>
          <a:bodyPr/>
          <a:lstStyle/>
          <a:p>
            <a:r>
              <a:rPr lang="en-GB" dirty="0" smtClean="0"/>
              <a:t>The pharmaceutical industry continues </a:t>
            </a:r>
            <a:r>
              <a:rPr lang="en-GB" dirty="0"/>
              <a:t>to drive a positive trade balance for Europe</a:t>
            </a:r>
            <a:endParaRPr lang="en-US" dirty="0"/>
          </a:p>
        </p:txBody>
      </p:sp>
      <p:sp>
        <p:nvSpPr>
          <p:cNvPr id="4" name="Footer Placeholder 3"/>
          <p:cNvSpPr>
            <a:spLocks noGrp="1"/>
          </p:cNvSpPr>
          <p:nvPr>
            <p:ph type="ftr" sz="quarter" idx="11"/>
          </p:nvPr>
        </p:nvSpPr>
        <p:spPr/>
        <p:txBody>
          <a:bodyPr/>
          <a:lstStyle/>
          <a:p>
            <a:r>
              <a:rPr lang="en-US" dirty="0"/>
              <a:t>Health &amp; Growth</a:t>
            </a:r>
          </a:p>
        </p:txBody>
      </p:sp>
      <p:sp>
        <p:nvSpPr>
          <p:cNvPr id="5" name="Slide Number Placeholder 4"/>
          <p:cNvSpPr>
            <a:spLocks noGrp="1"/>
          </p:cNvSpPr>
          <p:nvPr>
            <p:ph type="sldNum" sz="quarter" idx="12"/>
          </p:nvPr>
        </p:nvSpPr>
        <p:spPr/>
        <p:txBody>
          <a:bodyPr/>
          <a:lstStyle/>
          <a:p>
            <a:fld id="{F2B5B6FF-6742-42ED-922D-A405021672AA}" type="slidenum">
              <a:rPr lang="fr-BE" smtClean="0"/>
              <a:pPr/>
              <a:t>10</a:t>
            </a:fld>
            <a:endParaRPr lang="fr-BE" dirty="0"/>
          </a:p>
        </p:txBody>
      </p:sp>
      <p:sp>
        <p:nvSpPr>
          <p:cNvPr id="6" name="Text Placeholder 5"/>
          <p:cNvSpPr>
            <a:spLocks noGrp="1"/>
          </p:cNvSpPr>
          <p:nvPr>
            <p:ph type="body" sz="quarter" idx="14"/>
          </p:nvPr>
        </p:nvSpPr>
        <p:spPr/>
        <p:txBody>
          <a:bodyPr/>
          <a:lstStyle/>
          <a:p>
            <a:r>
              <a:rPr lang="en-GB" kern="0" dirty="0"/>
              <a:t>EU-27 Trade balance for high technology </a:t>
            </a:r>
            <a:r>
              <a:rPr lang="en-GB" kern="0" dirty="0" smtClean="0"/>
              <a:t/>
            </a:r>
            <a:br>
              <a:rPr lang="en-GB" kern="0" dirty="0" smtClean="0"/>
            </a:br>
            <a:r>
              <a:rPr lang="en-GB" kern="0" dirty="0" smtClean="0"/>
              <a:t>sectors </a:t>
            </a:r>
            <a:r>
              <a:rPr lang="en-GB" kern="0" dirty="0"/>
              <a:t>(</a:t>
            </a:r>
            <a:r>
              <a:rPr lang="en-GB" kern="0" dirty="0" smtClean="0"/>
              <a:t>2013)</a:t>
            </a:r>
            <a:endParaRPr lang="en-US" kern="0" dirty="0"/>
          </a:p>
        </p:txBody>
      </p:sp>
      <p:pic>
        <p:nvPicPr>
          <p:cNvPr id="9" name="Picture 109"/>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8383737"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9"/>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3959932"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45109" y="6475520"/>
            <a:ext cx="9079419" cy="368300"/>
          </a:xfrm>
          <a:prstGeom prst="rect">
            <a:avLst/>
          </a:prstGeom>
          <a:noFill/>
        </p:spPr>
        <p:txBody>
          <a:bodyPr vert="horz" wrap="square" lIns="0" tIns="0" rIns="0" bIns="0" rtlCol="0" anchor="b" anchorCtr="0">
            <a:noAutofit/>
          </a:bodyPr>
          <a:lstStyle/>
          <a:p>
            <a:pPr>
              <a:lnSpc>
                <a:spcPct val="90000"/>
              </a:lnSpc>
              <a:spcBef>
                <a:spcPct val="0"/>
              </a:spcBef>
            </a:pPr>
            <a:r>
              <a:rPr lang="en-US" sz="800" dirty="0" smtClean="0"/>
              <a:t>Source</a:t>
            </a:r>
            <a:r>
              <a:rPr lang="en-US" sz="800" dirty="0"/>
              <a:t>: </a:t>
            </a:r>
            <a:r>
              <a:rPr lang="en-US" sz="800" dirty="0" smtClean="0"/>
              <a:t>EFPIA  </a:t>
            </a:r>
            <a:r>
              <a:rPr lang="en-US" sz="800" dirty="0"/>
              <a:t>Pharmaceutical industry in figures </a:t>
            </a:r>
            <a:r>
              <a:rPr lang="en-US" sz="800" dirty="0" smtClean="0"/>
              <a:t>2014 </a:t>
            </a:r>
            <a:r>
              <a:rPr lang="en-US" sz="800" dirty="0"/>
              <a:t>(</a:t>
            </a:r>
            <a:r>
              <a:rPr lang="en-US" sz="800" dirty="0" smtClean="0"/>
              <a:t>2014)</a:t>
            </a:r>
            <a:endParaRPr lang="en-US" sz="800" dirty="0"/>
          </a:p>
        </p:txBody>
      </p:sp>
      <p:graphicFrame>
        <p:nvGraphicFramePr>
          <p:cNvPr id="83" name="Object 11"/>
          <p:cNvGraphicFramePr>
            <a:graphicFrameLocks/>
          </p:cNvGraphicFramePr>
          <p:nvPr>
            <p:custDataLst>
              <p:tags r:id="rId4"/>
            </p:custDataLst>
            <p:extLst>
              <p:ext uri="{D42A27DB-BD31-4B8C-83A1-F6EECF244321}">
                <p14:modId xmlns:p14="http://schemas.microsoft.com/office/powerpoint/2010/main" val="3266048807"/>
              </p:ext>
            </p:extLst>
          </p:nvPr>
        </p:nvGraphicFramePr>
        <p:xfrm>
          <a:off x="827584" y="2420888"/>
          <a:ext cx="3600400" cy="2916324"/>
        </p:xfrm>
        <a:graphic>
          <a:graphicData uri="http://schemas.openxmlformats.org/drawingml/2006/chart">
            <c:chart xmlns:c="http://schemas.openxmlformats.org/drawingml/2006/chart" xmlns:r="http://schemas.openxmlformats.org/officeDocument/2006/relationships" r:id="rId80"/>
          </a:graphicData>
        </a:graphic>
      </p:graphicFrame>
      <p:sp>
        <p:nvSpPr>
          <p:cNvPr id="56" name="Rectangle 55"/>
          <p:cNvSpPr/>
          <p:nvPr>
            <p:custDataLst>
              <p:tags r:id="rId5"/>
            </p:custDataLst>
          </p:nvPr>
        </p:nvSpPr>
        <p:spPr bwMode="gray">
          <a:xfrm>
            <a:off x="359532" y="2636912"/>
            <a:ext cx="45402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8832D4D7-8ED2-46AE-BCCF-8E1162BB7B1F}" type="datetime'''''''''''30''''''0'' 0''''''''''00'''''''''''">
              <a:rPr lang="en-US" sz="1000">
                <a:solidFill>
                  <a:schemeClr val="tx1"/>
                </a:solidFill>
                <a:cs typeface="Arial"/>
              </a:rPr>
              <a:pPr/>
              <a:t>300 000</a:t>
            </a:fld>
            <a:endParaRPr lang="en-US" sz="1000" dirty="0">
              <a:solidFill>
                <a:schemeClr val="tx1"/>
              </a:solidFill>
              <a:latin typeface="Arial"/>
              <a:cs typeface="Arial"/>
              <a:sym typeface="Arial"/>
            </a:endParaRPr>
          </a:p>
        </p:txBody>
      </p:sp>
      <p:sp>
        <p:nvSpPr>
          <p:cNvPr id="55" name="Rectangle 54"/>
          <p:cNvSpPr/>
          <p:nvPr>
            <p:custDataLst>
              <p:tags r:id="rId6"/>
            </p:custDataLst>
          </p:nvPr>
        </p:nvSpPr>
        <p:spPr bwMode="gray">
          <a:xfrm>
            <a:off x="396875" y="2874963"/>
            <a:ext cx="45402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45D1C9A8-83D0-406D-82D5-A44BB7A0182D}" type="datetime'''''''''''2''''''''''''''''''5''''''''0 ''''''''''0''''00'''''">
              <a:rPr lang="en-US" sz="1000">
                <a:solidFill>
                  <a:schemeClr val="tx1"/>
                </a:solidFill>
                <a:cs typeface="Arial"/>
              </a:rPr>
              <a:pPr/>
              <a:t>250 000</a:t>
            </a:fld>
            <a:endParaRPr lang="en-US" sz="1000" dirty="0">
              <a:solidFill>
                <a:schemeClr val="tx1"/>
              </a:solidFill>
              <a:latin typeface="Arial"/>
              <a:cs typeface="Arial"/>
              <a:sym typeface="Arial"/>
            </a:endParaRPr>
          </a:p>
        </p:txBody>
      </p:sp>
      <p:sp>
        <p:nvSpPr>
          <p:cNvPr id="54" name="Rectangle 53"/>
          <p:cNvSpPr/>
          <p:nvPr>
            <p:custDataLst>
              <p:tags r:id="rId7"/>
            </p:custDataLst>
          </p:nvPr>
        </p:nvSpPr>
        <p:spPr bwMode="gray">
          <a:xfrm>
            <a:off x="396875" y="3084513"/>
            <a:ext cx="45402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5DCE4549-57C8-482F-8E31-3C6D6966EDD2}" type="datetime'''''''2''0''''''''''0'' ''''''''0''''''''00'''''''">
              <a:rPr lang="en-US" sz="1000">
                <a:solidFill>
                  <a:schemeClr val="tx1"/>
                </a:solidFill>
                <a:cs typeface="Arial"/>
              </a:rPr>
              <a:pPr/>
              <a:t>200 000</a:t>
            </a:fld>
            <a:endParaRPr lang="en-US" sz="1000" dirty="0">
              <a:solidFill>
                <a:schemeClr val="tx1"/>
              </a:solidFill>
              <a:latin typeface="Arial"/>
              <a:cs typeface="Arial"/>
              <a:sym typeface="Arial"/>
            </a:endParaRPr>
          </a:p>
        </p:txBody>
      </p:sp>
      <p:sp>
        <p:nvSpPr>
          <p:cNvPr id="53" name="Rectangle 52"/>
          <p:cNvSpPr/>
          <p:nvPr>
            <p:custDataLst>
              <p:tags r:id="rId8"/>
            </p:custDataLst>
          </p:nvPr>
        </p:nvSpPr>
        <p:spPr bwMode="gray">
          <a:xfrm>
            <a:off x="396875" y="3294063"/>
            <a:ext cx="45402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F02EF43B-1143-426A-8930-B68D5CCB4492}" type="datetime'1''''''''''5''''''''''''0 ''0''''''0''0'">
              <a:rPr lang="en-US" sz="1000">
                <a:solidFill>
                  <a:schemeClr val="tx1"/>
                </a:solidFill>
                <a:cs typeface="Arial"/>
              </a:rPr>
              <a:pPr/>
              <a:t>150 000</a:t>
            </a:fld>
            <a:endParaRPr lang="en-US" sz="1000" dirty="0">
              <a:solidFill>
                <a:schemeClr val="tx1"/>
              </a:solidFill>
              <a:latin typeface="Arial"/>
              <a:cs typeface="Arial"/>
              <a:sym typeface="Arial"/>
            </a:endParaRPr>
          </a:p>
        </p:txBody>
      </p:sp>
      <p:sp>
        <p:nvSpPr>
          <p:cNvPr id="52" name="Rectangle 51"/>
          <p:cNvSpPr/>
          <p:nvPr>
            <p:custDataLst>
              <p:tags r:id="rId9"/>
            </p:custDataLst>
          </p:nvPr>
        </p:nvSpPr>
        <p:spPr bwMode="gray">
          <a:xfrm>
            <a:off x="396875" y="3513138"/>
            <a:ext cx="45402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F77C37B9-9E8B-4670-8D93-6FD52F080598}" type="datetime'1''0''0 ''''''''''''''''''''''''''''''''0''''''''''00'''''''">
              <a:rPr lang="en-US" sz="1000">
                <a:solidFill>
                  <a:schemeClr val="tx1"/>
                </a:solidFill>
                <a:cs typeface="Arial"/>
              </a:rPr>
              <a:pPr/>
              <a:t>100 000</a:t>
            </a:fld>
            <a:endParaRPr lang="en-US" sz="1000" dirty="0">
              <a:solidFill>
                <a:schemeClr val="tx1"/>
              </a:solidFill>
              <a:latin typeface="Arial"/>
              <a:cs typeface="Arial"/>
              <a:sym typeface="Arial"/>
            </a:endParaRPr>
          </a:p>
        </p:txBody>
      </p:sp>
      <p:sp>
        <p:nvSpPr>
          <p:cNvPr id="51" name="Rectangle 50"/>
          <p:cNvSpPr/>
          <p:nvPr>
            <p:custDataLst>
              <p:tags r:id="rId10"/>
            </p:custDataLst>
          </p:nvPr>
        </p:nvSpPr>
        <p:spPr bwMode="gray">
          <a:xfrm>
            <a:off x="466725" y="3722688"/>
            <a:ext cx="38417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946CBB0D-B721-446A-82E0-A53ED06A7180}" type="datetime'''''''''''5''''''''''''0 0''''''''0''''''''''0'''''">
              <a:rPr lang="en-US" sz="1000">
                <a:solidFill>
                  <a:schemeClr val="tx1"/>
                </a:solidFill>
                <a:cs typeface="Arial"/>
              </a:rPr>
              <a:pPr/>
              <a:t>50 000</a:t>
            </a:fld>
            <a:endParaRPr lang="en-US" sz="1000" dirty="0">
              <a:solidFill>
                <a:schemeClr val="tx1"/>
              </a:solidFill>
              <a:latin typeface="Arial"/>
              <a:cs typeface="Arial"/>
              <a:sym typeface="Arial"/>
            </a:endParaRPr>
          </a:p>
        </p:txBody>
      </p:sp>
      <p:sp>
        <p:nvSpPr>
          <p:cNvPr id="50" name="Rectangle 49"/>
          <p:cNvSpPr/>
          <p:nvPr>
            <p:custDataLst>
              <p:tags r:id="rId11"/>
            </p:custDataLst>
          </p:nvPr>
        </p:nvSpPr>
        <p:spPr bwMode="gray">
          <a:xfrm>
            <a:off x="781050" y="3932238"/>
            <a:ext cx="698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9C0052B1-D29B-4099-8B25-5D9F9B5F8B31}" type="datetime'''''''''''''''''''''''''''''0'''''">
              <a:rPr lang="en-US" sz="1000">
                <a:solidFill>
                  <a:schemeClr val="tx1"/>
                </a:solidFill>
                <a:cs typeface="Arial"/>
              </a:rPr>
              <a:pPr/>
              <a:t>0</a:t>
            </a:fld>
            <a:endParaRPr lang="en-US" sz="1000">
              <a:solidFill>
                <a:schemeClr val="tx1"/>
              </a:solidFill>
              <a:latin typeface="Arial"/>
              <a:cs typeface="Arial"/>
              <a:sym typeface="Arial"/>
            </a:endParaRPr>
          </a:p>
        </p:txBody>
      </p:sp>
      <p:sp>
        <p:nvSpPr>
          <p:cNvPr id="49" name="Rectangle 48"/>
          <p:cNvSpPr/>
          <p:nvPr>
            <p:custDataLst>
              <p:tags r:id="rId12"/>
            </p:custDataLst>
          </p:nvPr>
        </p:nvSpPr>
        <p:spPr bwMode="gray">
          <a:xfrm>
            <a:off x="423863" y="4151313"/>
            <a:ext cx="42703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3FACC451-7F8F-419E-B18F-1FBC3C46F5AB}" type="datetime'''''''''''-''''''''''''''''''5''''0 00''''0'''''''''''">
              <a:rPr lang="en-US" sz="1000">
                <a:solidFill>
                  <a:schemeClr val="tx1"/>
                </a:solidFill>
                <a:cs typeface="Arial"/>
              </a:rPr>
              <a:pPr/>
              <a:t>-50 000</a:t>
            </a:fld>
            <a:endParaRPr lang="en-US" sz="1000" dirty="0">
              <a:solidFill>
                <a:schemeClr val="tx1"/>
              </a:solidFill>
              <a:latin typeface="Arial"/>
              <a:cs typeface="Arial"/>
              <a:sym typeface="Arial"/>
            </a:endParaRPr>
          </a:p>
        </p:txBody>
      </p:sp>
      <p:sp>
        <p:nvSpPr>
          <p:cNvPr id="48" name="Rectangle 47"/>
          <p:cNvSpPr/>
          <p:nvPr>
            <p:custDataLst>
              <p:tags r:id="rId13"/>
            </p:custDataLst>
          </p:nvPr>
        </p:nvSpPr>
        <p:spPr bwMode="gray">
          <a:xfrm>
            <a:off x="354013" y="4360863"/>
            <a:ext cx="49688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D03225A2-F8FD-41C6-974B-9AAB26165123}" type="datetime'''-''''''''''10''''''''''''''''''''0 ''0''''''0''''''''0'''">
              <a:rPr lang="en-US" sz="1000">
                <a:solidFill>
                  <a:schemeClr val="tx1"/>
                </a:solidFill>
                <a:cs typeface="Arial"/>
              </a:rPr>
              <a:pPr/>
              <a:t>-100 000</a:t>
            </a:fld>
            <a:endParaRPr lang="en-US" sz="1000" dirty="0">
              <a:solidFill>
                <a:schemeClr val="tx1"/>
              </a:solidFill>
              <a:latin typeface="Arial"/>
              <a:cs typeface="Arial"/>
              <a:sym typeface="Arial"/>
            </a:endParaRPr>
          </a:p>
        </p:txBody>
      </p:sp>
      <p:sp>
        <p:nvSpPr>
          <p:cNvPr id="47" name="Rectangle 46"/>
          <p:cNvSpPr/>
          <p:nvPr>
            <p:custDataLst>
              <p:tags r:id="rId14"/>
            </p:custDataLst>
          </p:nvPr>
        </p:nvSpPr>
        <p:spPr bwMode="gray">
          <a:xfrm>
            <a:off x="354013" y="4570413"/>
            <a:ext cx="49688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4E158282-F613-4FA3-BB87-CF130C8D5639}" type="datetime'-''''''''1''50 ''''''''00''''''''''''''''''0'''''''''''''''">
              <a:rPr lang="en-US" sz="1000">
                <a:solidFill>
                  <a:schemeClr val="tx1"/>
                </a:solidFill>
                <a:cs typeface="Arial"/>
              </a:rPr>
              <a:pPr/>
              <a:t>-150 000</a:t>
            </a:fld>
            <a:endParaRPr lang="en-US" sz="1000" dirty="0">
              <a:solidFill>
                <a:schemeClr val="tx1"/>
              </a:solidFill>
              <a:latin typeface="Arial"/>
              <a:cs typeface="Arial"/>
              <a:sym typeface="Arial"/>
            </a:endParaRPr>
          </a:p>
        </p:txBody>
      </p:sp>
      <p:sp>
        <p:nvSpPr>
          <p:cNvPr id="46" name="Rectangle 45"/>
          <p:cNvSpPr/>
          <p:nvPr>
            <p:custDataLst>
              <p:tags r:id="rId15"/>
            </p:custDataLst>
          </p:nvPr>
        </p:nvSpPr>
        <p:spPr bwMode="gray">
          <a:xfrm>
            <a:off x="354013" y="4789488"/>
            <a:ext cx="49688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21C5A322-E264-484D-909A-46E60E014064}" type="datetime'''''''''''-''''''200'''''''''''''''''' ''''''00''0'">
              <a:rPr lang="en-US" sz="1000">
                <a:solidFill>
                  <a:schemeClr val="tx1"/>
                </a:solidFill>
                <a:cs typeface="Arial"/>
              </a:rPr>
              <a:pPr/>
              <a:t>-200 000</a:t>
            </a:fld>
            <a:endParaRPr lang="en-US" sz="1000" dirty="0">
              <a:solidFill>
                <a:schemeClr val="tx1"/>
              </a:solidFill>
              <a:latin typeface="Arial"/>
              <a:cs typeface="Arial"/>
              <a:sym typeface="Arial"/>
            </a:endParaRPr>
          </a:p>
        </p:txBody>
      </p:sp>
      <p:sp>
        <p:nvSpPr>
          <p:cNvPr id="45" name="Rectangle 44"/>
          <p:cNvSpPr/>
          <p:nvPr>
            <p:custDataLst>
              <p:tags r:id="rId16"/>
            </p:custDataLst>
          </p:nvPr>
        </p:nvSpPr>
        <p:spPr bwMode="gray">
          <a:xfrm>
            <a:off x="354013" y="4999038"/>
            <a:ext cx="49688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76EFF810-AD1B-4F34-88CF-76C74741A1EC}" type="datetime'-''2''''''''5''''''''''''''''0'' 0''0''''''''''0'">
              <a:rPr lang="en-US" sz="1000">
                <a:solidFill>
                  <a:schemeClr val="tx1"/>
                </a:solidFill>
                <a:cs typeface="Arial"/>
              </a:rPr>
              <a:pPr/>
              <a:t>-250 000</a:t>
            </a:fld>
            <a:endParaRPr lang="en-US" sz="1000" dirty="0">
              <a:solidFill>
                <a:schemeClr val="tx1"/>
              </a:solidFill>
              <a:latin typeface="Arial"/>
              <a:cs typeface="Arial"/>
              <a:sym typeface="Arial"/>
            </a:endParaRPr>
          </a:p>
        </p:txBody>
      </p:sp>
      <p:sp>
        <p:nvSpPr>
          <p:cNvPr id="82" name="Rectangle 81"/>
          <p:cNvSpPr/>
          <p:nvPr>
            <p:custDataLst>
              <p:tags r:id="rId17"/>
            </p:custDataLst>
          </p:nvPr>
        </p:nvSpPr>
        <p:spPr bwMode="gray">
          <a:xfrm>
            <a:off x="359532" y="2420888"/>
            <a:ext cx="45402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22401D6D-56D9-4501-8126-AFF5756920E3}" type="datetime'''''''''3''''''''''5''''''''''''''0 ''''0''0''''0'''''''''''">
              <a:rPr lang="en-US" sz="1000">
                <a:solidFill>
                  <a:schemeClr val="tx1"/>
                </a:solidFill>
                <a:latin typeface="Arial"/>
                <a:cs typeface="Arial"/>
                <a:sym typeface="Arial"/>
              </a:rPr>
              <a:pPr algn="r">
                <a:lnSpc>
                  <a:spcPct val="90000"/>
                </a:lnSpc>
                <a:spcBef>
                  <a:spcPct val="0"/>
                </a:spcBef>
                <a:spcAft>
                  <a:spcPct val="0"/>
                </a:spcAft>
              </a:pPr>
              <a:t>350 000</a:t>
            </a:fld>
            <a:endParaRPr lang="en-US" sz="1000" dirty="0">
              <a:solidFill>
                <a:schemeClr val="tx1"/>
              </a:solidFill>
              <a:latin typeface="Arial"/>
              <a:cs typeface="Arial"/>
              <a:sym typeface="Arial"/>
            </a:endParaRPr>
          </a:p>
        </p:txBody>
      </p:sp>
      <p:sp>
        <p:nvSpPr>
          <p:cNvPr id="13" name="Rectangle 12"/>
          <p:cNvSpPr/>
          <p:nvPr>
            <p:custDataLst>
              <p:tags r:id="rId18"/>
            </p:custDataLst>
          </p:nvPr>
        </p:nvSpPr>
        <p:spPr bwMode="auto">
          <a:xfrm>
            <a:off x="706438" y="2189163"/>
            <a:ext cx="493713"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oAutofit/>
          </a:bodyPr>
          <a:lstStyle/>
          <a:p>
            <a:pPr algn="ctr">
              <a:lnSpc>
                <a:spcPct val="90000"/>
              </a:lnSpc>
              <a:spcBef>
                <a:spcPct val="0"/>
              </a:spcBef>
              <a:spcAft>
                <a:spcPct val="0"/>
              </a:spcAft>
            </a:pPr>
            <a:r>
              <a:rPr lang="en-US" sz="1000" b="1" dirty="0" smtClean="0">
                <a:solidFill>
                  <a:schemeClr val="tx1"/>
                </a:solidFill>
                <a:latin typeface="Arial"/>
                <a:cs typeface="Arial"/>
                <a:sym typeface="Arial"/>
              </a:rPr>
              <a:t>EUR </a:t>
            </a:r>
            <a:r>
              <a:rPr lang="en-US" sz="1000" b="1" dirty="0" err="1" smtClean="0">
                <a:solidFill>
                  <a:schemeClr val="tx1"/>
                </a:solidFill>
                <a:latin typeface="Arial"/>
                <a:cs typeface="Arial"/>
                <a:sym typeface="Arial"/>
              </a:rPr>
              <a:t>mn</a:t>
            </a:r>
            <a:endParaRPr lang="en-US" sz="1000" b="1" dirty="0">
              <a:solidFill>
                <a:schemeClr val="tx1"/>
              </a:solidFill>
              <a:latin typeface="Arial"/>
              <a:cs typeface="Arial"/>
              <a:sym typeface="Arial"/>
            </a:endParaRPr>
          </a:p>
        </p:txBody>
      </p:sp>
      <p:sp>
        <p:nvSpPr>
          <p:cNvPr id="14" name="Rectangle 13"/>
          <p:cNvSpPr/>
          <p:nvPr>
            <p:custDataLst>
              <p:tags r:id="rId19"/>
            </p:custDataLst>
          </p:nvPr>
        </p:nvSpPr>
        <p:spPr bwMode="auto">
          <a:xfrm>
            <a:off x="3419872" y="5337212"/>
            <a:ext cx="37623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spcBef>
                <a:spcPct val="0"/>
              </a:spcBef>
              <a:spcAft>
                <a:spcPct val="0"/>
              </a:spcAft>
            </a:pPr>
            <a:r>
              <a:rPr lang="en-US" sz="1000" b="1" dirty="0" smtClean="0">
                <a:solidFill>
                  <a:schemeClr val="tx1"/>
                </a:solidFill>
                <a:latin typeface="Arial"/>
                <a:cs typeface="Arial"/>
                <a:sym typeface="Arial"/>
              </a:rPr>
              <a:t>2012</a:t>
            </a:r>
            <a:endParaRPr lang="en-US" sz="1000" b="1" dirty="0">
              <a:solidFill>
                <a:schemeClr val="tx1"/>
              </a:solidFill>
              <a:latin typeface="Arial"/>
              <a:cs typeface="Arial"/>
              <a:sym typeface="Arial"/>
            </a:endParaRPr>
          </a:p>
        </p:txBody>
      </p:sp>
      <p:sp>
        <p:nvSpPr>
          <p:cNvPr id="63" name="Rectangle 62"/>
          <p:cNvSpPr/>
          <p:nvPr>
            <p:custDataLst>
              <p:tags r:id="rId20"/>
            </p:custDataLst>
          </p:nvPr>
        </p:nvSpPr>
        <p:spPr bwMode="gray">
          <a:xfrm>
            <a:off x="3311860" y="5193196"/>
            <a:ext cx="49688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lnSpc>
                <a:spcPct val="90000"/>
              </a:lnSpc>
              <a:spcBef>
                <a:spcPct val="0"/>
              </a:spcBef>
              <a:spcAft>
                <a:spcPct val="0"/>
              </a:spcAft>
            </a:pPr>
            <a:fld id="{4094E5FE-D324-44D1-A64F-B55D7E3ACD7D}" type="datetime'''''''''''''''-''''''''''22''''''''''''''''''5 00''''''0'">
              <a:rPr lang="en-US" sz="1000">
                <a:solidFill>
                  <a:schemeClr val="tx1"/>
                </a:solidFill>
                <a:cs typeface="Arial"/>
              </a:rPr>
              <a:pPr/>
              <a:t>-225 000</a:t>
            </a:fld>
            <a:endParaRPr lang="en-US" sz="1000" dirty="0">
              <a:solidFill>
                <a:schemeClr val="tx1"/>
              </a:solidFill>
              <a:latin typeface="Arial"/>
              <a:cs typeface="Arial"/>
              <a:sym typeface="Arial"/>
            </a:endParaRPr>
          </a:p>
        </p:txBody>
      </p:sp>
      <p:sp>
        <p:nvSpPr>
          <p:cNvPr id="62" name="Rectangle 61"/>
          <p:cNvSpPr/>
          <p:nvPr>
            <p:custDataLst>
              <p:tags r:id="rId21"/>
            </p:custDataLst>
          </p:nvPr>
        </p:nvSpPr>
        <p:spPr bwMode="gray">
          <a:xfrm>
            <a:off x="2951820" y="2528900"/>
            <a:ext cx="45402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lstStyle/>
          <a:p>
            <a:pPr algn="ctr">
              <a:lnSpc>
                <a:spcPct val="90000"/>
              </a:lnSpc>
              <a:spcBef>
                <a:spcPct val="0"/>
              </a:spcBef>
              <a:spcAft>
                <a:spcPct val="0"/>
              </a:spcAft>
            </a:pPr>
            <a:fld id="{D1E11217-B8CA-4964-A845-64B8E3554318}" type="datetime'''30''''''5'' ''''0''''''''''''''''''''0''''0'''''''''">
              <a:rPr lang="en-US" sz="1000">
                <a:solidFill>
                  <a:schemeClr val="tx1"/>
                </a:solidFill>
                <a:cs typeface="Arial"/>
              </a:rPr>
              <a:pPr/>
              <a:t>305 000</a:t>
            </a:fld>
            <a:endParaRPr lang="en-US" sz="1000" dirty="0">
              <a:solidFill>
                <a:schemeClr val="tx1"/>
              </a:solidFill>
              <a:latin typeface="Arial"/>
              <a:cs typeface="Arial"/>
              <a:sym typeface="Arial"/>
            </a:endParaRPr>
          </a:p>
        </p:txBody>
      </p:sp>
      <p:sp>
        <p:nvSpPr>
          <p:cNvPr id="15" name="Rectangle 14"/>
          <p:cNvSpPr/>
          <p:nvPr>
            <p:custDataLst>
              <p:tags r:id="rId22"/>
            </p:custDataLst>
          </p:nvPr>
        </p:nvSpPr>
        <p:spPr bwMode="auto">
          <a:xfrm>
            <a:off x="2843808" y="5337212"/>
            <a:ext cx="292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spcBef>
                <a:spcPct val="0"/>
              </a:spcBef>
              <a:spcAft>
                <a:spcPct val="0"/>
              </a:spcAft>
            </a:pPr>
            <a:fld id="{616A9A56-D537-4D7A-A377-E41477EFEA10}" type="datetime'''2''''''''''''''''''''''''''''0''''''''''''10'">
              <a:rPr lang="en-US" sz="1000" b="1">
                <a:solidFill>
                  <a:schemeClr val="tx1"/>
                </a:solidFill>
                <a:cs typeface="Arial"/>
              </a:rPr>
              <a:pPr/>
              <a:t>2010</a:t>
            </a:fld>
            <a:endParaRPr lang="en-US" sz="1000" b="1" dirty="0">
              <a:solidFill>
                <a:schemeClr val="tx1"/>
              </a:solidFill>
              <a:latin typeface="Arial"/>
              <a:cs typeface="Arial"/>
              <a:sym typeface="Arial"/>
            </a:endParaRPr>
          </a:p>
        </p:txBody>
      </p:sp>
      <p:sp>
        <p:nvSpPr>
          <p:cNvPr id="61" name="Rectangle 60"/>
          <p:cNvSpPr/>
          <p:nvPr>
            <p:custDataLst>
              <p:tags r:id="rId23"/>
            </p:custDataLst>
          </p:nvPr>
        </p:nvSpPr>
        <p:spPr bwMode="gray">
          <a:xfrm>
            <a:off x="2483768" y="5121188"/>
            <a:ext cx="49688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lnSpc>
                <a:spcPct val="90000"/>
              </a:lnSpc>
              <a:spcBef>
                <a:spcPct val="0"/>
              </a:spcBef>
              <a:spcAft>
                <a:spcPct val="0"/>
              </a:spcAft>
            </a:pPr>
            <a:fld id="{92FE2A33-02D1-4A41-9B94-2A67F7A4EC22}" type="datetime'''''''-''''''''''''''214'''' ''''8''''''''''24'''''''''">
              <a:rPr lang="en-US" sz="1000">
                <a:solidFill>
                  <a:schemeClr val="tx1"/>
                </a:solidFill>
                <a:cs typeface="Arial"/>
              </a:rPr>
              <a:pPr/>
              <a:t>-214 824</a:t>
            </a:fld>
            <a:endParaRPr lang="en-US" sz="1000" dirty="0">
              <a:solidFill>
                <a:schemeClr val="tx1"/>
              </a:solidFill>
              <a:latin typeface="Arial"/>
              <a:cs typeface="Arial"/>
              <a:sym typeface="Arial"/>
            </a:endParaRPr>
          </a:p>
        </p:txBody>
      </p:sp>
      <p:sp>
        <p:nvSpPr>
          <p:cNvPr id="60" name="Rectangle 59"/>
          <p:cNvSpPr/>
          <p:nvPr>
            <p:custDataLst>
              <p:tags r:id="rId24"/>
            </p:custDataLst>
          </p:nvPr>
        </p:nvSpPr>
        <p:spPr bwMode="gray">
          <a:xfrm>
            <a:off x="2339752" y="2636912"/>
            <a:ext cx="45402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lstStyle/>
          <a:p>
            <a:pPr algn="ctr">
              <a:lnSpc>
                <a:spcPct val="90000"/>
              </a:lnSpc>
              <a:spcBef>
                <a:spcPct val="0"/>
              </a:spcBef>
              <a:spcAft>
                <a:spcPct val="0"/>
              </a:spcAft>
            </a:pPr>
            <a:fld id="{D4FFE6F0-5318-40E9-8652-7FACDDAB1513}" type="datetime'''''2''7''6'''' ''''3''5''''''''''''''''''''''''''''7'''''''">
              <a:rPr lang="en-US" sz="1000">
                <a:solidFill>
                  <a:schemeClr val="tx1"/>
                </a:solidFill>
                <a:cs typeface="Arial"/>
              </a:rPr>
              <a:pPr/>
              <a:t>276 357</a:t>
            </a:fld>
            <a:endParaRPr lang="en-US" sz="1000" dirty="0">
              <a:solidFill>
                <a:schemeClr val="tx1"/>
              </a:solidFill>
              <a:latin typeface="Arial"/>
              <a:cs typeface="Arial"/>
              <a:sym typeface="Arial"/>
            </a:endParaRPr>
          </a:p>
        </p:txBody>
      </p:sp>
      <p:sp>
        <p:nvSpPr>
          <p:cNvPr id="16" name="Rectangle 15"/>
          <p:cNvSpPr/>
          <p:nvPr>
            <p:custDataLst>
              <p:tags r:id="rId25"/>
            </p:custDataLst>
          </p:nvPr>
        </p:nvSpPr>
        <p:spPr bwMode="auto">
          <a:xfrm>
            <a:off x="1979712" y="5337212"/>
            <a:ext cx="292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spcBef>
                <a:spcPct val="0"/>
              </a:spcBef>
              <a:spcAft>
                <a:spcPct val="0"/>
              </a:spcAft>
            </a:pPr>
            <a:fld id="{4DC0A3C2-DE16-4727-8DD2-B0ADED3085D7}" type="datetime'''''''''''''2''''''''''''0''0''''0'''''''">
              <a:rPr lang="en-US" sz="1000" b="1">
                <a:solidFill>
                  <a:schemeClr val="tx1"/>
                </a:solidFill>
                <a:cs typeface="Arial"/>
              </a:rPr>
              <a:pPr/>
              <a:t>2000</a:t>
            </a:fld>
            <a:endParaRPr lang="en-US" sz="1000" b="1" dirty="0">
              <a:solidFill>
                <a:schemeClr val="tx1"/>
              </a:solidFill>
              <a:latin typeface="Arial"/>
              <a:cs typeface="Arial"/>
              <a:sym typeface="Arial"/>
            </a:endParaRPr>
          </a:p>
        </p:txBody>
      </p:sp>
      <p:sp>
        <p:nvSpPr>
          <p:cNvPr id="59" name="Rectangle 58"/>
          <p:cNvSpPr/>
          <p:nvPr>
            <p:custDataLst>
              <p:tags r:id="rId26"/>
            </p:custDataLst>
          </p:nvPr>
        </p:nvSpPr>
        <p:spPr bwMode="gray">
          <a:xfrm>
            <a:off x="1907704" y="4545124"/>
            <a:ext cx="42703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lnSpc>
                <a:spcPct val="90000"/>
              </a:lnSpc>
              <a:spcBef>
                <a:spcPct val="0"/>
              </a:spcBef>
              <a:spcAft>
                <a:spcPct val="0"/>
              </a:spcAft>
            </a:pPr>
            <a:fld id="{A43A8506-D7D1-4F92-B546-EFBFE8AE91B3}" type="datetime'''''-''''6''''8'''''''''''''''''''''''''''''''''' ''8''''41'">
              <a:rPr lang="en-US" sz="1000">
                <a:solidFill>
                  <a:schemeClr val="tx1"/>
                </a:solidFill>
                <a:cs typeface="Arial"/>
              </a:rPr>
              <a:pPr/>
              <a:t>-68 841</a:t>
            </a:fld>
            <a:endParaRPr lang="en-US" sz="1000" dirty="0">
              <a:solidFill>
                <a:schemeClr val="tx1"/>
              </a:solidFill>
              <a:latin typeface="Arial"/>
              <a:cs typeface="Arial"/>
              <a:sym typeface="Arial"/>
            </a:endParaRPr>
          </a:p>
        </p:txBody>
      </p:sp>
      <p:sp useBgFill="1">
        <p:nvSpPr>
          <p:cNvPr id="17" name="Rectangle 16"/>
          <p:cNvSpPr/>
          <p:nvPr>
            <p:custDataLst>
              <p:tags r:id="rId27"/>
            </p:custDataLst>
          </p:nvPr>
        </p:nvSpPr>
        <p:spPr bwMode="gray">
          <a:xfrm>
            <a:off x="1747838" y="3457575"/>
            <a:ext cx="384175" cy="136525"/>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lstStyle/>
          <a:p>
            <a:pPr algn="ctr">
              <a:lnSpc>
                <a:spcPct val="90000"/>
              </a:lnSpc>
              <a:spcBef>
                <a:spcPct val="0"/>
              </a:spcBef>
              <a:spcAft>
                <a:spcPct val="0"/>
              </a:spcAft>
            </a:pPr>
            <a:fld id="{9A344D3F-7DF7-43EB-A2C9-7D8E6D279FB9}" type="datetime'''''''''''''''''''''''''''''9''''''''''''0'' 9''''''''''''35'">
              <a:rPr lang="en-US" sz="1000">
                <a:solidFill>
                  <a:schemeClr val="tx1"/>
                </a:solidFill>
                <a:cs typeface="Arial"/>
              </a:rPr>
              <a:pPr/>
              <a:t>90 935</a:t>
            </a:fld>
            <a:endParaRPr lang="en-US" sz="1000" dirty="0">
              <a:solidFill>
                <a:schemeClr val="tx1"/>
              </a:solidFill>
              <a:latin typeface="Arial"/>
              <a:cs typeface="Arial"/>
              <a:sym typeface="Arial"/>
            </a:endParaRPr>
          </a:p>
        </p:txBody>
      </p:sp>
      <p:sp>
        <p:nvSpPr>
          <p:cNvPr id="18" name="Rectangle 17"/>
          <p:cNvSpPr/>
          <p:nvPr>
            <p:custDataLst>
              <p:tags r:id="rId28"/>
            </p:custDataLst>
          </p:nvPr>
        </p:nvSpPr>
        <p:spPr bwMode="auto">
          <a:xfrm>
            <a:off x="1151620" y="5337212"/>
            <a:ext cx="292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spcBef>
                <a:spcPct val="0"/>
              </a:spcBef>
              <a:spcAft>
                <a:spcPct val="0"/>
              </a:spcAft>
            </a:pPr>
            <a:fld id="{170A392A-A485-4D5F-A383-DA17F00A6D7B}" type="datetime'''1''''''''''''''9''''9''''''''''''''''''''''0'">
              <a:rPr lang="en-US" sz="1000" b="1">
                <a:solidFill>
                  <a:schemeClr val="tx1"/>
                </a:solidFill>
                <a:cs typeface="Arial"/>
              </a:rPr>
              <a:pPr/>
              <a:t>1990</a:t>
            </a:fld>
            <a:endParaRPr lang="en-US" sz="1000" b="1" dirty="0">
              <a:solidFill>
                <a:schemeClr val="tx1"/>
              </a:solidFill>
              <a:latin typeface="Arial"/>
              <a:cs typeface="Arial"/>
              <a:sym typeface="Arial"/>
            </a:endParaRPr>
          </a:p>
        </p:txBody>
      </p:sp>
      <p:sp>
        <p:nvSpPr>
          <p:cNvPr id="58" name="Rectangle 57"/>
          <p:cNvSpPr/>
          <p:nvPr>
            <p:custDataLst>
              <p:tags r:id="rId29"/>
            </p:custDataLst>
          </p:nvPr>
        </p:nvSpPr>
        <p:spPr bwMode="gray">
          <a:xfrm>
            <a:off x="1223628" y="4257092"/>
            <a:ext cx="42703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lnSpc>
                <a:spcPct val="90000"/>
              </a:lnSpc>
              <a:spcBef>
                <a:spcPct val="0"/>
              </a:spcBef>
              <a:spcAft>
                <a:spcPct val="0"/>
              </a:spcAft>
            </a:pPr>
            <a:fld id="{CD1A1622-2067-4B75-8E0D-50EDB536FC26}" type="datetime'''''''''-''16'''''' 1''''''''1''3'''''''''''''''''">
              <a:rPr lang="en-US" sz="1000">
                <a:solidFill>
                  <a:schemeClr val="tx1"/>
                </a:solidFill>
                <a:cs typeface="Arial"/>
              </a:rPr>
              <a:pPr/>
              <a:t>-16 113</a:t>
            </a:fld>
            <a:endParaRPr lang="en-US" sz="1000" dirty="0">
              <a:solidFill>
                <a:schemeClr val="tx1"/>
              </a:solidFill>
              <a:latin typeface="Arial"/>
              <a:cs typeface="Arial"/>
              <a:sym typeface="Arial"/>
            </a:endParaRPr>
          </a:p>
        </p:txBody>
      </p:sp>
      <p:sp>
        <p:nvSpPr>
          <p:cNvPr id="57" name="Rectangle 56"/>
          <p:cNvSpPr/>
          <p:nvPr>
            <p:custDataLst>
              <p:tags r:id="rId30"/>
            </p:custDataLst>
          </p:nvPr>
        </p:nvSpPr>
        <p:spPr bwMode="gray">
          <a:xfrm>
            <a:off x="954088" y="3743325"/>
            <a:ext cx="38417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lstStyle/>
          <a:p>
            <a:pPr algn="ctr">
              <a:lnSpc>
                <a:spcPct val="90000"/>
              </a:lnSpc>
              <a:spcBef>
                <a:spcPct val="0"/>
              </a:spcBef>
              <a:spcAft>
                <a:spcPct val="0"/>
              </a:spcAft>
            </a:pPr>
            <a:fld id="{C74B563B-ABB6-4263-B21A-D5D9291FB761}" type="datetime'''''2''''''''''3'''''''''' 1''''''8''0'''''''''''''''''">
              <a:rPr lang="en-US" sz="1000">
                <a:solidFill>
                  <a:schemeClr val="tx1"/>
                </a:solidFill>
                <a:cs typeface="Arial"/>
              </a:rPr>
              <a:pPr/>
              <a:t>23 180</a:t>
            </a:fld>
            <a:endParaRPr lang="en-US" sz="1000">
              <a:solidFill>
                <a:schemeClr val="tx1"/>
              </a:solidFill>
              <a:latin typeface="Arial"/>
              <a:cs typeface="Arial"/>
              <a:sym typeface="Arial"/>
            </a:endParaRPr>
          </a:p>
        </p:txBody>
      </p:sp>
      <p:sp>
        <p:nvSpPr>
          <p:cNvPr id="22" name="Rectangle 21"/>
          <p:cNvSpPr/>
          <p:nvPr>
            <p:custDataLst>
              <p:tags r:id="rId31"/>
            </p:custDataLst>
          </p:nvPr>
        </p:nvSpPr>
        <p:spPr bwMode="auto">
          <a:xfrm>
            <a:off x="2538413" y="5570538"/>
            <a:ext cx="179388" cy="133350"/>
          </a:xfrm>
          <a:prstGeom prst="rect">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custDataLst>
              <p:tags r:id="rId32"/>
            </p:custDataLst>
          </p:nvPr>
        </p:nvSpPr>
        <p:spPr bwMode="auto">
          <a:xfrm>
            <a:off x="1430338" y="5757863"/>
            <a:ext cx="179388" cy="133350"/>
          </a:xfrm>
          <a:prstGeom prst="rect">
            <a:avLst/>
          </a:prstGeom>
          <a:solidFill>
            <a:schemeClr val="accent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custDataLst>
              <p:tags r:id="rId33"/>
            </p:custDataLst>
          </p:nvPr>
        </p:nvCxnSpPr>
        <p:spPr bwMode="gray">
          <a:xfrm>
            <a:off x="2432050" y="5824538"/>
            <a:ext cx="285750" cy="0"/>
          </a:xfrm>
          <a:prstGeom prst="line">
            <a:avLst/>
          </a:prstGeom>
          <a:ln w="19050">
            <a:solidFill>
              <a:schemeClr val="hlink"/>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34"/>
            </p:custDataLst>
          </p:nvPr>
        </p:nvCxnSpPr>
        <p:spPr bwMode="gray">
          <a:xfrm>
            <a:off x="1323975" y="5637213"/>
            <a:ext cx="285750" cy="0"/>
          </a:xfrm>
          <a:prstGeom prst="line">
            <a:avLst/>
          </a:prstGeom>
          <a:ln w="190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Oval 22"/>
          <p:cNvSpPr/>
          <p:nvPr>
            <p:custDataLst>
              <p:tags r:id="rId35"/>
            </p:custDataLst>
          </p:nvPr>
        </p:nvSpPr>
        <p:spPr bwMode="auto">
          <a:xfrm>
            <a:off x="2541588" y="5791200"/>
            <a:ext cx="66675" cy="66675"/>
          </a:xfrm>
          <a:prstGeom prst="ellipse">
            <a:avLst/>
          </a:prstGeom>
          <a:solidFill>
            <a:schemeClr val="hlink"/>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custDataLst>
              <p:tags r:id="rId36"/>
            </p:custDataLst>
          </p:nvPr>
        </p:nvSpPr>
        <p:spPr bwMode="auto">
          <a:xfrm>
            <a:off x="1433513" y="5603875"/>
            <a:ext cx="66675" cy="66675"/>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custDataLst>
              <p:tags r:id="rId37"/>
            </p:custDataLst>
          </p:nvPr>
        </p:nvSpPr>
        <p:spPr bwMode="auto">
          <a:xfrm>
            <a:off x="2768600" y="5754688"/>
            <a:ext cx="849313"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AFC0D3DE-65D6-4CC1-99C5-26696A43AB74}" type="datetime'T''''''r''''''''''a''''''''de ''b''a''''''''l''''ance'''''">
              <a:rPr lang="en-US" sz="1000" b="1">
                <a:solidFill>
                  <a:schemeClr val="tx1"/>
                </a:solidFill>
                <a:cs typeface="Arial"/>
              </a:rPr>
              <a:pPr/>
              <a:t>Trade balance</a:t>
            </a:fld>
            <a:endParaRPr lang="en-US" sz="1000" b="1" dirty="0">
              <a:solidFill>
                <a:schemeClr val="tx1"/>
              </a:solidFill>
              <a:latin typeface="Arial"/>
              <a:cs typeface="Arial"/>
              <a:sym typeface="Arial"/>
            </a:endParaRPr>
          </a:p>
        </p:txBody>
      </p:sp>
      <p:sp>
        <p:nvSpPr>
          <p:cNvPr id="26" name="Rectangle 25"/>
          <p:cNvSpPr/>
          <p:nvPr>
            <p:custDataLst>
              <p:tags r:id="rId38"/>
            </p:custDataLst>
          </p:nvPr>
        </p:nvSpPr>
        <p:spPr bwMode="auto">
          <a:xfrm>
            <a:off x="2768600" y="5567363"/>
            <a:ext cx="46513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89EE7618-6F15-4F23-A916-4C08BBE27484}" type="datetime'''''I''''''''''''''m''''''''p''''''''''o''''r''''''''ts'">
              <a:rPr lang="en-US" sz="1000" b="1">
                <a:solidFill>
                  <a:schemeClr val="tx1"/>
                </a:solidFill>
                <a:cs typeface="Arial"/>
              </a:rPr>
              <a:pPr/>
              <a:t>Imports</a:t>
            </a:fld>
            <a:endParaRPr lang="en-US" sz="1000" b="1">
              <a:solidFill>
                <a:schemeClr val="tx1"/>
              </a:solidFill>
              <a:latin typeface="Arial"/>
              <a:cs typeface="Arial"/>
              <a:sym typeface="Arial"/>
            </a:endParaRPr>
          </a:p>
        </p:txBody>
      </p:sp>
      <p:sp>
        <p:nvSpPr>
          <p:cNvPr id="27" name="Rectangle 26"/>
          <p:cNvSpPr/>
          <p:nvPr>
            <p:custDataLst>
              <p:tags r:id="rId39"/>
            </p:custDataLst>
          </p:nvPr>
        </p:nvSpPr>
        <p:spPr bwMode="auto">
          <a:xfrm>
            <a:off x="1660524" y="5754688"/>
            <a:ext cx="47148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3A815948-DEA4-44C1-A87C-8FA43BD8148C}" type="datetime'''Ex''''''''''''''''''''p''''o''''r''''''ts'''''">
              <a:rPr lang="en-US" sz="1000" b="1">
                <a:solidFill>
                  <a:schemeClr val="tx1"/>
                </a:solidFill>
                <a:cs typeface="Arial"/>
              </a:rPr>
              <a:pPr/>
              <a:t>Exports</a:t>
            </a:fld>
            <a:endParaRPr lang="en-US" sz="1000" b="1">
              <a:solidFill>
                <a:schemeClr val="tx1"/>
              </a:solidFill>
              <a:latin typeface="Arial"/>
              <a:cs typeface="Arial"/>
              <a:sym typeface="Arial"/>
            </a:endParaRPr>
          </a:p>
        </p:txBody>
      </p:sp>
      <p:sp>
        <p:nvSpPr>
          <p:cNvPr id="28" name="Rectangle 27"/>
          <p:cNvSpPr/>
          <p:nvPr>
            <p:custDataLst>
              <p:tags r:id="rId40"/>
            </p:custDataLst>
          </p:nvPr>
        </p:nvSpPr>
        <p:spPr bwMode="auto">
          <a:xfrm>
            <a:off x="1660525" y="5567363"/>
            <a:ext cx="66992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3F6F9950-5020-4936-92EA-961E63F0FDDB}" type="datetime'P''r''''''''''''''''''o''''''d''''u''''''''''''''''c''tion'''">
              <a:rPr lang="en-US" sz="1000" b="1">
                <a:solidFill>
                  <a:schemeClr val="tx1"/>
                </a:solidFill>
                <a:cs typeface="Arial"/>
              </a:rPr>
              <a:pPr/>
              <a:t>Production</a:t>
            </a:fld>
            <a:endParaRPr lang="en-US" sz="1000" b="1">
              <a:solidFill>
                <a:schemeClr val="tx1"/>
              </a:solidFill>
              <a:latin typeface="Arial"/>
              <a:cs typeface="Arial"/>
              <a:sym typeface="Arial"/>
            </a:endParaRPr>
          </a:p>
        </p:txBody>
      </p:sp>
      <p:graphicFrame>
        <p:nvGraphicFramePr>
          <p:cNvPr id="8" name="Object 29"/>
          <p:cNvGraphicFramePr>
            <a:graphicFrameLocks/>
          </p:cNvGraphicFramePr>
          <p:nvPr>
            <p:custDataLst>
              <p:tags r:id="rId41"/>
            </p:custDataLst>
            <p:extLst>
              <p:ext uri="{D42A27DB-BD31-4B8C-83A1-F6EECF244321}">
                <p14:modId xmlns:p14="http://schemas.microsoft.com/office/powerpoint/2010/main" val="1011056423"/>
              </p:ext>
            </p:extLst>
          </p:nvPr>
        </p:nvGraphicFramePr>
        <p:xfrm>
          <a:off x="5702300" y="2436813"/>
          <a:ext cx="3022600" cy="1981200"/>
        </p:xfrm>
        <a:graphic>
          <a:graphicData uri="http://schemas.openxmlformats.org/drawingml/2006/chart">
            <c:chart xmlns:c="http://schemas.openxmlformats.org/drawingml/2006/chart" xmlns:r="http://schemas.openxmlformats.org/officeDocument/2006/relationships" r:id="rId81"/>
          </a:graphicData>
        </a:graphic>
      </p:graphicFrame>
      <p:sp>
        <p:nvSpPr>
          <p:cNvPr id="65" name="Rectangle 64"/>
          <p:cNvSpPr/>
          <p:nvPr>
            <p:custDataLst>
              <p:tags r:id="rId42"/>
            </p:custDataLst>
          </p:nvPr>
        </p:nvSpPr>
        <p:spPr bwMode="gray">
          <a:xfrm>
            <a:off x="4510088" y="4179888"/>
            <a:ext cx="42703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CAC11308-5B7C-4A45-8DD9-62B8B3C24167}" type="datetime'''''''-''''''''40'''''''' ''0''''''''''''0''''0'''''">
              <a:rPr lang="en-US" sz="1000">
                <a:solidFill>
                  <a:schemeClr val="tx1"/>
                </a:solidFill>
                <a:cs typeface="Arial"/>
              </a:rPr>
              <a:pPr/>
              <a:t>-40 000</a:t>
            </a:fld>
            <a:endParaRPr lang="en-US" sz="1000" dirty="0">
              <a:solidFill>
                <a:schemeClr val="tx1"/>
              </a:solidFill>
              <a:latin typeface="Arial"/>
              <a:cs typeface="Arial"/>
              <a:sym typeface="Arial"/>
            </a:endParaRPr>
          </a:p>
        </p:txBody>
      </p:sp>
      <p:sp>
        <p:nvSpPr>
          <p:cNvPr id="64" name="Rectangle 63"/>
          <p:cNvSpPr/>
          <p:nvPr>
            <p:custDataLst>
              <p:tags r:id="rId43"/>
            </p:custDataLst>
          </p:nvPr>
        </p:nvSpPr>
        <p:spPr bwMode="gray">
          <a:xfrm>
            <a:off x="4510088" y="4351338"/>
            <a:ext cx="42703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1E342FBD-43E8-43CC-86A7-5B19A56E7886}" type="datetime'-''''''''5''''''''''''0'''' ''''''0''''0''''0'''''">
              <a:rPr lang="en-US" sz="1000">
                <a:solidFill>
                  <a:schemeClr val="tx1"/>
                </a:solidFill>
                <a:cs typeface="Arial"/>
              </a:rPr>
              <a:pPr/>
              <a:t>-50 000</a:t>
            </a:fld>
            <a:endParaRPr lang="en-US" sz="1000" dirty="0">
              <a:solidFill>
                <a:schemeClr val="tx1"/>
              </a:solidFill>
              <a:latin typeface="Arial"/>
              <a:cs typeface="Arial"/>
              <a:sym typeface="Arial"/>
            </a:endParaRPr>
          </a:p>
        </p:txBody>
      </p:sp>
      <p:sp>
        <p:nvSpPr>
          <p:cNvPr id="81" name="Rectangle 80"/>
          <p:cNvSpPr/>
          <p:nvPr>
            <p:custDataLst>
              <p:tags r:id="rId44"/>
            </p:custDataLst>
          </p:nvPr>
        </p:nvSpPr>
        <p:spPr bwMode="gray">
          <a:xfrm>
            <a:off x="4552950" y="2484438"/>
            <a:ext cx="38417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32332657-BF00-40C0-AD45-7405BA4A3722}" type="datetime'''''''6''''0'''''''''' ''''''''''''''''''''00''0'''''">
              <a:rPr lang="en-US" sz="1000">
                <a:solidFill>
                  <a:schemeClr val="tx1"/>
                </a:solidFill>
                <a:latin typeface="Arial"/>
                <a:cs typeface="Arial"/>
                <a:sym typeface="Arial"/>
              </a:rPr>
              <a:pPr algn="r">
                <a:lnSpc>
                  <a:spcPct val="90000"/>
                </a:lnSpc>
                <a:spcBef>
                  <a:spcPct val="0"/>
                </a:spcBef>
                <a:spcAft>
                  <a:spcPct val="0"/>
                </a:spcAft>
              </a:pPr>
              <a:t>60 000</a:t>
            </a:fld>
            <a:endParaRPr lang="en-US" sz="1000" dirty="0">
              <a:solidFill>
                <a:schemeClr val="tx1"/>
              </a:solidFill>
              <a:latin typeface="Arial"/>
              <a:cs typeface="Arial"/>
              <a:sym typeface="Arial"/>
            </a:endParaRPr>
          </a:p>
        </p:txBody>
      </p:sp>
      <p:sp>
        <p:nvSpPr>
          <p:cNvPr id="74" name="Rectangle 73"/>
          <p:cNvSpPr/>
          <p:nvPr>
            <p:custDataLst>
              <p:tags r:id="rId45"/>
            </p:custDataLst>
          </p:nvPr>
        </p:nvSpPr>
        <p:spPr bwMode="gray">
          <a:xfrm>
            <a:off x="4552950" y="2655888"/>
            <a:ext cx="38417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847FA745-C45F-4067-9EBD-CFDE4E923178}" type="datetime'''''''''''''''''''5''''''''''''''''''0'''' ''''0''''''0''''0'">
              <a:rPr lang="en-US" sz="1000">
                <a:solidFill>
                  <a:schemeClr val="tx1"/>
                </a:solidFill>
                <a:cs typeface="Arial"/>
              </a:rPr>
              <a:pPr/>
              <a:t>50 000</a:t>
            </a:fld>
            <a:endParaRPr lang="en-US" sz="1000" dirty="0">
              <a:solidFill>
                <a:schemeClr val="tx1"/>
              </a:solidFill>
              <a:latin typeface="Arial"/>
              <a:cs typeface="Arial"/>
              <a:sym typeface="Arial"/>
            </a:endParaRPr>
          </a:p>
        </p:txBody>
      </p:sp>
      <p:sp>
        <p:nvSpPr>
          <p:cNvPr id="73" name="Rectangle 72"/>
          <p:cNvSpPr/>
          <p:nvPr>
            <p:custDataLst>
              <p:tags r:id="rId46"/>
            </p:custDataLst>
          </p:nvPr>
        </p:nvSpPr>
        <p:spPr bwMode="gray">
          <a:xfrm>
            <a:off x="4552950" y="2827338"/>
            <a:ext cx="38417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F34ADB20-3546-4250-BE77-4D17BFD97066}" type="datetime'''''''''''''4''''''''''''''''''0'' ''''''00''''''''''0'''''''">
              <a:rPr lang="en-US" sz="1000">
                <a:solidFill>
                  <a:schemeClr val="tx1"/>
                </a:solidFill>
                <a:cs typeface="Arial"/>
              </a:rPr>
              <a:pPr/>
              <a:t>40 000</a:t>
            </a:fld>
            <a:endParaRPr lang="en-US" sz="1000" dirty="0">
              <a:solidFill>
                <a:schemeClr val="tx1"/>
              </a:solidFill>
              <a:latin typeface="Arial"/>
              <a:cs typeface="Arial"/>
              <a:sym typeface="Arial"/>
            </a:endParaRPr>
          </a:p>
        </p:txBody>
      </p:sp>
      <p:sp>
        <p:nvSpPr>
          <p:cNvPr id="72" name="Rectangle 71"/>
          <p:cNvSpPr/>
          <p:nvPr>
            <p:custDataLst>
              <p:tags r:id="rId47"/>
            </p:custDataLst>
          </p:nvPr>
        </p:nvSpPr>
        <p:spPr bwMode="gray">
          <a:xfrm>
            <a:off x="4552950" y="2989263"/>
            <a:ext cx="38417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79B2634E-ED20-4F47-99F9-276ECD98E85C}" type="datetime'''''''''''''3''0'''' ''''''0''''''''0''''0'''''''''''''''">
              <a:rPr lang="en-US" sz="1000">
                <a:solidFill>
                  <a:schemeClr val="tx1"/>
                </a:solidFill>
                <a:cs typeface="Arial"/>
              </a:rPr>
              <a:pPr/>
              <a:t>30 000</a:t>
            </a:fld>
            <a:endParaRPr lang="en-US" sz="1000" dirty="0">
              <a:solidFill>
                <a:schemeClr val="tx1"/>
              </a:solidFill>
              <a:latin typeface="Arial"/>
              <a:cs typeface="Arial"/>
              <a:sym typeface="Arial"/>
            </a:endParaRPr>
          </a:p>
        </p:txBody>
      </p:sp>
      <p:sp>
        <p:nvSpPr>
          <p:cNvPr id="71" name="Rectangle 70"/>
          <p:cNvSpPr/>
          <p:nvPr>
            <p:custDataLst>
              <p:tags r:id="rId48"/>
            </p:custDataLst>
          </p:nvPr>
        </p:nvSpPr>
        <p:spPr bwMode="gray">
          <a:xfrm>
            <a:off x="4552950" y="3160713"/>
            <a:ext cx="38417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9A52DB1E-706E-4C63-BFD2-DFDE8AED49AD}" type="datetime'''''''2''''0'''''''''''''''''''' ''''0''''''''''''''''00'''">
              <a:rPr lang="en-US" sz="1000">
                <a:solidFill>
                  <a:schemeClr val="tx1"/>
                </a:solidFill>
                <a:cs typeface="Arial"/>
              </a:rPr>
              <a:pPr/>
              <a:t>20 000</a:t>
            </a:fld>
            <a:endParaRPr lang="en-US" sz="1000" dirty="0">
              <a:solidFill>
                <a:schemeClr val="tx1"/>
              </a:solidFill>
              <a:latin typeface="Arial"/>
              <a:cs typeface="Arial"/>
              <a:sym typeface="Arial"/>
            </a:endParaRPr>
          </a:p>
        </p:txBody>
      </p:sp>
      <p:sp>
        <p:nvSpPr>
          <p:cNvPr id="70" name="Rectangle 69"/>
          <p:cNvSpPr/>
          <p:nvPr>
            <p:custDataLst>
              <p:tags r:id="rId49"/>
            </p:custDataLst>
          </p:nvPr>
        </p:nvSpPr>
        <p:spPr bwMode="gray">
          <a:xfrm>
            <a:off x="4552950" y="3332163"/>
            <a:ext cx="38417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0F05FAA5-3676-4CC4-90FD-92B8BFFD9100}" type="datetime'''''''''''''''''''''''''1''''''''0'''''''' ''''0''0''0'''">
              <a:rPr lang="en-US" sz="1000">
                <a:solidFill>
                  <a:schemeClr val="tx1"/>
                </a:solidFill>
                <a:cs typeface="Arial"/>
              </a:rPr>
              <a:pPr/>
              <a:t>10 000</a:t>
            </a:fld>
            <a:endParaRPr lang="en-US" sz="1000" dirty="0">
              <a:solidFill>
                <a:schemeClr val="tx1"/>
              </a:solidFill>
              <a:latin typeface="Arial"/>
              <a:cs typeface="Arial"/>
              <a:sym typeface="Arial"/>
            </a:endParaRPr>
          </a:p>
        </p:txBody>
      </p:sp>
      <p:sp>
        <p:nvSpPr>
          <p:cNvPr id="69" name="Rectangle 68"/>
          <p:cNvSpPr/>
          <p:nvPr>
            <p:custDataLst>
              <p:tags r:id="rId50"/>
            </p:custDataLst>
          </p:nvPr>
        </p:nvSpPr>
        <p:spPr bwMode="gray">
          <a:xfrm>
            <a:off x="4867275" y="3503613"/>
            <a:ext cx="698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6E0A25B0-F184-4EFB-844C-AE2A21A64BDB}" type="datetime'''''''0'''''">
              <a:rPr lang="en-US" sz="1000">
                <a:solidFill>
                  <a:schemeClr val="tx1"/>
                </a:solidFill>
                <a:cs typeface="Arial"/>
              </a:rPr>
              <a:pPr/>
              <a:t>0</a:t>
            </a:fld>
            <a:endParaRPr lang="en-US" sz="1000" dirty="0">
              <a:solidFill>
                <a:schemeClr val="tx1"/>
              </a:solidFill>
              <a:latin typeface="Arial"/>
              <a:cs typeface="Arial"/>
              <a:sym typeface="Arial"/>
            </a:endParaRPr>
          </a:p>
        </p:txBody>
      </p:sp>
      <p:sp>
        <p:nvSpPr>
          <p:cNvPr id="68" name="Rectangle 67"/>
          <p:cNvSpPr/>
          <p:nvPr>
            <p:custDataLst>
              <p:tags r:id="rId51"/>
            </p:custDataLst>
          </p:nvPr>
        </p:nvSpPr>
        <p:spPr bwMode="gray">
          <a:xfrm>
            <a:off x="4510088" y="3675063"/>
            <a:ext cx="42703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8F36EF7A-CC06-4139-95E7-3EA0EF75F3CD}" type="datetime'''''-''''''''''''''''1''''0 ''''''''''''''''00''''''''0'''''">
              <a:rPr lang="en-US" sz="1000">
                <a:solidFill>
                  <a:schemeClr val="tx1"/>
                </a:solidFill>
                <a:cs typeface="Arial"/>
              </a:rPr>
              <a:pPr/>
              <a:t>-10 000</a:t>
            </a:fld>
            <a:endParaRPr lang="en-US" sz="1000" dirty="0">
              <a:solidFill>
                <a:schemeClr val="tx1"/>
              </a:solidFill>
              <a:latin typeface="Arial"/>
              <a:cs typeface="Arial"/>
              <a:sym typeface="Arial"/>
            </a:endParaRPr>
          </a:p>
        </p:txBody>
      </p:sp>
      <p:sp>
        <p:nvSpPr>
          <p:cNvPr id="67" name="Rectangle 66"/>
          <p:cNvSpPr/>
          <p:nvPr>
            <p:custDataLst>
              <p:tags r:id="rId52"/>
            </p:custDataLst>
          </p:nvPr>
        </p:nvSpPr>
        <p:spPr bwMode="gray">
          <a:xfrm>
            <a:off x="4510088" y="3846513"/>
            <a:ext cx="42703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B5DDF98B-6369-42BA-B19A-440B528463BA}" type="datetime'''-2''''''''''''''''''''''0'''''''''' ''0''''''''0''0'''''">
              <a:rPr lang="en-US" sz="1000">
                <a:solidFill>
                  <a:schemeClr val="tx1"/>
                </a:solidFill>
                <a:cs typeface="Arial"/>
              </a:rPr>
              <a:pPr/>
              <a:t>-20 000</a:t>
            </a:fld>
            <a:endParaRPr lang="en-US" sz="1000" dirty="0">
              <a:solidFill>
                <a:schemeClr val="tx1"/>
              </a:solidFill>
              <a:latin typeface="Arial"/>
              <a:cs typeface="Arial"/>
              <a:sym typeface="Arial"/>
            </a:endParaRPr>
          </a:p>
        </p:txBody>
      </p:sp>
      <p:sp>
        <p:nvSpPr>
          <p:cNvPr id="66" name="Rectangle 65"/>
          <p:cNvSpPr/>
          <p:nvPr>
            <p:custDataLst>
              <p:tags r:id="rId53"/>
            </p:custDataLst>
          </p:nvPr>
        </p:nvSpPr>
        <p:spPr bwMode="gray">
          <a:xfrm>
            <a:off x="4510088" y="4008438"/>
            <a:ext cx="42703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90000"/>
              </a:lnSpc>
              <a:spcBef>
                <a:spcPct val="0"/>
              </a:spcBef>
              <a:spcAft>
                <a:spcPct val="0"/>
              </a:spcAft>
            </a:pPr>
            <a:fld id="{BFD33B05-C168-4239-8CDB-DA29DA727F1E}" type="datetime'''''-30'''' 0''''''''0''''''''''0'''''''">
              <a:rPr lang="en-US" sz="1000">
                <a:solidFill>
                  <a:schemeClr val="tx1"/>
                </a:solidFill>
                <a:cs typeface="Arial"/>
              </a:rPr>
              <a:pPr/>
              <a:t>-30 000</a:t>
            </a:fld>
            <a:endParaRPr lang="en-US" sz="1000" dirty="0">
              <a:solidFill>
                <a:schemeClr val="tx1"/>
              </a:solidFill>
              <a:latin typeface="Arial"/>
              <a:cs typeface="Arial"/>
              <a:sym typeface="Arial"/>
            </a:endParaRPr>
          </a:p>
        </p:txBody>
      </p:sp>
      <p:sp>
        <p:nvSpPr>
          <p:cNvPr id="32" name="Rectangle 31"/>
          <p:cNvSpPr/>
          <p:nvPr>
            <p:custDataLst>
              <p:tags r:id="rId54"/>
            </p:custDataLst>
          </p:nvPr>
        </p:nvSpPr>
        <p:spPr bwMode="auto">
          <a:xfrm>
            <a:off x="6032500" y="4670425"/>
            <a:ext cx="862013"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lnSpc>
                <a:spcPct val="90000"/>
              </a:lnSpc>
              <a:spcBef>
                <a:spcPct val="0"/>
              </a:spcBef>
              <a:spcAft>
                <a:spcPct val="0"/>
              </a:spcAft>
            </a:pPr>
            <a:fld id="{DB1115A5-AE26-40A8-B7E5-8B3BA745C6A2}" type="datetime'T''r''a''''''''d''''''e'' ''b''''''''alan''c''''e'''''''''''">
              <a:rPr lang="en-US" sz="1000" b="1">
                <a:solidFill>
                  <a:schemeClr val="tx1"/>
                </a:solidFill>
                <a:cs typeface="Arial"/>
              </a:rPr>
              <a:pPr/>
              <a:t>Trade balance</a:t>
            </a:fld>
            <a:endParaRPr lang="en-US" sz="1000" b="1" dirty="0">
              <a:solidFill>
                <a:schemeClr val="tx1"/>
              </a:solidFill>
              <a:latin typeface="Arial"/>
              <a:cs typeface="Arial"/>
              <a:sym typeface="Arial"/>
            </a:endParaRPr>
          </a:p>
        </p:txBody>
      </p:sp>
      <p:sp>
        <p:nvSpPr>
          <p:cNvPr id="80" name="Rectangle 79"/>
          <p:cNvSpPr/>
          <p:nvPr>
            <p:custDataLst>
              <p:tags r:id="rId55"/>
            </p:custDataLst>
          </p:nvPr>
        </p:nvSpPr>
        <p:spPr bwMode="gray">
          <a:xfrm>
            <a:off x="8100392" y="3032956"/>
            <a:ext cx="38417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lstStyle/>
          <a:p>
            <a:pPr algn="ctr">
              <a:lnSpc>
                <a:spcPct val="90000"/>
              </a:lnSpc>
              <a:spcBef>
                <a:spcPct val="0"/>
              </a:spcBef>
              <a:spcAft>
                <a:spcPct val="0"/>
              </a:spcAft>
            </a:pPr>
            <a:r>
              <a:rPr lang="en-US" sz="1000" dirty="0" smtClean="0">
                <a:solidFill>
                  <a:schemeClr val="tx1"/>
                </a:solidFill>
                <a:cs typeface="Arial"/>
              </a:rPr>
              <a:t>18089</a:t>
            </a:r>
            <a:endParaRPr lang="en-US" sz="1000" dirty="0">
              <a:solidFill>
                <a:schemeClr val="tx1"/>
              </a:solidFill>
              <a:latin typeface="Arial"/>
              <a:cs typeface="Arial"/>
              <a:sym typeface="Arial"/>
            </a:endParaRPr>
          </a:p>
        </p:txBody>
      </p:sp>
      <p:sp>
        <p:nvSpPr>
          <p:cNvPr id="79" name="Rectangle 78"/>
          <p:cNvSpPr/>
          <p:nvPr>
            <p:custDataLst>
              <p:tags r:id="rId56"/>
            </p:custDataLst>
          </p:nvPr>
        </p:nvSpPr>
        <p:spPr bwMode="gray">
          <a:xfrm>
            <a:off x="7672388" y="3124201"/>
            <a:ext cx="314325" cy="230187"/>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lstStyle/>
          <a:p>
            <a:pPr algn="ctr">
              <a:lnSpc>
                <a:spcPct val="90000"/>
              </a:lnSpc>
              <a:spcBef>
                <a:spcPct val="0"/>
              </a:spcBef>
              <a:spcAft>
                <a:spcPct val="0"/>
              </a:spcAft>
            </a:pPr>
            <a:r>
              <a:rPr lang="en-US" sz="1000" dirty="0" smtClean="0">
                <a:solidFill>
                  <a:schemeClr val="tx1"/>
                </a:solidFill>
                <a:cs typeface="Arial"/>
              </a:rPr>
              <a:t>7512</a:t>
            </a:r>
            <a:endParaRPr lang="en-US" sz="1000" dirty="0">
              <a:solidFill>
                <a:schemeClr val="tx1"/>
              </a:solidFill>
              <a:latin typeface="Arial"/>
              <a:cs typeface="Arial"/>
              <a:sym typeface="Arial"/>
            </a:endParaRPr>
          </a:p>
        </p:txBody>
      </p:sp>
      <p:sp>
        <p:nvSpPr>
          <p:cNvPr id="78" name="Rectangle 77"/>
          <p:cNvSpPr/>
          <p:nvPr>
            <p:custDataLst>
              <p:tags r:id="rId57"/>
            </p:custDataLst>
          </p:nvPr>
        </p:nvSpPr>
        <p:spPr bwMode="gray">
          <a:xfrm>
            <a:off x="7379494" y="4351338"/>
            <a:ext cx="42703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lnSpc>
                <a:spcPct val="90000"/>
              </a:lnSpc>
              <a:spcBef>
                <a:spcPct val="0"/>
              </a:spcBef>
              <a:spcAft>
                <a:spcPct val="0"/>
              </a:spcAft>
            </a:pPr>
            <a:r>
              <a:rPr lang="en-US" sz="1000" dirty="0" smtClean="0">
                <a:solidFill>
                  <a:schemeClr val="tx1"/>
                </a:solidFill>
                <a:latin typeface="Arial"/>
                <a:cs typeface="Arial"/>
                <a:sym typeface="Arial"/>
              </a:rPr>
              <a:t>-42983</a:t>
            </a:r>
            <a:endParaRPr lang="en-US" sz="1000" dirty="0">
              <a:solidFill>
                <a:schemeClr val="tx1"/>
              </a:solidFill>
              <a:latin typeface="Arial"/>
              <a:cs typeface="Arial"/>
              <a:sym typeface="Arial"/>
            </a:endParaRPr>
          </a:p>
        </p:txBody>
      </p:sp>
      <p:sp>
        <p:nvSpPr>
          <p:cNvPr id="77" name="Rectangle 76"/>
          <p:cNvSpPr/>
          <p:nvPr>
            <p:custDataLst>
              <p:tags r:id="rId58"/>
            </p:custDataLst>
          </p:nvPr>
        </p:nvSpPr>
        <p:spPr bwMode="gray">
          <a:xfrm>
            <a:off x="6864387" y="4351338"/>
            <a:ext cx="42703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lnSpc>
                <a:spcPct val="90000"/>
              </a:lnSpc>
              <a:spcBef>
                <a:spcPct val="0"/>
              </a:spcBef>
              <a:spcAft>
                <a:spcPct val="0"/>
              </a:spcAft>
            </a:pPr>
            <a:r>
              <a:rPr lang="en-US" sz="1000" dirty="0" smtClean="0">
                <a:solidFill>
                  <a:schemeClr val="tx1"/>
                </a:solidFill>
                <a:cs typeface="Arial"/>
              </a:rPr>
              <a:t>-44291</a:t>
            </a:r>
            <a:endParaRPr lang="en-US" sz="1000" dirty="0">
              <a:solidFill>
                <a:schemeClr val="tx1"/>
              </a:solidFill>
              <a:latin typeface="Arial"/>
              <a:cs typeface="Arial"/>
              <a:sym typeface="Arial"/>
            </a:endParaRPr>
          </a:p>
        </p:txBody>
      </p:sp>
      <p:sp>
        <p:nvSpPr>
          <p:cNvPr id="76" name="Rectangle 75"/>
          <p:cNvSpPr/>
          <p:nvPr>
            <p:custDataLst>
              <p:tags r:id="rId59"/>
            </p:custDataLst>
          </p:nvPr>
        </p:nvSpPr>
        <p:spPr bwMode="gray">
          <a:xfrm>
            <a:off x="6480212" y="2780928"/>
            <a:ext cx="38417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lstStyle/>
          <a:p>
            <a:pPr algn="ctr">
              <a:lnSpc>
                <a:spcPct val="90000"/>
              </a:lnSpc>
              <a:spcBef>
                <a:spcPct val="0"/>
              </a:spcBef>
              <a:spcAft>
                <a:spcPct val="0"/>
              </a:spcAft>
            </a:pPr>
            <a:r>
              <a:rPr lang="en-US" sz="1000" dirty="0" smtClean="0">
                <a:solidFill>
                  <a:schemeClr val="tx1"/>
                </a:solidFill>
                <a:cs typeface="Arial"/>
              </a:rPr>
              <a:t>34012</a:t>
            </a:r>
            <a:endParaRPr lang="en-US" sz="1000" dirty="0">
              <a:solidFill>
                <a:schemeClr val="tx1"/>
              </a:solidFill>
              <a:latin typeface="Arial"/>
              <a:cs typeface="Arial"/>
              <a:sym typeface="Arial"/>
            </a:endParaRPr>
          </a:p>
        </p:txBody>
      </p:sp>
      <p:sp>
        <p:nvSpPr>
          <p:cNvPr id="75" name="Rectangle 74"/>
          <p:cNvSpPr/>
          <p:nvPr>
            <p:custDataLst>
              <p:tags r:id="rId60"/>
            </p:custDataLst>
          </p:nvPr>
        </p:nvSpPr>
        <p:spPr bwMode="gray">
          <a:xfrm>
            <a:off x="5976156" y="2456892"/>
            <a:ext cx="38417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lstStyle/>
          <a:p>
            <a:pPr algn="ctr">
              <a:lnSpc>
                <a:spcPct val="90000"/>
              </a:lnSpc>
              <a:spcBef>
                <a:spcPct val="0"/>
              </a:spcBef>
              <a:spcAft>
                <a:spcPct val="0"/>
              </a:spcAft>
            </a:pPr>
            <a:r>
              <a:rPr lang="en-US" sz="1000" dirty="0" smtClean="0">
                <a:solidFill>
                  <a:schemeClr val="tx1"/>
                </a:solidFill>
                <a:cs typeface="Arial"/>
              </a:rPr>
              <a:t>55629</a:t>
            </a:r>
            <a:endParaRPr lang="en-US" sz="1000" dirty="0">
              <a:solidFill>
                <a:schemeClr val="tx1"/>
              </a:solidFill>
              <a:latin typeface="Arial"/>
              <a:cs typeface="Arial"/>
              <a:sym typeface="Arial"/>
            </a:endParaRPr>
          </a:p>
        </p:txBody>
      </p:sp>
      <p:sp>
        <p:nvSpPr>
          <p:cNvPr id="31" name="Rectangle 30"/>
          <p:cNvSpPr/>
          <p:nvPr>
            <p:custDataLst>
              <p:tags r:id="rId61"/>
            </p:custDataLst>
          </p:nvPr>
        </p:nvSpPr>
        <p:spPr bwMode="auto">
          <a:xfrm>
            <a:off x="4792663" y="2227263"/>
            <a:ext cx="493713"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oAutofit/>
          </a:bodyPr>
          <a:lstStyle/>
          <a:p>
            <a:pPr algn="ctr">
              <a:lnSpc>
                <a:spcPct val="90000"/>
              </a:lnSpc>
              <a:spcBef>
                <a:spcPct val="0"/>
              </a:spcBef>
              <a:spcAft>
                <a:spcPct val="0"/>
              </a:spcAft>
            </a:pPr>
            <a:r>
              <a:rPr lang="en-US" sz="1000" b="1" dirty="0" smtClean="0">
                <a:solidFill>
                  <a:schemeClr val="tx1"/>
                </a:solidFill>
                <a:latin typeface="Arial"/>
                <a:cs typeface="Arial"/>
                <a:sym typeface="Arial"/>
              </a:rPr>
              <a:t>EUR </a:t>
            </a:r>
            <a:r>
              <a:rPr lang="en-US" sz="1000" b="1" dirty="0" err="1" smtClean="0">
                <a:solidFill>
                  <a:schemeClr val="tx1"/>
                </a:solidFill>
                <a:latin typeface="Arial"/>
                <a:cs typeface="Arial"/>
                <a:sym typeface="Arial"/>
              </a:rPr>
              <a:t>mn</a:t>
            </a:r>
            <a:endParaRPr lang="en-US" sz="1000" b="1" dirty="0">
              <a:solidFill>
                <a:schemeClr val="tx1"/>
              </a:solidFill>
              <a:latin typeface="Arial"/>
              <a:cs typeface="Arial"/>
              <a:sym typeface="Arial"/>
            </a:endParaRPr>
          </a:p>
        </p:txBody>
      </p:sp>
      <p:sp>
        <p:nvSpPr>
          <p:cNvPr id="37" name="Rectangle 36"/>
          <p:cNvSpPr/>
          <p:nvPr>
            <p:custDataLst>
              <p:tags r:id="rId62"/>
            </p:custDataLst>
          </p:nvPr>
        </p:nvSpPr>
        <p:spPr bwMode="auto">
          <a:xfrm>
            <a:off x="5091113" y="5637213"/>
            <a:ext cx="179387" cy="133350"/>
          </a:xfrm>
          <a:prstGeom prst="rect">
            <a:avLst/>
          </a:prstGeom>
          <a:solidFill>
            <a:schemeClr val="accent5"/>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custDataLst>
              <p:tags r:id="rId63"/>
            </p:custDataLst>
          </p:nvPr>
        </p:nvSpPr>
        <p:spPr bwMode="auto">
          <a:xfrm>
            <a:off x="5091113" y="5824538"/>
            <a:ext cx="179387" cy="133350"/>
          </a:xfrm>
          <a:prstGeom prst="rect">
            <a:avLst/>
          </a:prstGeom>
          <a:solidFill>
            <a:srgbClr val="FFFF00"/>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custDataLst>
              <p:tags r:id="rId64"/>
            </p:custDataLst>
          </p:nvPr>
        </p:nvSpPr>
        <p:spPr bwMode="auto">
          <a:xfrm>
            <a:off x="5091113" y="5449888"/>
            <a:ext cx="179387" cy="133350"/>
          </a:xfrm>
          <a:prstGeom prst="rect">
            <a:avLst/>
          </a:prstGeom>
          <a:solidFill>
            <a:schemeClr val="accent4"/>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custDataLst>
              <p:tags r:id="rId65"/>
            </p:custDataLst>
          </p:nvPr>
        </p:nvSpPr>
        <p:spPr bwMode="auto">
          <a:xfrm>
            <a:off x="5091113" y="5262563"/>
            <a:ext cx="179387" cy="133350"/>
          </a:xfrm>
          <a:prstGeom prst="rect">
            <a:avLst/>
          </a:prstGeom>
          <a:solidFill>
            <a:schemeClr val="accent3"/>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custDataLst>
              <p:tags r:id="rId66"/>
            </p:custDataLst>
          </p:nvPr>
        </p:nvSpPr>
        <p:spPr bwMode="auto">
          <a:xfrm>
            <a:off x="5091113" y="5075238"/>
            <a:ext cx="179387" cy="133350"/>
          </a:xfrm>
          <a:prstGeom prst="rect">
            <a:avLst/>
          </a:prstGeom>
          <a:solidFill>
            <a:srgbClr val="9ACA3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custDataLst>
              <p:tags r:id="rId67"/>
            </p:custDataLst>
          </p:nvPr>
        </p:nvSpPr>
        <p:spPr bwMode="auto">
          <a:xfrm>
            <a:off x="5091113" y="4887913"/>
            <a:ext cx="179387" cy="133350"/>
          </a:xfrm>
          <a:prstGeom prst="rect">
            <a:avLst/>
          </a:prstGeom>
          <a:solidFill>
            <a:schemeClr val="accent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custDataLst>
              <p:tags r:id="rId68"/>
            </p:custDataLst>
          </p:nvPr>
        </p:nvSpPr>
        <p:spPr bwMode="auto">
          <a:xfrm>
            <a:off x="5321300" y="5821363"/>
            <a:ext cx="2620963"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0D9F7EF2-B15B-41EC-8090-C31315B1B0E4}" type="datetime'''P''rofessiona''l, scientif''ic, ''controlli''ng materia''l'">
              <a:rPr lang="en-US" sz="1000" b="1">
                <a:solidFill>
                  <a:schemeClr val="tx1"/>
                </a:solidFill>
                <a:cs typeface="Arial"/>
              </a:rPr>
              <a:pPr/>
              <a:t>Professional, scientific, controlling material</a:t>
            </a:fld>
            <a:endParaRPr lang="en-US" sz="1000" b="1">
              <a:solidFill>
                <a:schemeClr val="tx1"/>
              </a:solidFill>
              <a:latin typeface="Arial"/>
              <a:cs typeface="Arial"/>
              <a:sym typeface="Arial"/>
            </a:endParaRPr>
          </a:p>
        </p:txBody>
      </p:sp>
      <p:sp>
        <p:nvSpPr>
          <p:cNvPr id="39" name="Rectangle 38"/>
          <p:cNvSpPr/>
          <p:nvPr>
            <p:custDataLst>
              <p:tags r:id="rId69"/>
            </p:custDataLst>
          </p:nvPr>
        </p:nvSpPr>
        <p:spPr bwMode="auto">
          <a:xfrm>
            <a:off x="5321300" y="5634038"/>
            <a:ext cx="122713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C4BBB70F-0F7B-4A69-96DE-3B862E75C53F}" type="datetime'El''ec''tric''''''''''al'' m''a''c''''''h''in''''''''''er''y'">
              <a:rPr lang="en-US" sz="1000" b="1">
                <a:solidFill>
                  <a:schemeClr val="tx1"/>
                </a:solidFill>
                <a:cs typeface="Arial"/>
              </a:rPr>
              <a:pPr/>
              <a:t>Electrical machinery</a:t>
            </a:fld>
            <a:endParaRPr lang="en-US" sz="1000" b="1">
              <a:solidFill>
                <a:schemeClr val="tx1"/>
              </a:solidFill>
              <a:latin typeface="Arial"/>
              <a:cs typeface="Arial"/>
              <a:sym typeface="Arial"/>
            </a:endParaRPr>
          </a:p>
        </p:txBody>
      </p:sp>
      <p:sp>
        <p:nvSpPr>
          <p:cNvPr id="41" name="Rectangle 40"/>
          <p:cNvSpPr/>
          <p:nvPr>
            <p:custDataLst>
              <p:tags r:id="rId70"/>
            </p:custDataLst>
          </p:nvPr>
        </p:nvSpPr>
        <p:spPr bwMode="auto">
          <a:xfrm>
            <a:off x="5321300" y="5446713"/>
            <a:ext cx="2271713"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D4DA91FA-A119-4FDF-BE19-6D228B918F3C}" type="datetime'Tele''''''com''''m''''unication, s''''ou''nd,'' TV, vi''deo'''">
              <a:rPr lang="en-US" sz="1000" b="1">
                <a:solidFill>
                  <a:schemeClr val="tx1"/>
                </a:solidFill>
                <a:cs typeface="Arial"/>
              </a:rPr>
              <a:pPr/>
              <a:t>Telecommunication, sound, TV, video</a:t>
            </a:fld>
            <a:endParaRPr lang="en-US" sz="1000" b="1">
              <a:solidFill>
                <a:schemeClr val="tx1"/>
              </a:solidFill>
              <a:latin typeface="Arial"/>
              <a:cs typeface="Arial"/>
              <a:sym typeface="Arial"/>
            </a:endParaRPr>
          </a:p>
        </p:txBody>
      </p:sp>
      <p:sp>
        <p:nvSpPr>
          <p:cNvPr id="40" name="Rectangle 39"/>
          <p:cNvSpPr/>
          <p:nvPr>
            <p:custDataLst>
              <p:tags r:id="rId71"/>
            </p:custDataLst>
          </p:nvPr>
        </p:nvSpPr>
        <p:spPr bwMode="auto">
          <a:xfrm>
            <a:off x="5321300" y="5259388"/>
            <a:ext cx="191928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59274E6B-4482-4A9E-B469-7658819940EB}" type="datetime'''Offic''''e m''a''''''c''''hin''es ''and c''''omp''uters'''">
              <a:rPr lang="en-US" sz="1000" b="1">
                <a:solidFill>
                  <a:schemeClr val="tx1"/>
                </a:solidFill>
                <a:cs typeface="Arial"/>
              </a:rPr>
              <a:pPr/>
              <a:t>Office machines and computers</a:t>
            </a:fld>
            <a:endParaRPr lang="en-US" sz="1000" b="1">
              <a:solidFill>
                <a:schemeClr val="tx1"/>
              </a:solidFill>
              <a:latin typeface="Arial"/>
              <a:cs typeface="Arial"/>
              <a:sym typeface="Arial"/>
            </a:endParaRPr>
          </a:p>
        </p:txBody>
      </p:sp>
      <p:sp>
        <p:nvSpPr>
          <p:cNvPr id="44" name="Rectangle 43"/>
          <p:cNvSpPr/>
          <p:nvPr>
            <p:custDataLst>
              <p:tags r:id="rId72"/>
            </p:custDataLst>
          </p:nvPr>
        </p:nvSpPr>
        <p:spPr bwMode="auto">
          <a:xfrm>
            <a:off x="5321300" y="5072063"/>
            <a:ext cx="2665413"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42BA4BEB-AAA9-4005-BD46-549A78789EF4}" type="datetime'Power ''''gen''eratin''g m''achi''ne''ry and equ''ip''m''ent'">
              <a:rPr lang="en-US" sz="1000" b="1">
                <a:solidFill>
                  <a:schemeClr val="tx1"/>
                </a:solidFill>
                <a:cs typeface="Arial"/>
              </a:rPr>
              <a:pPr/>
              <a:t>Power generating machinery and equipment</a:t>
            </a:fld>
            <a:endParaRPr lang="en-US" sz="1000" b="1">
              <a:solidFill>
                <a:schemeClr val="tx1"/>
              </a:solidFill>
              <a:latin typeface="Arial"/>
              <a:cs typeface="Arial"/>
              <a:sym typeface="Arial"/>
            </a:endParaRPr>
          </a:p>
        </p:txBody>
      </p:sp>
      <p:sp>
        <p:nvSpPr>
          <p:cNvPr id="43" name="Rectangle 42"/>
          <p:cNvSpPr/>
          <p:nvPr>
            <p:custDataLst>
              <p:tags r:id="rId73"/>
            </p:custDataLst>
          </p:nvPr>
        </p:nvSpPr>
        <p:spPr bwMode="auto">
          <a:xfrm>
            <a:off x="5321300" y="4884738"/>
            <a:ext cx="15113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795E955A-3C83-44EC-A987-E8820840C267}" type="datetime'''''P''harm''a''''c''''e''ut''ic''a''''l pro''''du''''c''ts'''">
              <a:rPr lang="en-US" sz="1000" b="1">
                <a:solidFill>
                  <a:schemeClr val="tx1"/>
                </a:solidFill>
                <a:cs typeface="Arial"/>
              </a:rPr>
              <a:pPr/>
              <a:t>Pharmaceutical products</a:t>
            </a:fld>
            <a:endParaRPr lang="en-US" sz="1000" b="1" dirty="0">
              <a:solidFill>
                <a:schemeClr val="tx1"/>
              </a:solidFill>
              <a:latin typeface="Arial"/>
              <a:cs typeface="Arial"/>
              <a:sym typeface="Arial"/>
            </a:endParaRPr>
          </a:p>
        </p:txBody>
      </p:sp>
      <p:sp>
        <p:nvSpPr>
          <p:cNvPr id="84" name="Rectangle 83"/>
          <p:cNvSpPr/>
          <p:nvPr>
            <p:custDataLst>
              <p:tags r:id="rId74"/>
            </p:custDataLst>
          </p:nvPr>
        </p:nvSpPr>
        <p:spPr bwMode="auto">
          <a:xfrm>
            <a:off x="4031940" y="5337212"/>
            <a:ext cx="37623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spcBef>
                <a:spcPct val="0"/>
              </a:spcBef>
              <a:spcAft>
                <a:spcPct val="0"/>
              </a:spcAft>
            </a:pPr>
            <a:r>
              <a:rPr lang="en-US" sz="1000" b="1" dirty="0" smtClean="0">
                <a:solidFill>
                  <a:schemeClr val="tx1"/>
                </a:solidFill>
                <a:cs typeface="Arial"/>
              </a:rPr>
              <a:t>2013</a:t>
            </a:r>
            <a:endParaRPr lang="en-US" sz="1000" b="1" dirty="0">
              <a:solidFill>
                <a:schemeClr val="tx1"/>
              </a:solidFill>
              <a:latin typeface="Arial"/>
              <a:cs typeface="Arial"/>
              <a:sym typeface="Arial"/>
            </a:endParaRPr>
          </a:p>
        </p:txBody>
      </p:sp>
      <p:sp>
        <p:nvSpPr>
          <p:cNvPr id="85" name="Rectangle 84"/>
          <p:cNvSpPr/>
          <p:nvPr>
            <p:custDataLst>
              <p:tags r:id="rId75"/>
            </p:custDataLst>
          </p:nvPr>
        </p:nvSpPr>
        <p:spPr bwMode="gray">
          <a:xfrm>
            <a:off x="3923928" y="5193196"/>
            <a:ext cx="49688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lnSpc>
                <a:spcPct val="90000"/>
              </a:lnSpc>
              <a:spcBef>
                <a:spcPct val="0"/>
              </a:spcBef>
              <a:spcAft>
                <a:spcPct val="0"/>
              </a:spcAft>
            </a:pPr>
            <a:r>
              <a:rPr lang="en-US" sz="1000" dirty="0" smtClean="0">
                <a:solidFill>
                  <a:schemeClr val="tx1"/>
                </a:solidFill>
                <a:latin typeface="Arial"/>
                <a:cs typeface="Arial"/>
                <a:sym typeface="Arial"/>
              </a:rPr>
              <a:t>-226 500</a:t>
            </a:r>
            <a:endParaRPr lang="en-US" sz="1000" dirty="0">
              <a:solidFill>
                <a:schemeClr val="tx1"/>
              </a:solidFill>
              <a:latin typeface="Arial"/>
              <a:cs typeface="Arial"/>
              <a:sym typeface="Arial"/>
            </a:endParaRPr>
          </a:p>
        </p:txBody>
      </p:sp>
    </p:spTree>
    <p:extLst>
      <p:ext uri="{BB962C8B-B14F-4D97-AF65-F5344CB8AC3E}">
        <p14:creationId xmlns:p14="http://schemas.microsoft.com/office/powerpoint/2010/main" val="268866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val="27310583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328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3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a:latin typeface="Arial"/>
              <a:sym typeface="Arial"/>
            </a:endParaRPr>
          </a:p>
        </p:txBody>
      </p:sp>
      <p:sp>
        <p:nvSpPr>
          <p:cNvPr id="2" name="Title 1"/>
          <p:cNvSpPr>
            <a:spLocks noGrp="1"/>
          </p:cNvSpPr>
          <p:nvPr>
            <p:ph type="title"/>
          </p:nvPr>
        </p:nvSpPr>
        <p:spPr>
          <a:xfrm>
            <a:off x="250825" y="540000"/>
            <a:ext cx="8534399" cy="615553"/>
          </a:xfrm>
        </p:spPr>
        <p:txBody>
          <a:bodyPr/>
          <a:lstStyle/>
          <a:p>
            <a:r>
              <a:rPr lang="en-GB" dirty="0" smtClean="0"/>
              <a:t>…But Europe </a:t>
            </a:r>
            <a:r>
              <a:rPr lang="en-GB" dirty="0"/>
              <a:t>is consistently lagging behind the US as the place where innovators want to </a:t>
            </a:r>
            <a:r>
              <a:rPr lang="en-GB" dirty="0" smtClean="0"/>
              <a:t>launch </a:t>
            </a:r>
            <a:r>
              <a:rPr lang="en-GB" dirty="0"/>
              <a:t>their products first</a:t>
            </a:r>
            <a:endParaRPr lang="en-US" dirty="0"/>
          </a:p>
        </p:txBody>
      </p:sp>
      <p:sp>
        <p:nvSpPr>
          <p:cNvPr id="3" name="Footer Placeholder 2"/>
          <p:cNvSpPr>
            <a:spLocks noGrp="1"/>
          </p:cNvSpPr>
          <p:nvPr>
            <p:ph type="ftr" sz="quarter" idx="11"/>
          </p:nvPr>
        </p:nvSpPr>
        <p:spPr/>
        <p:txBody>
          <a:bodyPr/>
          <a:lstStyle/>
          <a:p>
            <a:r>
              <a:rPr lang="en-US" dirty="0"/>
              <a:t>Health &amp; Growth</a:t>
            </a:r>
          </a:p>
        </p:txBody>
      </p:sp>
      <p:sp>
        <p:nvSpPr>
          <p:cNvPr id="4" name="Slide Number Placeholder 3"/>
          <p:cNvSpPr>
            <a:spLocks noGrp="1"/>
          </p:cNvSpPr>
          <p:nvPr>
            <p:ph type="sldNum" sz="quarter" idx="12"/>
          </p:nvPr>
        </p:nvSpPr>
        <p:spPr/>
        <p:txBody>
          <a:bodyPr/>
          <a:lstStyle/>
          <a:p>
            <a:fld id="{F2B5B6FF-6742-42ED-922D-A405021672AA}" type="slidenum">
              <a:rPr lang="fr-BE" smtClean="0"/>
              <a:pPr/>
              <a:t>11</a:t>
            </a:fld>
            <a:endParaRPr lang="fr-BE" dirty="0"/>
          </a:p>
        </p:txBody>
      </p:sp>
      <p:sp>
        <p:nvSpPr>
          <p:cNvPr id="5" name="Text Placeholder 4"/>
          <p:cNvSpPr>
            <a:spLocks noGrp="1"/>
          </p:cNvSpPr>
          <p:nvPr>
            <p:ph type="body" sz="quarter" idx="13"/>
          </p:nvPr>
        </p:nvSpPr>
        <p:spPr/>
        <p:txBody>
          <a:bodyPr/>
          <a:lstStyle/>
          <a:p>
            <a:pPr eaLnBrk="0" hangingPunct="0">
              <a:spcBef>
                <a:spcPct val="0"/>
              </a:spcBef>
              <a:defRPr/>
            </a:pPr>
            <a:r>
              <a:rPr lang="en-GB" kern="0" dirty="0">
                <a:solidFill>
                  <a:srgbClr val="000000"/>
                </a:solidFill>
              </a:rPr>
              <a:t>Launches of new active substance by region, 2001 - 2011</a:t>
            </a:r>
            <a:endParaRPr lang="en-US" kern="0" baseline="30000" dirty="0">
              <a:solidFill>
                <a:srgbClr val="000000"/>
              </a:solidFill>
            </a:endParaRPr>
          </a:p>
        </p:txBody>
      </p:sp>
      <p:sp>
        <p:nvSpPr>
          <p:cNvPr id="9" name="Rectangle 8"/>
          <p:cNvSpPr/>
          <p:nvPr/>
        </p:nvSpPr>
        <p:spPr>
          <a:xfrm>
            <a:off x="12700" y="12700"/>
            <a:ext cx="2590800" cy="29527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t>Growth &amp; Competitiveness</a:t>
            </a:r>
          </a:p>
        </p:txBody>
      </p:sp>
      <p:sp>
        <p:nvSpPr>
          <p:cNvPr id="13" name="TextBox 12"/>
          <p:cNvSpPr txBox="1"/>
          <p:nvPr/>
        </p:nvSpPr>
        <p:spPr>
          <a:xfrm>
            <a:off x="245109" y="6470521"/>
            <a:ext cx="8540115" cy="368300"/>
          </a:xfrm>
          <a:prstGeom prst="rect">
            <a:avLst/>
          </a:prstGeom>
          <a:noFill/>
        </p:spPr>
        <p:txBody>
          <a:bodyPr vert="horz" wrap="square" lIns="0" tIns="0" rIns="0" bIns="0" rtlCol="0" anchor="b" anchorCtr="0">
            <a:noAutofit/>
          </a:bodyPr>
          <a:lstStyle/>
          <a:p>
            <a:pPr>
              <a:lnSpc>
                <a:spcPct val="90000"/>
              </a:lnSpc>
              <a:spcBef>
                <a:spcPct val="0"/>
              </a:spcBef>
            </a:pPr>
            <a:r>
              <a:rPr lang="en-US" sz="800" dirty="0" smtClean="0"/>
              <a:t>Source</a:t>
            </a:r>
            <a:r>
              <a:rPr lang="en-US" sz="800" dirty="0"/>
              <a:t>: </a:t>
            </a:r>
            <a:r>
              <a:rPr lang="en-US" sz="800" dirty="0" err="1"/>
              <a:t>Parexel</a:t>
            </a:r>
            <a:r>
              <a:rPr lang="en-US" sz="800" dirty="0"/>
              <a:t> R&amp;D Statistical Sourcebook 2012/2013</a:t>
            </a:r>
          </a:p>
        </p:txBody>
      </p:sp>
      <p:sp>
        <p:nvSpPr>
          <p:cNvPr id="27" name="TextBox 26"/>
          <p:cNvSpPr txBox="1"/>
          <p:nvPr/>
        </p:nvSpPr>
        <p:spPr>
          <a:xfrm>
            <a:off x="240472" y="5944421"/>
            <a:ext cx="8544752" cy="184150"/>
          </a:xfrm>
          <a:prstGeom prst="rect">
            <a:avLst/>
          </a:prstGeom>
          <a:noFill/>
        </p:spPr>
        <p:txBody>
          <a:bodyPr vert="horz" wrap="square" lIns="72000" tIns="0" rIns="0" bIns="0" rtlCol="0" anchor="b" anchorCtr="0">
            <a:noAutofit/>
          </a:bodyPr>
          <a:lstStyle/>
          <a:p>
            <a:pPr>
              <a:lnSpc>
                <a:spcPct val="90000"/>
              </a:lnSpc>
              <a:spcBef>
                <a:spcPct val="0"/>
              </a:spcBef>
            </a:pPr>
            <a:r>
              <a:rPr lang="en-US" sz="800" dirty="0" smtClean="0"/>
              <a:t>Note: O</a:t>
            </a:r>
            <a:r>
              <a:rPr lang="en-GB" sz="800" dirty="0" err="1" smtClean="0"/>
              <a:t>nly</a:t>
            </a:r>
            <a:r>
              <a:rPr lang="en-GB" sz="800" dirty="0" smtClean="0"/>
              <a:t> </a:t>
            </a:r>
            <a:r>
              <a:rPr lang="en-GB" sz="800" dirty="0"/>
              <a:t>includes entirely novel products that were first introduced in any worldwide market during 2010 – as such it includes new chemical entities and biologics but excludes novel formulations or combination products. To be included in this analysis, the products also need to be actively launched on the market, not just approved for sale.</a:t>
            </a:r>
            <a:endParaRPr lang="en-US" sz="800" dirty="0"/>
          </a:p>
        </p:txBody>
      </p:sp>
      <p:pic>
        <p:nvPicPr>
          <p:cNvPr id="28" name="Picture 6" descr="GL_EA_ltblue"/>
          <p:cNvPicPr>
            <a:picLocks noChangeAspect="1" noChangeArrowheads="1"/>
          </p:cNvPicPr>
          <p:nvPr/>
        </p:nvPicPr>
        <p:blipFill>
          <a:blip r:embed="rId7" cstate="print"/>
          <a:srcRect l="39403" t="12724" r="7001" b="15536"/>
          <a:stretch>
            <a:fillRect/>
          </a:stretch>
        </p:blipFill>
        <p:spPr bwMode="auto">
          <a:xfrm>
            <a:off x="8383737" y="1686405"/>
            <a:ext cx="360000" cy="360000"/>
          </a:xfrm>
          <a:prstGeom prst="rect">
            <a:avLst/>
          </a:prstGeom>
          <a:noFill/>
          <a:ln w="9525">
            <a:noFill/>
            <a:miter lim="800000"/>
            <a:headEnd/>
            <a:tailEnd/>
          </a:ln>
        </p:spPr>
      </p:pic>
      <p:graphicFrame>
        <p:nvGraphicFramePr>
          <p:cNvPr id="21" name="Chart 20"/>
          <p:cNvGraphicFramePr/>
          <p:nvPr>
            <p:extLst>
              <p:ext uri="{D42A27DB-BD31-4B8C-83A1-F6EECF244321}">
                <p14:modId xmlns:p14="http://schemas.microsoft.com/office/powerpoint/2010/main" val="2927532535"/>
              </p:ext>
            </p:extLst>
          </p:nvPr>
        </p:nvGraphicFramePr>
        <p:xfrm>
          <a:off x="790575" y="2286000"/>
          <a:ext cx="7591425" cy="3505200"/>
        </p:xfrm>
        <a:graphic>
          <a:graphicData uri="http://schemas.openxmlformats.org/drawingml/2006/chart">
            <c:chart xmlns:c="http://schemas.openxmlformats.org/drawingml/2006/chart" xmlns:r="http://schemas.openxmlformats.org/officeDocument/2006/relationships" r:id="rId8"/>
          </a:graphicData>
        </a:graphic>
      </p:graphicFrame>
      <p:sp>
        <p:nvSpPr>
          <p:cNvPr id="22" name="Rectangle 21"/>
          <p:cNvSpPr/>
          <p:nvPr/>
        </p:nvSpPr>
        <p:spPr>
          <a:xfrm rot="16200000">
            <a:off x="-143626" y="3667095"/>
            <a:ext cx="1468351" cy="307777"/>
          </a:xfrm>
          <a:prstGeom prst="rect">
            <a:avLst/>
          </a:prstGeom>
        </p:spPr>
        <p:txBody>
          <a:bodyPr wrap="none" lIns="0" tIns="0" rIns="0" bIns="0" anchorCtr="0">
            <a:spAutoFit/>
          </a:bodyPr>
          <a:lstStyle/>
          <a:p>
            <a:pPr algn="ctr">
              <a:defRPr sz="1000" b="1" i="0" u="none" strike="noStrike" kern="1200" baseline="0">
                <a:solidFill>
                  <a:srgbClr val="000000"/>
                </a:solidFill>
                <a:latin typeface="+mj-lt"/>
                <a:ea typeface="Calibri"/>
                <a:cs typeface="Calibri"/>
              </a:defRPr>
            </a:pPr>
            <a:r>
              <a:rPr lang="en-US" b="1" dirty="0">
                <a:solidFill>
                  <a:srgbClr val="000000"/>
                </a:solidFill>
                <a:ea typeface="Calibri"/>
                <a:cs typeface="Calibri"/>
              </a:rPr>
              <a:t>Launches of new active </a:t>
            </a:r>
          </a:p>
          <a:p>
            <a:pPr algn="ctr">
              <a:defRPr sz="1000" b="1" i="0" u="none" strike="noStrike" kern="1200" baseline="0">
                <a:solidFill>
                  <a:srgbClr val="000000"/>
                </a:solidFill>
                <a:latin typeface="+mj-lt"/>
                <a:ea typeface="Calibri"/>
                <a:cs typeface="Calibri"/>
              </a:defRPr>
            </a:pPr>
            <a:r>
              <a:rPr lang="en-US" b="1" dirty="0">
                <a:solidFill>
                  <a:srgbClr val="000000"/>
                </a:solidFill>
                <a:ea typeface="Calibri"/>
                <a:cs typeface="Calibri"/>
              </a:rPr>
              <a:t>substance</a:t>
            </a:r>
          </a:p>
        </p:txBody>
      </p:sp>
    </p:spTree>
    <p:extLst>
      <p:ext uri="{BB962C8B-B14F-4D97-AF65-F5344CB8AC3E}">
        <p14:creationId xmlns:p14="http://schemas.microsoft.com/office/powerpoint/2010/main" val="7887607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0400" y="3781800"/>
            <a:ext cx="3744416" cy="2118529"/>
          </a:xfrm>
          <a:prstGeom prst="rect">
            <a:avLst/>
          </a:prstGeom>
          <a:noFill/>
        </p:spPr>
        <p:txBody>
          <a:bodyPr wrap="square" lIns="0" tIns="0" rIns="0" bIns="0" rtlCol="0">
            <a:spAutoFit/>
          </a:bodyPr>
          <a:lstStyle/>
          <a:p>
            <a:pPr>
              <a:spcAft>
                <a:spcPts val="1417"/>
              </a:spcAft>
            </a:pPr>
            <a:r>
              <a:rPr lang="en-US" b="1" dirty="0" smtClean="0">
                <a:solidFill>
                  <a:schemeClr val="bg1"/>
                </a:solidFill>
                <a:latin typeface="Arial" pitchFamily="34" charset="0"/>
                <a:cs typeface="Arial" pitchFamily="34" charset="0"/>
              </a:rPr>
              <a:t>EFPIA Brussels Office</a:t>
            </a:r>
          </a:p>
          <a:p>
            <a:r>
              <a:rPr lang="en-US" dirty="0" smtClean="0">
                <a:solidFill>
                  <a:schemeClr val="bg1"/>
                </a:solidFill>
                <a:latin typeface="Arial" pitchFamily="34" charset="0"/>
                <a:cs typeface="Arial" pitchFamily="34" charset="0"/>
              </a:rPr>
              <a:t>Leopold Plaza Building</a:t>
            </a:r>
          </a:p>
          <a:p>
            <a:r>
              <a:rPr lang="en-US" dirty="0" smtClean="0">
                <a:solidFill>
                  <a:schemeClr val="bg1"/>
                </a:solidFill>
                <a:latin typeface="Arial" pitchFamily="34" charset="0"/>
                <a:cs typeface="Arial" pitchFamily="34" charset="0"/>
              </a:rPr>
              <a:t>Rue du </a:t>
            </a:r>
            <a:r>
              <a:rPr lang="en-US" dirty="0" err="1" smtClean="0">
                <a:solidFill>
                  <a:schemeClr val="bg1"/>
                </a:solidFill>
                <a:latin typeface="Arial" pitchFamily="34" charset="0"/>
                <a:cs typeface="Arial" pitchFamily="34" charset="0"/>
              </a:rPr>
              <a:t>Trône</a:t>
            </a:r>
            <a:r>
              <a:rPr lang="en-US" dirty="0" smtClean="0">
                <a:solidFill>
                  <a:schemeClr val="bg1"/>
                </a:solidFill>
                <a:latin typeface="Arial" pitchFamily="34" charset="0"/>
                <a:cs typeface="Arial" pitchFamily="34" charset="0"/>
              </a:rPr>
              <a:t> 108</a:t>
            </a:r>
          </a:p>
          <a:p>
            <a:r>
              <a:rPr lang="en-US" dirty="0" smtClean="0">
                <a:solidFill>
                  <a:schemeClr val="bg1"/>
                </a:solidFill>
                <a:latin typeface="Arial" pitchFamily="34" charset="0"/>
                <a:cs typeface="Arial" pitchFamily="34" charset="0"/>
              </a:rPr>
              <a:t>B-1050 Brussels - Belgium </a:t>
            </a:r>
          </a:p>
          <a:p>
            <a:r>
              <a:rPr lang="en-US" dirty="0" smtClean="0">
                <a:solidFill>
                  <a:schemeClr val="bg1"/>
                </a:solidFill>
                <a:latin typeface="Arial" pitchFamily="34" charset="0"/>
                <a:cs typeface="Arial" pitchFamily="34" charset="0"/>
              </a:rPr>
              <a:t>Tel: +32 (0)2 626 25 55</a:t>
            </a:r>
          </a:p>
          <a:p>
            <a:endParaRPr lang="en-US" dirty="0" smtClean="0">
              <a:solidFill>
                <a:schemeClr val="bg1"/>
              </a:solidFill>
              <a:latin typeface="Arial" pitchFamily="34" charset="0"/>
              <a:cs typeface="Arial" pitchFamily="34" charset="0"/>
            </a:endParaRPr>
          </a:p>
          <a:p>
            <a:r>
              <a:rPr lang="en-US" dirty="0" smtClean="0">
                <a:solidFill>
                  <a:srgbClr val="F5841F"/>
                </a:solidFill>
                <a:latin typeface="Arial" pitchFamily="34" charset="0"/>
                <a:cs typeface="Arial" pitchFamily="34" charset="0"/>
              </a:rPr>
              <a:t>www.efpia.eu</a:t>
            </a:r>
            <a:endParaRPr lang="en-US" dirty="0">
              <a:solidFill>
                <a:srgbClr val="F5841F"/>
              </a:solidFill>
              <a:latin typeface="Arial" pitchFamily="34" charset="0"/>
              <a:cs typeface="Arial" pitchFamily="34" charset="0"/>
            </a:endParaRPr>
          </a:p>
        </p:txBody>
      </p:sp>
    </p:spTree>
    <p:extLst>
      <p:ext uri="{BB962C8B-B14F-4D97-AF65-F5344CB8AC3E}">
        <p14:creationId xmlns:p14="http://schemas.microsoft.com/office/powerpoint/2010/main" val="16482950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65" y="532393"/>
            <a:ext cx="8136456" cy="307777"/>
          </a:xfrm>
        </p:spPr>
        <p:txBody>
          <a:bodyPr/>
          <a:lstStyle/>
          <a:p>
            <a:r>
              <a:rPr lang="en-US" dirty="0" smtClean="0">
                <a:solidFill>
                  <a:srgbClr val="008898"/>
                </a:solidFill>
              </a:rPr>
              <a:t>Introducing EFPIA 	</a:t>
            </a:r>
            <a:endParaRPr lang="en-US" dirty="0">
              <a:solidFill>
                <a:srgbClr val="008898"/>
              </a:solidFill>
            </a:endParaRPr>
          </a:p>
        </p:txBody>
      </p:sp>
      <p:sp>
        <p:nvSpPr>
          <p:cNvPr id="4" name="Slide Number Placeholder 3"/>
          <p:cNvSpPr>
            <a:spLocks noGrp="1"/>
          </p:cNvSpPr>
          <p:nvPr>
            <p:ph type="sldNum" sz="quarter" idx="12"/>
          </p:nvPr>
        </p:nvSpPr>
        <p:spPr/>
        <p:txBody>
          <a:bodyPr/>
          <a:lstStyle/>
          <a:p>
            <a:fld id="{F2B5B6FF-6742-42ED-922D-A405021672AA}" type="slidenum">
              <a:rPr lang="fr-BE" smtClean="0"/>
              <a:pPr/>
              <a:t>2</a:t>
            </a:fld>
            <a:endParaRPr lang="fr-BE"/>
          </a:p>
        </p:txBody>
      </p:sp>
      <p:sp>
        <p:nvSpPr>
          <p:cNvPr id="5" name="TextBox 4"/>
          <p:cNvSpPr txBox="1"/>
          <p:nvPr/>
        </p:nvSpPr>
        <p:spPr>
          <a:xfrm>
            <a:off x="287337" y="1179329"/>
            <a:ext cx="8497887" cy="1169551"/>
          </a:xfrm>
          <a:prstGeom prst="rect">
            <a:avLst/>
          </a:prstGeom>
          <a:noFill/>
        </p:spPr>
        <p:txBody>
          <a:bodyPr wrap="square" rtlCol="0">
            <a:spAutoFit/>
          </a:bodyPr>
          <a:lstStyle/>
          <a:p>
            <a:r>
              <a:rPr lang="en-US" sz="1400" dirty="0">
                <a:solidFill>
                  <a:schemeClr val="bg1">
                    <a:lumMod val="50000"/>
                  </a:schemeClr>
                </a:solidFill>
              </a:rPr>
              <a:t>The European Federation of Pharmaceutical Industries and Associations (</a:t>
            </a:r>
            <a:r>
              <a:rPr lang="en-US" sz="1400" dirty="0">
                <a:solidFill>
                  <a:srgbClr val="F5841F"/>
                </a:solidFill>
              </a:rPr>
              <a:t>EFPIA</a:t>
            </a:r>
            <a:r>
              <a:rPr lang="en-US" sz="1400" dirty="0">
                <a:solidFill>
                  <a:schemeClr val="bg1">
                    <a:lumMod val="50000"/>
                  </a:schemeClr>
                </a:solidFill>
              </a:rPr>
              <a:t>) represents the pharmaceutical industry operating in Europe. Through its direct membership of </a:t>
            </a:r>
            <a:r>
              <a:rPr lang="en-US" sz="1400" dirty="0">
                <a:solidFill>
                  <a:srgbClr val="008898"/>
                </a:solidFill>
              </a:rPr>
              <a:t>33 national associations</a:t>
            </a:r>
            <a:r>
              <a:rPr lang="en-US" sz="1400" dirty="0">
                <a:solidFill>
                  <a:schemeClr val="bg1">
                    <a:lumMod val="50000"/>
                  </a:schemeClr>
                </a:solidFill>
              </a:rPr>
              <a:t> and </a:t>
            </a:r>
            <a:r>
              <a:rPr lang="en-US" sz="1400" dirty="0">
                <a:solidFill>
                  <a:schemeClr val="tx2"/>
                </a:solidFill>
              </a:rPr>
              <a:t>40 leading pharmaceutical companies</a:t>
            </a:r>
            <a:r>
              <a:rPr lang="en-US" sz="1400" dirty="0">
                <a:solidFill>
                  <a:schemeClr val="bg1">
                    <a:lumMod val="50000"/>
                  </a:schemeClr>
                </a:solidFill>
              </a:rPr>
              <a:t>, EFPIA is the voice on the EU scene of 1,900 </a:t>
            </a:r>
            <a:r>
              <a:rPr lang="en-US" sz="1400" dirty="0" smtClean="0">
                <a:solidFill>
                  <a:schemeClr val="bg1">
                    <a:lumMod val="50000"/>
                  </a:schemeClr>
                </a:solidFill>
              </a:rPr>
              <a:t>companies. EFPIA counts two </a:t>
            </a:r>
            <a:r>
              <a:rPr lang="en-US" sz="1400" dirty="0" err="1" smtClean="0">
                <a:solidFill>
                  <a:schemeClr val="bg1">
                    <a:lumMod val="50000"/>
                  </a:schemeClr>
                </a:solidFill>
              </a:rPr>
              <a:t>specialised</a:t>
            </a:r>
            <a:r>
              <a:rPr lang="en-US" sz="1400" dirty="0" smtClean="0">
                <a:solidFill>
                  <a:schemeClr val="bg1">
                    <a:lumMod val="50000"/>
                  </a:schemeClr>
                </a:solidFill>
              </a:rPr>
              <a:t> companies : </a:t>
            </a:r>
            <a:r>
              <a:rPr lang="en-US" sz="1400" dirty="0" smtClean="0">
                <a:solidFill>
                  <a:srgbClr val="F5841F"/>
                </a:solidFill>
              </a:rPr>
              <a:t>Vaccines Europe </a:t>
            </a:r>
            <a:r>
              <a:rPr lang="en-US" sz="1400" dirty="0" smtClean="0">
                <a:solidFill>
                  <a:schemeClr val="bg1">
                    <a:lumMod val="50000"/>
                  </a:schemeClr>
                </a:solidFill>
              </a:rPr>
              <a:t>(VE) and </a:t>
            </a:r>
            <a:r>
              <a:rPr lang="en-US" sz="1400" dirty="0" smtClean="0">
                <a:solidFill>
                  <a:srgbClr val="F5841F"/>
                </a:solidFill>
              </a:rPr>
              <a:t>European Biopharmaceutical Enterprises</a:t>
            </a:r>
            <a:r>
              <a:rPr lang="en-US" sz="1400" dirty="0" smtClean="0">
                <a:solidFill>
                  <a:schemeClr val="bg1">
                    <a:lumMod val="50000"/>
                  </a:schemeClr>
                </a:solidFill>
              </a:rPr>
              <a:t> (EBE).</a:t>
            </a:r>
            <a:endParaRPr lang="en-US" sz="1400" dirty="0">
              <a:solidFill>
                <a:schemeClr val="bg1">
                  <a:lumMod val="50000"/>
                </a:schemeClr>
              </a:solidFill>
            </a:endParaRPr>
          </a:p>
        </p:txBody>
      </p:sp>
      <p:pic>
        <p:nvPicPr>
          <p:cNvPr id="6" name="Picture 5" descr="Screen Shot 2014-01-30 at 13.29.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12876"/>
            <a:ext cx="3396226" cy="3888432"/>
          </a:xfrm>
          <a:prstGeom prst="rect">
            <a:avLst/>
          </a:prstGeom>
        </p:spPr>
      </p:pic>
      <p:pic>
        <p:nvPicPr>
          <p:cNvPr id="7" name="Picture 6" descr="Screen Shot 2014-01-30 at 13.30.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1" y="2353326"/>
            <a:ext cx="2991549" cy="3816424"/>
          </a:xfrm>
          <a:prstGeom prst="rect">
            <a:avLst/>
          </a:prstGeom>
        </p:spPr>
      </p:pic>
      <p:pic>
        <p:nvPicPr>
          <p:cNvPr id="8" name="Picture 7" descr="Screen Shot 2014-01-30 at 13.30.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1" y="2369506"/>
            <a:ext cx="2347736" cy="1872208"/>
          </a:xfrm>
          <a:prstGeom prst="rect">
            <a:avLst/>
          </a:prstGeom>
        </p:spPr>
      </p:pic>
    </p:spTree>
    <p:extLst>
      <p:ext uri="{BB962C8B-B14F-4D97-AF65-F5344CB8AC3E}">
        <p14:creationId xmlns:p14="http://schemas.microsoft.com/office/powerpoint/2010/main" val="38780041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val="11008137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3048"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3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US" sz="800">
              <a:latin typeface="Arial"/>
              <a:cs typeface="Arial"/>
              <a:sym typeface="Arial"/>
            </a:endParaRPr>
          </a:p>
        </p:txBody>
      </p:sp>
      <p:sp>
        <p:nvSpPr>
          <p:cNvPr id="2" name="Title 1"/>
          <p:cNvSpPr>
            <a:spLocks noGrp="1"/>
          </p:cNvSpPr>
          <p:nvPr>
            <p:ph type="title"/>
          </p:nvPr>
        </p:nvSpPr>
        <p:spPr>
          <a:xfrm>
            <a:off x="250825" y="540000"/>
            <a:ext cx="8534399" cy="615553"/>
          </a:xfrm>
        </p:spPr>
        <p:txBody>
          <a:bodyPr/>
          <a:lstStyle/>
          <a:p>
            <a:r>
              <a:rPr lang="en-US" dirty="0"/>
              <a:t>Over the last 60 years Europe has made great strides in improving health outcomes resulting in a 14-17 % increase in life </a:t>
            </a:r>
            <a:r>
              <a:rPr lang="en-US" dirty="0" smtClean="0"/>
              <a:t>expectancy</a:t>
            </a:r>
            <a:endParaRPr lang="en-US" dirty="0"/>
          </a:p>
        </p:txBody>
      </p:sp>
      <p:sp>
        <p:nvSpPr>
          <p:cNvPr id="3" name="Footer Placeholder 2"/>
          <p:cNvSpPr>
            <a:spLocks noGrp="1"/>
          </p:cNvSpPr>
          <p:nvPr>
            <p:ph type="ftr" sz="quarter" idx="11"/>
          </p:nvPr>
        </p:nvSpPr>
        <p:spPr/>
        <p:txBody>
          <a:bodyPr/>
          <a:lstStyle/>
          <a:p>
            <a:r>
              <a:rPr lang="en-US" dirty="0"/>
              <a:t>Health &amp; Growth</a:t>
            </a:r>
          </a:p>
        </p:txBody>
      </p:sp>
      <p:sp>
        <p:nvSpPr>
          <p:cNvPr id="4" name="Slide Number Placeholder 3"/>
          <p:cNvSpPr>
            <a:spLocks noGrp="1"/>
          </p:cNvSpPr>
          <p:nvPr>
            <p:ph type="sldNum" sz="quarter" idx="12"/>
          </p:nvPr>
        </p:nvSpPr>
        <p:spPr/>
        <p:txBody>
          <a:bodyPr/>
          <a:lstStyle/>
          <a:p>
            <a:fld id="{F2B5B6FF-6742-42ED-922D-A405021672AA}" type="slidenum">
              <a:rPr lang="fr-BE" smtClean="0"/>
              <a:pPr/>
              <a:t>3</a:t>
            </a:fld>
            <a:endParaRPr lang="fr-BE" dirty="0"/>
          </a:p>
        </p:txBody>
      </p:sp>
      <p:sp>
        <p:nvSpPr>
          <p:cNvPr id="5" name="Text Placeholder 4"/>
          <p:cNvSpPr>
            <a:spLocks noGrp="1"/>
          </p:cNvSpPr>
          <p:nvPr>
            <p:ph type="body" sz="quarter" idx="13"/>
          </p:nvPr>
        </p:nvSpPr>
        <p:spPr/>
        <p:txBody>
          <a:bodyPr/>
          <a:lstStyle/>
          <a:p>
            <a:r>
              <a:rPr lang="en-US" kern="0" dirty="0"/>
              <a:t>Life expectancy at birth for EU27 countries (1950-2010</a:t>
            </a:r>
            <a:r>
              <a:rPr lang="en-US" kern="0" dirty="0" smtClean="0"/>
              <a:t>)</a:t>
            </a:r>
            <a:endParaRPr lang="en-US" kern="0" dirty="0"/>
          </a:p>
        </p:txBody>
      </p:sp>
      <p:pic>
        <p:nvPicPr>
          <p:cNvPr id="8" name="Picture 10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3737"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6372200" y="2580208"/>
            <a:ext cx="2052112" cy="1600438"/>
          </a:xfrm>
          <a:prstGeom prst="rect">
            <a:avLst/>
          </a:prstGeom>
          <a:noFill/>
        </p:spPr>
        <p:txBody>
          <a:bodyPr wrap="square">
            <a:spAutoFit/>
          </a:bodyPr>
          <a:lstStyle/>
          <a:p>
            <a:pPr marL="265113" indent="-265113" algn="just" fontAlgn="auto">
              <a:spcBef>
                <a:spcPct val="20000"/>
              </a:spcBef>
              <a:spcAft>
                <a:spcPts val="0"/>
              </a:spcAft>
              <a:buClr>
                <a:srgbClr val="F5841F"/>
              </a:buClr>
              <a:buFont typeface="Wingdings 2" pitchFamily="18" charset="2"/>
              <a:buChar char=""/>
              <a:defRPr/>
            </a:pPr>
            <a:r>
              <a:rPr lang="en-US" sz="1400" dirty="0">
                <a:solidFill>
                  <a:schemeClr val="tx1">
                    <a:lumMod val="65000"/>
                    <a:lumOff val="35000"/>
                  </a:schemeClr>
                </a:solidFill>
              </a:rPr>
              <a:t>During the last 60 years, both male and female life expectancies have improved </a:t>
            </a:r>
            <a:r>
              <a:rPr lang="en-US" sz="1400" dirty="0" smtClean="0">
                <a:solidFill>
                  <a:schemeClr val="tx1">
                    <a:lumMod val="65000"/>
                    <a:lumOff val="35000"/>
                  </a:schemeClr>
                </a:solidFill>
              </a:rPr>
              <a:t>substantially </a:t>
            </a:r>
            <a:r>
              <a:rPr lang="en-US" sz="1400" dirty="0">
                <a:solidFill>
                  <a:schemeClr val="tx1">
                    <a:lumMod val="65000"/>
                    <a:lumOff val="35000"/>
                  </a:schemeClr>
                </a:solidFill>
              </a:rPr>
              <a:t>across Europe.</a:t>
            </a:r>
          </a:p>
        </p:txBody>
      </p:sp>
      <p:sp>
        <p:nvSpPr>
          <p:cNvPr id="44" name="TextBox 43"/>
          <p:cNvSpPr txBox="1">
            <a:spLocks noChangeArrowheads="1"/>
          </p:cNvSpPr>
          <p:nvPr/>
        </p:nvSpPr>
        <p:spPr bwMode="auto">
          <a:xfrm>
            <a:off x="244475" y="6457950"/>
            <a:ext cx="6834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90000"/>
              </a:lnSpc>
            </a:pPr>
            <a:endParaRPr lang="en-US" sz="800" dirty="0"/>
          </a:p>
          <a:p>
            <a:pPr>
              <a:lnSpc>
                <a:spcPct val="90000"/>
              </a:lnSpc>
            </a:pPr>
            <a:r>
              <a:rPr lang="en-US" sz="800" dirty="0"/>
              <a:t>Source: United Nations: World Population Prospects – The 2010 Revision (2011)</a:t>
            </a:r>
          </a:p>
        </p:txBody>
      </p:sp>
      <p:sp>
        <p:nvSpPr>
          <p:cNvPr id="45" name="Rectangle 44"/>
          <p:cNvSpPr/>
          <p:nvPr/>
        </p:nvSpPr>
        <p:spPr>
          <a:xfrm>
            <a:off x="12700" y="12700"/>
            <a:ext cx="2590800" cy="29527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t>Health &amp; Wealth</a:t>
            </a:r>
          </a:p>
        </p:txBody>
      </p:sp>
      <p:graphicFrame>
        <p:nvGraphicFramePr>
          <p:cNvPr id="66" name="Chart 65"/>
          <p:cNvGraphicFramePr/>
          <p:nvPr>
            <p:extLst>
              <p:ext uri="{D42A27DB-BD31-4B8C-83A1-F6EECF244321}">
                <p14:modId xmlns:p14="http://schemas.microsoft.com/office/powerpoint/2010/main" val="1917679228"/>
              </p:ext>
            </p:extLst>
          </p:nvPr>
        </p:nvGraphicFramePr>
        <p:xfrm>
          <a:off x="501526" y="1744799"/>
          <a:ext cx="6096000" cy="4335326"/>
        </p:xfrm>
        <a:graphic>
          <a:graphicData uri="http://schemas.openxmlformats.org/drawingml/2006/chart">
            <c:chart xmlns:c="http://schemas.openxmlformats.org/drawingml/2006/chart" xmlns:r="http://schemas.openxmlformats.org/officeDocument/2006/relationships" r:id="rId11"/>
          </a:graphicData>
        </a:graphic>
      </p:graphicFrame>
      <p:sp>
        <p:nvSpPr>
          <p:cNvPr id="67" name="Rectangle 66"/>
          <p:cNvSpPr/>
          <p:nvPr/>
        </p:nvSpPr>
        <p:spPr>
          <a:xfrm>
            <a:off x="310436" y="2234334"/>
            <a:ext cx="971420" cy="276999"/>
          </a:xfrm>
          <a:prstGeom prst="rect">
            <a:avLst/>
          </a:prstGeom>
        </p:spPr>
        <p:txBody>
          <a:bodyPr wrap="none" lIns="0" tIns="0" rIns="0" bIns="0" anchorCtr="0">
            <a:spAutoFit/>
          </a:bodyPr>
          <a:lstStyle/>
          <a:p>
            <a:pPr algn="ctr">
              <a:lnSpc>
                <a:spcPct val="90000"/>
              </a:lnSpc>
              <a:defRPr/>
            </a:pPr>
            <a:r>
              <a:rPr lang="en-US" sz="1000" b="1" dirty="0">
                <a:cs typeface="Arial"/>
                <a:sym typeface="Arial"/>
              </a:rPr>
              <a:t>Life Expectancy</a:t>
            </a:r>
            <a:br>
              <a:rPr lang="en-US" sz="1000" b="1" dirty="0">
                <a:cs typeface="Arial"/>
                <a:sym typeface="Arial"/>
              </a:rPr>
            </a:br>
            <a:r>
              <a:rPr lang="en-US" sz="1000" b="1" dirty="0">
                <a:cs typeface="Arial"/>
                <a:sym typeface="Arial"/>
              </a:rPr>
              <a:t>(years)</a:t>
            </a:r>
          </a:p>
        </p:txBody>
      </p:sp>
      <p:sp>
        <p:nvSpPr>
          <p:cNvPr id="68" name="Rectangle 67"/>
          <p:cNvSpPr/>
          <p:nvPr/>
        </p:nvSpPr>
        <p:spPr>
          <a:xfrm>
            <a:off x="5753170" y="5237385"/>
            <a:ext cx="730970" cy="138499"/>
          </a:xfrm>
          <a:prstGeom prst="rect">
            <a:avLst/>
          </a:prstGeom>
        </p:spPr>
        <p:txBody>
          <a:bodyPr wrap="none" lIns="0" tIns="0" rIns="0" bIns="0" anchorCtr="0">
            <a:spAutoFit/>
          </a:bodyPr>
          <a:lstStyle/>
          <a:p>
            <a:pPr algn="ctr">
              <a:lnSpc>
                <a:spcPct val="90000"/>
              </a:lnSpc>
              <a:defRPr/>
            </a:pPr>
            <a:r>
              <a:rPr lang="en-US" sz="1000" b="1" dirty="0" smtClean="0">
                <a:cs typeface="Arial"/>
                <a:sym typeface="Arial"/>
              </a:rPr>
              <a:t>Time Period</a:t>
            </a:r>
            <a:endParaRPr lang="en-US" sz="1000" b="1" dirty="0">
              <a:cs typeface="Arial"/>
              <a:sym typeface="Arial"/>
            </a:endParaRPr>
          </a:p>
        </p:txBody>
      </p:sp>
      <p:cxnSp>
        <p:nvCxnSpPr>
          <p:cNvPr id="69" name="Straight Connector 68"/>
          <p:cNvCxnSpPr/>
          <p:nvPr/>
        </p:nvCxnSpPr>
        <p:spPr>
          <a:xfrm>
            <a:off x="804773" y="4952101"/>
            <a:ext cx="4830792"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04773" y="4331000"/>
            <a:ext cx="520172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554964" y="2942146"/>
            <a:ext cx="4572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5980617" y="2950773"/>
            <a:ext cx="0" cy="13735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609685" y="3899678"/>
            <a:ext cx="0" cy="10485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562689" y="3898778"/>
            <a:ext cx="12077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5739083" y="3476985"/>
            <a:ext cx="465826" cy="198407"/>
          </a:xfrm>
          <a:prstGeom prst="ellipse">
            <a:avLst/>
          </a:prstGeom>
          <a:solidFill>
            <a:srgbClr val="9B171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i="1" dirty="0" smtClean="0">
                <a:solidFill>
                  <a:schemeClr val="bg1"/>
                </a:solidFill>
              </a:rPr>
              <a:t>+17%</a:t>
            </a:r>
            <a:endParaRPr lang="en-GB" sz="1000" b="1" i="1" dirty="0">
              <a:solidFill>
                <a:schemeClr val="bg1"/>
              </a:solidFill>
            </a:endParaRPr>
          </a:p>
        </p:txBody>
      </p:sp>
      <p:sp>
        <p:nvSpPr>
          <p:cNvPr id="76" name="Oval 75"/>
          <p:cNvSpPr/>
          <p:nvPr/>
        </p:nvSpPr>
        <p:spPr>
          <a:xfrm>
            <a:off x="5385398" y="4408639"/>
            <a:ext cx="465826" cy="198407"/>
          </a:xfrm>
          <a:prstGeom prst="ellipse">
            <a:avLst/>
          </a:prstGeom>
          <a:solidFill>
            <a:srgbClr val="9B171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i="1" smtClean="0">
                <a:solidFill>
                  <a:schemeClr val="bg1"/>
                </a:solidFill>
              </a:rPr>
              <a:t>+14%</a:t>
            </a:r>
            <a:endParaRPr lang="en-GB" sz="1000" b="1" i="1" dirty="0">
              <a:solidFill>
                <a:schemeClr val="bg1"/>
              </a:solidFill>
            </a:endParaRPr>
          </a:p>
        </p:txBody>
      </p:sp>
      <p:grpSp>
        <p:nvGrpSpPr>
          <p:cNvPr id="23" name="Group 198"/>
          <p:cNvGrpSpPr>
            <a:grpSpLocks/>
          </p:cNvGrpSpPr>
          <p:nvPr/>
        </p:nvGrpSpPr>
        <p:grpSpPr bwMode="auto">
          <a:xfrm>
            <a:off x="709482" y="5108761"/>
            <a:ext cx="217488" cy="103187"/>
            <a:chOff x="5654847" y="3122318"/>
            <a:chExt cx="217561" cy="103246"/>
          </a:xfrm>
        </p:grpSpPr>
        <p:sp>
          <p:nvSpPr>
            <p:cNvPr id="24" name="Freeform 23"/>
            <p:cNvSpPr/>
            <p:nvPr>
              <p:custDataLst>
                <p:tags r:id="rId4"/>
              </p:custDataLst>
            </p:nvPr>
          </p:nvSpPr>
          <p:spPr bwMode="gray">
            <a:xfrm>
              <a:off x="5654847" y="3122318"/>
              <a:ext cx="217561" cy="103246"/>
            </a:xfrm>
            <a:custGeom>
              <a:avLst/>
              <a:gdLst>
                <a:gd name="connsiteX0" fmla="*/ 0 w 1150144"/>
                <a:gd name="connsiteY0" fmla="*/ 307181 h 366713"/>
                <a:gd name="connsiteX1" fmla="*/ 0 w 1150144"/>
                <a:gd name="connsiteY1" fmla="*/ 366713 h 366713"/>
                <a:gd name="connsiteX2" fmla="*/ 1150144 w 1150144"/>
                <a:gd name="connsiteY2" fmla="*/ 54769 h 366713"/>
                <a:gd name="connsiteX3" fmla="*/ 1150144 w 1150144"/>
                <a:gd name="connsiteY3" fmla="*/ 0 h 366713"/>
                <a:gd name="connsiteX4" fmla="*/ 0 w 1150144"/>
                <a:gd name="connsiteY4" fmla="*/ 307181 h 366713"/>
                <a:gd name="connsiteX0" fmla="*/ 12705 w 1150144"/>
                <a:gd name="connsiteY0" fmla="*/ 227490 h 366713"/>
                <a:gd name="connsiteX1" fmla="*/ 0 w 1150144"/>
                <a:gd name="connsiteY1" fmla="*/ 366713 h 366713"/>
                <a:gd name="connsiteX2" fmla="*/ 1150144 w 1150144"/>
                <a:gd name="connsiteY2" fmla="*/ 54769 h 366713"/>
                <a:gd name="connsiteX3" fmla="*/ 1150144 w 1150144"/>
                <a:gd name="connsiteY3" fmla="*/ 0 h 366713"/>
                <a:gd name="connsiteX4" fmla="*/ 12705 w 1150144"/>
                <a:gd name="connsiteY4" fmla="*/ 227490 h 366713"/>
                <a:gd name="connsiteX0" fmla="*/ 0 w 1137439"/>
                <a:gd name="connsiteY0" fmla="*/ 227490 h 314742"/>
                <a:gd name="connsiteX1" fmla="*/ 12710 w 1137439"/>
                <a:gd name="connsiteY1" fmla="*/ 314742 h 314742"/>
                <a:gd name="connsiteX2" fmla="*/ 1137439 w 1137439"/>
                <a:gd name="connsiteY2" fmla="*/ 54769 h 314742"/>
                <a:gd name="connsiteX3" fmla="*/ 1137439 w 1137439"/>
                <a:gd name="connsiteY3" fmla="*/ 0 h 314742"/>
                <a:gd name="connsiteX4" fmla="*/ 0 w 1137439"/>
                <a:gd name="connsiteY4" fmla="*/ 227490 h 314742"/>
                <a:gd name="connsiteX0" fmla="*/ 0 w 1150144"/>
                <a:gd name="connsiteY0" fmla="*/ 227490 h 314742"/>
                <a:gd name="connsiteX1" fmla="*/ 12710 w 1150144"/>
                <a:gd name="connsiteY1" fmla="*/ 314742 h 314742"/>
                <a:gd name="connsiteX2" fmla="*/ 1150144 w 1150144"/>
                <a:gd name="connsiteY2" fmla="*/ 130995 h 314742"/>
                <a:gd name="connsiteX3" fmla="*/ 1137439 w 1150144"/>
                <a:gd name="connsiteY3" fmla="*/ 0 h 314742"/>
                <a:gd name="connsiteX4" fmla="*/ 0 w 1150144"/>
                <a:gd name="connsiteY4" fmla="*/ 227490 h 314742"/>
                <a:gd name="connsiteX0" fmla="*/ 0 w 1150144"/>
                <a:gd name="connsiteY0" fmla="*/ 175519 h 262771"/>
                <a:gd name="connsiteX1" fmla="*/ 12710 w 1150144"/>
                <a:gd name="connsiteY1" fmla="*/ 262771 h 262771"/>
                <a:gd name="connsiteX2" fmla="*/ 1150144 w 1150144"/>
                <a:gd name="connsiteY2" fmla="*/ 79024 h 262771"/>
                <a:gd name="connsiteX3" fmla="*/ 1150144 w 1150144"/>
                <a:gd name="connsiteY3" fmla="*/ 0 h 262771"/>
                <a:gd name="connsiteX4" fmla="*/ 0 w 1150144"/>
                <a:gd name="connsiteY4" fmla="*/ 175519 h 262771"/>
                <a:gd name="connsiteX0" fmla="*/ 0 w 1216729"/>
                <a:gd name="connsiteY0" fmla="*/ 175519 h 262771"/>
                <a:gd name="connsiteX1" fmla="*/ 12710 w 1216729"/>
                <a:gd name="connsiteY1" fmla="*/ 262771 h 262771"/>
                <a:gd name="connsiteX2" fmla="*/ 1216729 w 1216729"/>
                <a:gd name="connsiteY2" fmla="*/ 195234 h 262771"/>
                <a:gd name="connsiteX3" fmla="*/ 1150144 w 1216729"/>
                <a:gd name="connsiteY3" fmla="*/ 0 h 262771"/>
                <a:gd name="connsiteX4" fmla="*/ 0 w 1216729"/>
                <a:gd name="connsiteY4" fmla="*/ 175519 h 262771"/>
                <a:gd name="connsiteX0" fmla="*/ 0 w 1216729"/>
                <a:gd name="connsiteY0" fmla="*/ 62941 h 150193"/>
                <a:gd name="connsiteX1" fmla="*/ 12710 w 1216729"/>
                <a:gd name="connsiteY1" fmla="*/ 150193 h 150193"/>
                <a:gd name="connsiteX2" fmla="*/ 1216729 w 1216729"/>
                <a:gd name="connsiteY2" fmla="*/ 82656 h 150193"/>
                <a:gd name="connsiteX3" fmla="*/ 1176776 w 1216729"/>
                <a:gd name="connsiteY3" fmla="*/ 0 h 150193"/>
                <a:gd name="connsiteX4" fmla="*/ 0 w 1216729"/>
                <a:gd name="connsiteY4" fmla="*/ 62941 h 150193"/>
                <a:gd name="connsiteX0" fmla="*/ 0 w 1216729"/>
                <a:gd name="connsiteY0" fmla="*/ 70205 h 157457"/>
                <a:gd name="connsiteX1" fmla="*/ 12710 w 1216729"/>
                <a:gd name="connsiteY1" fmla="*/ 157457 h 157457"/>
                <a:gd name="connsiteX2" fmla="*/ 1216729 w 1216729"/>
                <a:gd name="connsiteY2" fmla="*/ 89920 h 157457"/>
                <a:gd name="connsiteX3" fmla="*/ 1216729 w 1216729"/>
                <a:gd name="connsiteY3" fmla="*/ 0 h 157457"/>
                <a:gd name="connsiteX4" fmla="*/ 0 w 1216729"/>
                <a:gd name="connsiteY4" fmla="*/ 70205 h 15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729" h="157457">
                  <a:moveTo>
                    <a:pt x="0" y="70205"/>
                  </a:moveTo>
                  <a:lnTo>
                    <a:pt x="12710" y="157457"/>
                  </a:lnTo>
                  <a:lnTo>
                    <a:pt x="1216729" y="89920"/>
                  </a:lnTo>
                  <a:lnTo>
                    <a:pt x="1216729" y="0"/>
                  </a:lnTo>
                  <a:lnTo>
                    <a:pt x="0" y="70205"/>
                  </a:lnTo>
                  <a:close/>
                </a:path>
              </a:pathLst>
            </a:cu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fontAlgn="auto">
                <a:lnSpc>
                  <a:spcPct val="90000"/>
                </a:lnSpc>
                <a:spcBef>
                  <a:spcPts val="900"/>
                </a:spcBef>
                <a:spcAft>
                  <a:spcPts val="0"/>
                </a:spcAft>
                <a:defRPr/>
              </a:pPr>
              <a:endParaRPr lang="en-US" sz="1400" dirty="0" err="1">
                <a:solidFill>
                  <a:schemeClr val="tx1"/>
                </a:solidFill>
                <a:cs typeface="Arial" pitchFamily="34" charset="0"/>
              </a:endParaRPr>
            </a:p>
          </p:txBody>
        </p:sp>
        <p:cxnSp>
          <p:nvCxnSpPr>
            <p:cNvPr id="25" name="Straight Connector 24"/>
            <p:cNvCxnSpPr>
              <a:stCxn id="24" idx="1"/>
              <a:endCxn id="24" idx="2"/>
            </p:cNvCxnSpPr>
            <p:nvPr>
              <p:custDataLst>
                <p:tags r:id="rId5"/>
              </p:custDataLst>
            </p:nvPr>
          </p:nvCxnSpPr>
          <p:spPr bwMode="gray">
            <a:xfrm flipV="1">
              <a:off x="5656436" y="3181089"/>
              <a:ext cx="215972" cy="44475"/>
            </a:xfrm>
            <a:prstGeom prst="line">
              <a:avLst/>
            </a:prstGeom>
            <a:ln w="63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0"/>
              <a:endCxn id="24" idx="3"/>
            </p:cNvCxnSpPr>
            <p:nvPr>
              <p:custDataLst>
                <p:tags r:id="rId6"/>
              </p:custDataLst>
            </p:nvPr>
          </p:nvCxnSpPr>
          <p:spPr bwMode="gray">
            <a:xfrm flipV="1">
              <a:off x="5654847" y="3122318"/>
              <a:ext cx="217561" cy="46063"/>
            </a:xfrm>
            <a:prstGeom prst="line">
              <a:avLst/>
            </a:prstGeom>
            <a:ln w="63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603843" y="5218982"/>
            <a:ext cx="164592" cy="120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0</a:t>
            </a:r>
            <a:endParaRPr lang="en-GB" sz="800" dirty="0">
              <a:solidFill>
                <a:schemeClr val="tx1"/>
              </a:solidFill>
            </a:endParaRPr>
          </a:p>
        </p:txBody>
      </p:sp>
    </p:spTree>
    <p:extLst>
      <p:ext uri="{BB962C8B-B14F-4D97-AF65-F5344CB8AC3E}">
        <p14:creationId xmlns:p14="http://schemas.microsoft.com/office/powerpoint/2010/main" val="19100299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6434470" y="1666519"/>
            <a:ext cx="2148840" cy="1935654"/>
          </a:xfrm>
          <a:prstGeom prst="round2DiagRect">
            <a:avLst/>
          </a:prstGeom>
          <a:solidFill>
            <a:srgbClr val="BEC0C2"/>
          </a:solidFill>
          <a:ln w="19050">
            <a:noFill/>
          </a:ln>
          <a:extLst/>
        </p:spPr>
        <p:txBody>
          <a:bodyPr wrap="square">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cs typeface="Arial" charset="0"/>
              </a:rPr>
              <a:t>Multiple Sclerosis</a:t>
            </a:r>
            <a:r>
              <a:rPr lang="en-US" sz="1200" dirty="0" smtClean="0">
                <a:cs typeface="Arial" charset="0"/>
              </a:rPr>
              <a:t> </a:t>
            </a:r>
          </a:p>
          <a:p>
            <a:pPr eaLnBrk="1" hangingPunct="1"/>
            <a:r>
              <a:rPr lang="en-US" sz="1200" dirty="0" smtClean="0">
                <a:solidFill>
                  <a:schemeClr val="tx1">
                    <a:lumMod val="50000"/>
                    <a:lumOff val="50000"/>
                  </a:schemeClr>
                </a:solidFill>
                <a:cs typeface="Arial" charset="0"/>
              </a:rPr>
              <a:t>Oral and biologic treatments approved over the past 15 years have </a:t>
            </a:r>
            <a:r>
              <a:rPr lang="en-US" sz="1200" dirty="0" smtClean="0">
                <a:solidFill>
                  <a:srgbClr val="000000"/>
                </a:solidFill>
                <a:cs typeface="Arial" charset="0"/>
              </a:rPr>
              <a:t>dramatically improved outcomes for MS patients, </a:t>
            </a:r>
            <a:r>
              <a:rPr lang="en-US" sz="1200" dirty="0" smtClean="0">
                <a:solidFill>
                  <a:schemeClr val="tx1">
                    <a:lumMod val="50000"/>
                    <a:lumOff val="50000"/>
                  </a:schemeClr>
                </a:solidFill>
                <a:cs typeface="Arial" charset="0"/>
              </a:rPr>
              <a:t>slowing disability progression and offering fewer relapses.</a:t>
            </a:r>
            <a:endParaRPr lang="en-US" sz="1200" baseline="30000" dirty="0">
              <a:solidFill>
                <a:schemeClr val="tx1">
                  <a:lumMod val="50000"/>
                  <a:lumOff val="50000"/>
                </a:schemeClr>
              </a:solidFill>
              <a:cs typeface="Arial" charset="0"/>
            </a:endParaRPr>
          </a:p>
        </p:txBody>
      </p:sp>
      <p:sp>
        <p:nvSpPr>
          <p:cNvPr id="13" name="TextBox 12"/>
          <p:cNvSpPr txBox="1"/>
          <p:nvPr/>
        </p:nvSpPr>
        <p:spPr>
          <a:xfrm>
            <a:off x="457200" y="1796146"/>
            <a:ext cx="2131379" cy="2145268"/>
          </a:xfrm>
          <a:prstGeom prst="round2DiagRect">
            <a:avLst/>
          </a:prstGeom>
          <a:solidFill>
            <a:srgbClr val="BEC0C2"/>
          </a:solidFill>
          <a:ln w="19050">
            <a:noFill/>
          </a:ln>
        </p:spPr>
        <p:txBody>
          <a:bodyPr wrap="square" rtlCol="0">
            <a:spAutoFit/>
          </a:bodyPr>
          <a:lstStyle/>
          <a:p>
            <a:r>
              <a:rPr lang="en-US" sz="1200" b="1" dirty="0" smtClean="0">
                <a:latin typeface="Arial" pitchFamily="34" charset="0"/>
                <a:cs typeface="Arial" pitchFamily="34" charset="0"/>
              </a:rPr>
              <a:t>HIV/AIDS</a:t>
            </a:r>
            <a:r>
              <a:rPr lang="en-US" sz="1200" dirty="0" smtClean="0">
                <a:latin typeface="Arial" pitchFamily="34" charset="0"/>
                <a:cs typeface="Arial" pitchFamily="34" charset="0"/>
              </a:rPr>
              <a:t> </a:t>
            </a:r>
          </a:p>
          <a:p>
            <a:r>
              <a:rPr lang="en-US" sz="1200" dirty="0" smtClean="0">
                <a:solidFill>
                  <a:schemeClr val="tx1">
                    <a:lumMod val="50000"/>
                    <a:lumOff val="50000"/>
                  </a:schemeClr>
                </a:solidFill>
                <a:latin typeface="Arial" pitchFamily="34" charset="0"/>
                <a:cs typeface="Arial" pitchFamily="34" charset="0"/>
              </a:rPr>
              <a:t>In </a:t>
            </a:r>
            <a:r>
              <a:rPr lang="en-US" sz="1200" dirty="0">
                <a:solidFill>
                  <a:schemeClr val="tx1">
                    <a:lumMod val="50000"/>
                    <a:lumOff val="50000"/>
                  </a:schemeClr>
                </a:solidFill>
                <a:latin typeface="Arial" pitchFamily="34" charset="0"/>
                <a:cs typeface="Arial" pitchFamily="34" charset="0"/>
              </a:rPr>
              <a:t>the last two decades, advances in treatment </a:t>
            </a:r>
            <a:r>
              <a:rPr lang="en-US" sz="1200" dirty="0" smtClean="0">
                <a:solidFill>
                  <a:schemeClr val="tx1">
                    <a:lumMod val="50000"/>
                    <a:lumOff val="50000"/>
                  </a:schemeClr>
                </a:solidFill>
                <a:latin typeface="Arial" pitchFamily="34" charset="0"/>
                <a:cs typeface="Arial" pitchFamily="34" charset="0"/>
              </a:rPr>
              <a:t>have </a:t>
            </a:r>
            <a:r>
              <a:rPr lang="en-US" sz="1200" dirty="0">
                <a:solidFill>
                  <a:schemeClr val="tx1">
                    <a:lumMod val="50000"/>
                    <a:lumOff val="50000"/>
                  </a:schemeClr>
                </a:solidFill>
                <a:latin typeface="Arial" pitchFamily="34" charset="0"/>
                <a:cs typeface="Arial" pitchFamily="34" charset="0"/>
              </a:rPr>
              <a:t>contributed to </a:t>
            </a:r>
            <a:r>
              <a:rPr lang="en-US" sz="1200" dirty="0" smtClean="0">
                <a:solidFill>
                  <a:schemeClr val="tx1">
                    <a:lumMod val="50000"/>
                    <a:lumOff val="50000"/>
                  </a:schemeClr>
                </a:solidFill>
                <a:latin typeface="Arial" pitchFamily="34" charset="0"/>
                <a:cs typeface="Arial" pitchFamily="34" charset="0"/>
              </a:rPr>
              <a:t>a more </a:t>
            </a:r>
            <a:r>
              <a:rPr lang="en-US" sz="1200" dirty="0">
                <a:solidFill>
                  <a:schemeClr val="tx1">
                    <a:lumMod val="50000"/>
                    <a:lumOff val="50000"/>
                  </a:schemeClr>
                </a:solidFill>
                <a:latin typeface="Arial" pitchFamily="34" charset="0"/>
                <a:cs typeface="Arial" pitchFamily="34" charset="0"/>
              </a:rPr>
              <a:t>than </a:t>
            </a:r>
            <a:r>
              <a:rPr lang="en-US" sz="1200" dirty="0">
                <a:solidFill>
                  <a:srgbClr val="000000"/>
                </a:solidFill>
                <a:latin typeface="Arial" pitchFamily="34" charset="0"/>
                <a:cs typeface="Arial" pitchFamily="34" charset="0"/>
              </a:rPr>
              <a:t>80% decline </a:t>
            </a:r>
            <a:r>
              <a:rPr lang="en-US" sz="1200" dirty="0" smtClean="0">
                <a:solidFill>
                  <a:srgbClr val="000000"/>
                </a:solidFill>
                <a:latin typeface="Arial" pitchFamily="34" charset="0"/>
                <a:cs typeface="Arial" pitchFamily="34" charset="0"/>
              </a:rPr>
              <a:t/>
            </a:r>
            <a:br>
              <a:rPr lang="en-US" sz="1200" dirty="0" smtClean="0">
                <a:solidFill>
                  <a:srgbClr val="000000"/>
                </a:solidFill>
                <a:latin typeface="Arial" pitchFamily="34" charset="0"/>
                <a:cs typeface="Arial" pitchFamily="34" charset="0"/>
              </a:rPr>
            </a:br>
            <a:r>
              <a:rPr lang="en-US" sz="1200" dirty="0" smtClean="0">
                <a:solidFill>
                  <a:srgbClr val="000000"/>
                </a:solidFill>
                <a:latin typeface="Arial" pitchFamily="34" charset="0"/>
                <a:cs typeface="Arial" pitchFamily="34" charset="0"/>
              </a:rPr>
              <a:t>in </a:t>
            </a:r>
            <a:r>
              <a:rPr lang="en-US" sz="1200" dirty="0">
                <a:solidFill>
                  <a:srgbClr val="000000"/>
                </a:solidFill>
                <a:latin typeface="Arial" pitchFamily="34" charset="0"/>
                <a:cs typeface="Arial" pitchFamily="34" charset="0"/>
              </a:rPr>
              <a:t>death rates </a:t>
            </a:r>
            <a:r>
              <a:rPr lang="en-US" sz="1200" dirty="0">
                <a:solidFill>
                  <a:schemeClr val="tx1">
                    <a:lumMod val="50000"/>
                    <a:lumOff val="50000"/>
                  </a:schemeClr>
                </a:solidFill>
                <a:latin typeface="Arial" pitchFamily="34" charset="0"/>
                <a:cs typeface="Arial" pitchFamily="34" charset="0"/>
              </a:rPr>
              <a:t>and transformed the disease from an acute, fatal illness to a chronic condition. </a:t>
            </a:r>
            <a:endParaRPr lang="en-US" dirty="0">
              <a:solidFill>
                <a:schemeClr val="tx1">
                  <a:lumMod val="50000"/>
                  <a:lumOff val="50000"/>
                </a:schemeClr>
              </a:solidFill>
              <a:latin typeface="Arial" pitchFamily="34" charset="0"/>
              <a:cs typeface="Arial" pitchFamily="34" charset="0"/>
            </a:endParaRPr>
          </a:p>
        </p:txBody>
      </p:sp>
      <p:sp>
        <p:nvSpPr>
          <p:cNvPr id="41" name="Rectangle 40"/>
          <p:cNvSpPr/>
          <p:nvPr/>
        </p:nvSpPr>
        <p:spPr>
          <a:xfrm>
            <a:off x="-1285409" y="5638800"/>
            <a:ext cx="8422976" cy="510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2" name="Title 1"/>
          <p:cNvSpPr>
            <a:spLocks noGrp="1"/>
          </p:cNvSpPr>
          <p:nvPr>
            <p:ph type="title"/>
          </p:nvPr>
        </p:nvSpPr>
        <p:spPr>
          <a:xfrm>
            <a:off x="287337" y="525463"/>
            <a:ext cx="8497887" cy="838200"/>
          </a:xfrm>
        </p:spPr>
        <p:txBody>
          <a:bodyPr>
            <a:noAutofit/>
          </a:bodyPr>
          <a:lstStyle/>
          <a:p>
            <a:r>
              <a:rPr lang="en-US" sz="2000" dirty="0">
                <a:solidFill>
                  <a:srgbClr val="008898"/>
                </a:solidFill>
              </a:rPr>
              <a:t>Medicines Are Transforming the Treatment of Many Difficult Diseases</a:t>
            </a:r>
          </a:p>
        </p:txBody>
      </p:sp>
      <p:sp>
        <p:nvSpPr>
          <p:cNvPr id="4" name="Slide Number Placeholder 3"/>
          <p:cNvSpPr>
            <a:spLocks noGrp="1"/>
          </p:cNvSpPr>
          <p:nvPr>
            <p:ph type="sldNum" sz="quarter" idx="12"/>
          </p:nvPr>
        </p:nvSpPr>
        <p:spPr/>
        <p:txBody>
          <a:bodyPr/>
          <a:lstStyle/>
          <a:p>
            <a:r>
              <a:rPr lang="en-US" dirty="0" smtClean="0"/>
              <a:t>6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523759"/>
            <a:ext cx="4318004" cy="5181605"/>
          </a:xfrm>
          <a:prstGeom prst="rect">
            <a:avLst/>
          </a:prstGeom>
        </p:spPr>
      </p:pic>
      <p:sp>
        <p:nvSpPr>
          <p:cNvPr id="7" name="Text Box 6"/>
          <p:cNvSpPr txBox="1">
            <a:spLocks noChangeArrowheads="1"/>
          </p:cNvSpPr>
          <p:nvPr/>
        </p:nvSpPr>
        <p:spPr bwMode="auto">
          <a:xfrm>
            <a:off x="457200" y="4386946"/>
            <a:ext cx="2112264" cy="1736646"/>
          </a:xfrm>
          <a:prstGeom prst="round2DiagRect">
            <a:avLst/>
          </a:prstGeom>
          <a:solidFill>
            <a:srgbClr val="BEC0C2"/>
          </a:solidFill>
          <a:ln w="19050">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cs typeface="Arial" charset="0"/>
              </a:rPr>
              <a:t>Cancer</a:t>
            </a:r>
            <a:endParaRPr lang="en-US" sz="1200" dirty="0" smtClean="0">
              <a:cs typeface="Arial" charset="0"/>
            </a:endParaRPr>
          </a:p>
          <a:p>
            <a:pPr eaLnBrk="1" hangingPunct="1"/>
            <a:r>
              <a:rPr lang="en-US" sz="1200" dirty="0" smtClean="0">
                <a:solidFill>
                  <a:srgbClr val="7F7F7F"/>
                </a:solidFill>
                <a:cs typeface="Arial" charset="0"/>
              </a:rPr>
              <a:t>New </a:t>
            </a:r>
            <a:r>
              <a:rPr lang="en-US" sz="1200" dirty="0">
                <a:solidFill>
                  <a:srgbClr val="7F7F7F"/>
                </a:solidFill>
                <a:cs typeface="Arial" charset="0"/>
              </a:rPr>
              <a:t>therapies have contributed to a </a:t>
            </a:r>
            <a:r>
              <a:rPr lang="en-US" sz="1200" dirty="0">
                <a:solidFill>
                  <a:srgbClr val="000000"/>
                </a:solidFill>
                <a:cs typeface="Arial" charset="0"/>
              </a:rPr>
              <a:t>20% decline in cancer deaths since the 1990s</a:t>
            </a:r>
            <a:r>
              <a:rPr lang="en-US" sz="1200" dirty="0">
                <a:solidFill>
                  <a:srgbClr val="7F7F7F"/>
                </a:solidFill>
                <a:cs typeface="Arial" charset="0"/>
              </a:rPr>
              <a:t>. Today, 2 out of 3 people diagnosed with cancer </a:t>
            </a:r>
            <a:r>
              <a:rPr lang="en-US" sz="1200" dirty="0" smtClean="0">
                <a:solidFill>
                  <a:srgbClr val="7F7F7F"/>
                </a:solidFill>
                <a:cs typeface="Arial" charset="0"/>
              </a:rPr>
              <a:t>survive at </a:t>
            </a:r>
            <a:r>
              <a:rPr lang="en-US" sz="1200" dirty="0">
                <a:solidFill>
                  <a:srgbClr val="7F7F7F"/>
                </a:solidFill>
                <a:cs typeface="Arial" charset="0"/>
              </a:rPr>
              <a:t>least 5 years.</a:t>
            </a:r>
          </a:p>
        </p:txBody>
      </p:sp>
      <p:sp>
        <p:nvSpPr>
          <p:cNvPr id="6" name="Text Box 5"/>
          <p:cNvSpPr txBox="1">
            <a:spLocks noChangeArrowheads="1"/>
          </p:cNvSpPr>
          <p:nvPr/>
        </p:nvSpPr>
        <p:spPr bwMode="auto">
          <a:xfrm>
            <a:off x="6400800" y="4203534"/>
            <a:ext cx="2148840" cy="2145268"/>
          </a:xfrm>
          <a:prstGeom prst="round2DiagRect">
            <a:avLst/>
          </a:prstGeom>
          <a:solidFill>
            <a:srgbClr val="BEC0C2"/>
          </a:solidFill>
          <a:ln w="19050">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cs typeface="Arial" charset="0"/>
              </a:rPr>
              <a:t>Rheumatoid</a:t>
            </a:r>
            <a:r>
              <a:rPr lang="en-US" sz="1200" b="1" dirty="0">
                <a:solidFill>
                  <a:srgbClr val="C1CF23"/>
                </a:solidFill>
                <a:cs typeface="Arial" charset="0"/>
              </a:rPr>
              <a:t> </a:t>
            </a:r>
            <a:r>
              <a:rPr lang="en-US" sz="1200" b="1" dirty="0" smtClean="0">
                <a:solidFill>
                  <a:srgbClr val="000000"/>
                </a:solidFill>
                <a:cs typeface="Arial" charset="0"/>
              </a:rPr>
              <a:t>Arthritis </a:t>
            </a:r>
          </a:p>
          <a:p>
            <a:pPr eaLnBrk="1" hangingPunct="1"/>
            <a:r>
              <a:rPr lang="en-US" sz="1200" dirty="0" smtClean="0">
                <a:solidFill>
                  <a:srgbClr val="7F7F7F"/>
                </a:solidFill>
                <a:cs typeface="Arial" charset="0"/>
              </a:rPr>
              <a:t>Therapeutic advances have transformed the RA treatment paradigm over the last 20 years, </a:t>
            </a:r>
            <a:r>
              <a:rPr lang="en-US" sz="1200" dirty="0" smtClean="0">
                <a:solidFill>
                  <a:srgbClr val="000000"/>
                </a:solidFill>
                <a:cs typeface="Arial" charset="0"/>
              </a:rPr>
              <a:t>from focusing on symptom management to now aiming for slowed disease progression</a:t>
            </a:r>
            <a:r>
              <a:rPr lang="en-US" sz="1200" dirty="0" smtClean="0">
                <a:solidFill>
                  <a:srgbClr val="7F7F7F"/>
                </a:solidFill>
                <a:cs typeface="Arial" charset="0"/>
              </a:rPr>
              <a:t> and even disease remission.</a:t>
            </a:r>
            <a:endParaRPr lang="en-US" sz="1200" baseline="30000" dirty="0">
              <a:solidFill>
                <a:srgbClr val="7F7F7F"/>
              </a:solidFill>
              <a:cs typeface="Arial" charset="0"/>
            </a:endParaRPr>
          </a:p>
        </p:txBody>
      </p:sp>
      <p:sp>
        <p:nvSpPr>
          <p:cNvPr id="39" name="Line 9"/>
          <p:cNvSpPr>
            <a:spLocks noChangeShapeType="1"/>
          </p:cNvSpPr>
          <p:nvPr/>
        </p:nvSpPr>
        <p:spPr bwMode="auto">
          <a:xfrm flipH="1">
            <a:off x="2588579" y="2100946"/>
            <a:ext cx="434187" cy="0"/>
          </a:xfrm>
          <a:prstGeom prst="line">
            <a:avLst/>
          </a:prstGeom>
          <a:noFill/>
          <a:ln w="28575">
            <a:solidFill>
              <a:srgbClr val="008898"/>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0" name="Line 9"/>
          <p:cNvSpPr>
            <a:spLocks noChangeShapeType="1"/>
          </p:cNvSpPr>
          <p:nvPr/>
        </p:nvSpPr>
        <p:spPr bwMode="auto">
          <a:xfrm flipH="1">
            <a:off x="2569464" y="3929746"/>
            <a:ext cx="1489620" cy="670560"/>
          </a:xfrm>
          <a:prstGeom prst="line">
            <a:avLst/>
          </a:prstGeom>
          <a:noFill/>
          <a:ln w="28575">
            <a:solidFill>
              <a:srgbClr val="008898"/>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2" name="Line 9"/>
          <p:cNvSpPr>
            <a:spLocks noChangeShapeType="1"/>
          </p:cNvSpPr>
          <p:nvPr/>
        </p:nvSpPr>
        <p:spPr bwMode="auto">
          <a:xfrm>
            <a:off x="4668688" y="1872346"/>
            <a:ext cx="1765782" cy="0"/>
          </a:xfrm>
          <a:prstGeom prst="line">
            <a:avLst/>
          </a:prstGeom>
          <a:noFill/>
          <a:ln w="28575">
            <a:solidFill>
              <a:srgbClr val="008898"/>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3" name="Line 9"/>
          <p:cNvSpPr>
            <a:spLocks noChangeShapeType="1"/>
          </p:cNvSpPr>
          <p:nvPr/>
        </p:nvSpPr>
        <p:spPr bwMode="auto">
          <a:xfrm>
            <a:off x="5921225" y="4463146"/>
            <a:ext cx="479575" cy="0"/>
          </a:xfrm>
          <a:prstGeom prst="line">
            <a:avLst/>
          </a:prstGeom>
          <a:noFill/>
          <a:ln w="28575">
            <a:solidFill>
              <a:srgbClr val="008898"/>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cxnSp>
        <p:nvCxnSpPr>
          <p:cNvPr id="5" name="Straight Connector 4"/>
          <p:cNvCxnSpPr/>
          <p:nvPr/>
        </p:nvCxnSpPr>
        <p:spPr>
          <a:xfrm>
            <a:off x="5811688" y="3472546"/>
            <a:ext cx="0" cy="838200"/>
          </a:xfrm>
          <a:prstGeom prst="line">
            <a:avLst/>
          </a:prstGeom>
          <a:ln w="28575">
            <a:solidFill>
              <a:srgbClr val="00889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3723670" y="2253346"/>
            <a:ext cx="467330" cy="381000"/>
          </a:xfrm>
          <a:prstGeom prst="line">
            <a:avLst/>
          </a:prstGeom>
          <a:ln w="28575">
            <a:solidFill>
              <a:srgbClr val="008898"/>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5347" y="1664804"/>
            <a:ext cx="662541" cy="740942"/>
          </a:xfrm>
          <a:prstGeom prst="rect">
            <a:avLst/>
          </a:prstGeom>
          <a:ln>
            <a:solidFill>
              <a:srgbClr val="7EBFD9"/>
            </a:solidFill>
          </a:ln>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8250" y="4158346"/>
            <a:ext cx="658238" cy="1066800"/>
          </a:xfrm>
          <a:prstGeom prst="rect">
            <a:avLst/>
          </a:prstGeom>
          <a:ln>
            <a:solidFill>
              <a:srgbClr val="7EBFD9"/>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8726" y="1719946"/>
            <a:ext cx="694944" cy="694944"/>
          </a:xfrm>
          <a:prstGeom prst="rect">
            <a:avLst/>
          </a:prstGeom>
          <a:ln>
            <a:solidFill>
              <a:srgbClr val="7EBFD9"/>
            </a:solidFill>
          </a:ln>
          <a:effectLst>
            <a:outerShdw blurRad="50800" dist="38100" dir="2700000" algn="ctr" rotWithShape="0">
              <a:srgbClr val="000000">
                <a:alpha val="4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9214" y="3929746"/>
            <a:ext cx="758952" cy="685800"/>
          </a:xfrm>
          <a:prstGeom prst="rect">
            <a:avLst/>
          </a:prstGeom>
          <a:ln>
            <a:solidFill>
              <a:srgbClr val="7EBFD9"/>
            </a:solidFill>
          </a:ln>
          <a:effectLst>
            <a:outerShdw blurRad="50800" dist="38100" dir="2700000" algn="ctr" rotWithShape="0">
              <a:srgbClr val="000000">
                <a:alpha val="40000"/>
              </a:srgbClr>
            </a:outerShdw>
          </a:effectLst>
        </p:spPr>
      </p:pic>
    </p:spTree>
    <p:extLst>
      <p:ext uri="{BB962C8B-B14F-4D97-AF65-F5344CB8AC3E}">
        <p14:creationId xmlns:p14="http://schemas.microsoft.com/office/powerpoint/2010/main" val="14148984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extLst>
              <p:ext uri="{D42A27DB-BD31-4B8C-83A1-F6EECF244321}">
                <p14:modId xmlns:p14="http://schemas.microsoft.com/office/powerpoint/2010/main" val="15957716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5576" name="think-cell Slide" r:id="rId37" imgW="270" imgH="270" progId="">
                  <p:embed/>
                </p:oleObj>
              </mc:Choice>
              <mc:Fallback>
                <p:oleObj name="think-cell Slide" r:id="rId37" imgW="270" imgH="270" progId="">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a:solidFill>
                <a:srgbClr val="FFFFFF"/>
              </a:solidFill>
              <a:latin typeface="Arial"/>
              <a:cs typeface="Arial"/>
              <a:sym typeface="Arial"/>
            </a:endParaRPr>
          </a:p>
        </p:txBody>
      </p:sp>
      <p:sp>
        <p:nvSpPr>
          <p:cNvPr id="2" name="Text Placeholder 1"/>
          <p:cNvSpPr>
            <a:spLocks noGrp="1"/>
          </p:cNvSpPr>
          <p:nvPr>
            <p:ph type="body" sz="quarter" idx="13"/>
          </p:nvPr>
        </p:nvSpPr>
        <p:spPr/>
        <p:txBody>
          <a:bodyPr/>
          <a:lstStyle/>
          <a:p>
            <a:pPr eaLnBrk="0" hangingPunct="0">
              <a:spcBef>
                <a:spcPct val="0"/>
              </a:spcBef>
              <a:buClrTx/>
              <a:defRPr/>
            </a:pPr>
            <a:r>
              <a:rPr lang="en-US" dirty="0"/>
              <a:t>Ranking of industrial sectors by overall R&amp;D intensity</a:t>
            </a:r>
            <a:r>
              <a:rPr lang="en-US" dirty="0" smtClean="0"/>
              <a:t>*</a:t>
            </a:r>
            <a:endParaRPr lang="en-US" dirty="0"/>
          </a:p>
        </p:txBody>
      </p:sp>
      <p:sp>
        <p:nvSpPr>
          <p:cNvPr id="3" name="Title 2"/>
          <p:cNvSpPr>
            <a:spLocks noGrp="1"/>
          </p:cNvSpPr>
          <p:nvPr>
            <p:ph type="title"/>
          </p:nvPr>
        </p:nvSpPr>
        <p:spPr>
          <a:xfrm>
            <a:off x="250825" y="540000"/>
            <a:ext cx="8425631" cy="615553"/>
          </a:xfrm>
        </p:spPr>
        <p:txBody>
          <a:bodyPr/>
          <a:lstStyle/>
          <a:p>
            <a:r>
              <a:rPr lang="en-GB" dirty="0"/>
              <a:t>Industry continues to invest significantly in R&amp;D, driving one of the highest value added relative to other industries</a:t>
            </a:r>
            <a:endParaRPr lang="en-US" dirty="0"/>
          </a:p>
        </p:txBody>
      </p:sp>
      <p:sp>
        <p:nvSpPr>
          <p:cNvPr id="4" name="Footer Placeholder 3"/>
          <p:cNvSpPr>
            <a:spLocks noGrp="1"/>
          </p:cNvSpPr>
          <p:nvPr>
            <p:ph type="ftr" sz="quarter" idx="11"/>
          </p:nvPr>
        </p:nvSpPr>
        <p:spPr/>
        <p:txBody>
          <a:bodyPr/>
          <a:lstStyle/>
          <a:p>
            <a:r>
              <a:rPr lang="en-US" dirty="0">
                <a:solidFill>
                  <a:srgbClr val="000000">
                    <a:tint val="75000"/>
                  </a:srgbClr>
                </a:solidFill>
              </a:rPr>
              <a:t>Health &amp; Growth</a:t>
            </a:r>
          </a:p>
        </p:txBody>
      </p:sp>
      <p:sp>
        <p:nvSpPr>
          <p:cNvPr id="5" name="Slide Number Placeholder 4"/>
          <p:cNvSpPr>
            <a:spLocks noGrp="1"/>
          </p:cNvSpPr>
          <p:nvPr>
            <p:ph type="sldNum" sz="quarter" idx="12"/>
          </p:nvPr>
        </p:nvSpPr>
        <p:spPr/>
        <p:txBody>
          <a:bodyPr/>
          <a:lstStyle/>
          <a:p>
            <a:fld id="{F2B5B6FF-6742-42ED-922D-A405021672AA}" type="slidenum">
              <a:rPr lang="fr-BE" smtClean="0"/>
              <a:pPr/>
              <a:t>5</a:t>
            </a:fld>
            <a:endParaRPr lang="fr-BE" dirty="0"/>
          </a:p>
        </p:txBody>
      </p:sp>
      <p:sp>
        <p:nvSpPr>
          <p:cNvPr id="6" name="Text Placeholder 5"/>
          <p:cNvSpPr>
            <a:spLocks noGrp="1"/>
          </p:cNvSpPr>
          <p:nvPr>
            <p:ph type="body" sz="quarter" idx="14"/>
          </p:nvPr>
        </p:nvSpPr>
        <p:spPr/>
        <p:txBody>
          <a:bodyPr/>
          <a:lstStyle/>
          <a:p>
            <a:r>
              <a:rPr lang="en-US" kern="0" dirty="0"/>
              <a:t>Value added vs. changes in R&amp;D intensity</a:t>
            </a:r>
            <a:r>
              <a:rPr lang="en-US" kern="0" baseline="30000" dirty="0" smtClean="0"/>
              <a:t>†</a:t>
            </a:r>
            <a:endParaRPr lang="en-GB" kern="0" dirty="0"/>
          </a:p>
        </p:txBody>
      </p:sp>
      <p:pic>
        <p:nvPicPr>
          <p:cNvPr id="9" name="Picture 109"/>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8383737"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9"/>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959932"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45109" y="6470521"/>
            <a:ext cx="9079419" cy="368300"/>
          </a:xfrm>
          <a:prstGeom prst="rect">
            <a:avLst/>
          </a:prstGeom>
          <a:noFill/>
        </p:spPr>
        <p:txBody>
          <a:bodyPr vert="horz" wrap="square" lIns="0" tIns="0" rIns="0" bIns="0" rtlCol="0" anchor="b" anchorCtr="0">
            <a:noAutofit/>
          </a:bodyPr>
          <a:lstStyle/>
          <a:p>
            <a:pPr>
              <a:lnSpc>
                <a:spcPct val="90000"/>
              </a:lnSpc>
              <a:spcBef>
                <a:spcPct val="0"/>
              </a:spcBef>
            </a:pPr>
            <a:r>
              <a:rPr lang="en-US" sz="800" dirty="0" smtClean="0">
                <a:solidFill>
                  <a:srgbClr val="000000"/>
                </a:solidFill>
                <a:latin typeface="Arial"/>
              </a:rPr>
              <a:t>Source</a:t>
            </a:r>
            <a:r>
              <a:rPr lang="en-US" sz="800" dirty="0">
                <a:solidFill>
                  <a:srgbClr val="000000"/>
                </a:solidFill>
                <a:latin typeface="Arial"/>
              </a:rPr>
              <a:t>: * EFPIA:  Pharmaceutical industry in figures (</a:t>
            </a:r>
            <a:r>
              <a:rPr lang="en-US" sz="800" dirty="0" smtClean="0">
                <a:solidFill>
                  <a:srgbClr val="000000"/>
                </a:solidFill>
                <a:latin typeface="Arial"/>
              </a:rPr>
              <a:t>2013); </a:t>
            </a:r>
            <a:r>
              <a:rPr lang="en-US" sz="800" b="1" kern="0" baseline="30000" dirty="0">
                <a:solidFill>
                  <a:srgbClr val="000000"/>
                </a:solidFill>
                <a:latin typeface="Arial"/>
              </a:rPr>
              <a:t>†</a:t>
            </a:r>
            <a:r>
              <a:rPr lang="en-GB" sz="800" b="1" kern="0" dirty="0">
                <a:solidFill>
                  <a:srgbClr val="000000"/>
                </a:solidFill>
                <a:latin typeface="Arial"/>
              </a:rPr>
              <a:t> </a:t>
            </a:r>
            <a:r>
              <a:rPr lang="de-CH" sz="800" dirty="0">
                <a:solidFill>
                  <a:srgbClr val="000000"/>
                </a:solidFill>
                <a:latin typeface="Arial"/>
              </a:rPr>
              <a:t>EU KLEMS Database; </a:t>
            </a:r>
            <a:r>
              <a:rPr lang="de-CH" sz="800" dirty="0" err="1">
                <a:solidFill>
                  <a:srgbClr val="000000"/>
                </a:solidFill>
                <a:latin typeface="Arial"/>
              </a:rPr>
              <a:t>Eurostat</a:t>
            </a:r>
            <a:r>
              <a:rPr lang="de-CH" sz="800" dirty="0">
                <a:solidFill>
                  <a:srgbClr val="000000"/>
                </a:solidFill>
                <a:latin typeface="Arial"/>
              </a:rPr>
              <a:t>; OECD STAN </a:t>
            </a:r>
            <a:r>
              <a:rPr lang="de-CH" sz="800" dirty="0" err="1">
                <a:solidFill>
                  <a:srgbClr val="000000"/>
                </a:solidFill>
                <a:latin typeface="Arial"/>
              </a:rPr>
              <a:t>Indicators</a:t>
            </a:r>
            <a:r>
              <a:rPr lang="de-CH" sz="800" dirty="0">
                <a:solidFill>
                  <a:srgbClr val="000000"/>
                </a:solidFill>
                <a:latin typeface="Arial"/>
              </a:rPr>
              <a:t>; European </a:t>
            </a:r>
            <a:r>
              <a:rPr lang="de-CH" sz="800" dirty="0" err="1">
                <a:solidFill>
                  <a:srgbClr val="000000"/>
                </a:solidFill>
                <a:latin typeface="Arial"/>
              </a:rPr>
              <a:t>Commission</a:t>
            </a:r>
            <a:r>
              <a:rPr lang="de-CH" sz="800" dirty="0">
                <a:solidFill>
                  <a:srgbClr val="000000"/>
                </a:solidFill>
                <a:latin typeface="Arial"/>
              </a:rPr>
              <a:t>: </a:t>
            </a:r>
            <a:r>
              <a:rPr lang="en-GB" sz="800" dirty="0">
                <a:solidFill>
                  <a:srgbClr val="000000"/>
                </a:solidFill>
                <a:latin typeface="Arial"/>
              </a:rPr>
              <a:t>Innovation Union Competitiveness (2011)</a:t>
            </a:r>
            <a:endParaRPr lang="en-US" sz="800" dirty="0">
              <a:solidFill>
                <a:srgbClr val="000000"/>
              </a:solidFill>
              <a:latin typeface="Arial"/>
            </a:endParaRPr>
          </a:p>
        </p:txBody>
      </p:sp>
      <p:graphicFrame>
        <p:nvGraphicFramePr>
          <p:cNvPr id="12" name="Object 11"/>
          <p:cNvGraphicFramePr>
            <a:graphicFrameLocks/>
          </p:cNvGraphicFramePr>
          <p:nvPr>
            <p:custDataLst>
              <p:tags r:id="rId4"/>
            </p:custDataLst>
            <p:extLst>
              <p:ext uri="{D42A27DB-BD31-4B8C-83A1-F6EECF244321}">
                <p14:modId xmlns:p14="http://schemas.microsoft.com/office/powerpoint/2010/main" val="2670232228"/>
              </p:ext>
            </p:extLst>
          </p:nvPr>
        </p:nvGraphicFramePr>
        <p:xfrm>
          <a:off x="2163763" y="2244725"/>
          <a:ext cx="2130425" cy="3502025"/>
        </p:xfrm>
        <a:graphic>
          <a:graphicData uri="http://schemas.openxmlformats.org/presentationml/2006/ole">
            <mc:AlternateContent xmlns:mc="http://schemas.openxmlformats.org/markup-compatibility/2006">
              <mc:Choice xmlns:v="urn:schemas-microsoft-com:vml" Requires="v">
                <p:oleObj spid="_x0000_s405577" name="Chart" r:id="rId40" imgW="2120900" imgH="3492500" progId="MSGraph.Chart.8">
                  <p:embed followColorScheme="full"/>
                </p:oleObj>
              </mc:Choice>
              <mc:Fallback>
                <p:oleObj name="Chart" r:id="rId40" imgW="2120900" imgH="3492500" progId="MSGraph.Chart.8">
                  <p:embed followColorScheme="full"/>
                  <p:pic>
                    <p:nvPicPr>
                      <p:cNvPr id="0" name=""/>
                      <p:cNvPicPr>
                        <a:picLocks noChangeArrowheads="1"/>
                      </p:cNvPicPr>
                      <p:nvPr/>
                    </p:nvPicPr>
                    <p:blipFill>
                      <a:blip r:embed="rId41"/>
                      <a:srcRect/>
                      <a:stretch>
                        <a:fillRect/>
                      </a:stretch>
                    </p:blipFill>
                    <p:spPr bwMode="auto">
                      <a:xfrm>
                        <a:off x="2163763" y="2244725"/>
                        <a:ext cx="2130425" cy="350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custDataLst>
              <p:tags r:id="rId5"/>
            </p:custDataLst>
          </p:nvPr>
        </p:nvSpPr>
        <p:spPr bwMode="gray">
          <a:xfrm>
            <a:off x="1865313" y="5661025"/>
            <a:ext cx="2290763"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r">
              <a:lnSpc>
                <a:spcPct val="90000"/>
              </a:lnSpc>
              <a:spcBef>
                <a:spcPct val="0"/>
              </a:spcBef>
              <a:spcAft>
                <a:spcPct val="0"/>
              </a:spcAft>
            </a:pPr>
            <a:r>
              <a:rPr lang="en-US" sz="1000" b="1" dirty="0" smtClean="0">
                <a:solidFill>
                  <a:srgbClr val="000000"/>
                </a:solidFill>
                <a:latin typeface="Arial"/>
                <a:cs typeface="Arial"/>
                <a:sym typeface="Arial"/>
              </a:rPr>
              <a:t>R&amp;D as percentage of net sales (2012)</a:t>
            </a:r>
            <a:endParaRPr lang="en-US" sz="1000" b="1" dirty="0">
              <a:solidFill>
                <a:srgbClr val="000000"/>
              </a:solidFill>
              <a:latin typeface="Arial"/>
              <a:cs typeface="Arial"/>
              <a:sym typeface="Arial"/>
            </a:endParaRPr>
          </a:p>
        </p:txBody>
      </p:sp>
      <p:sp>
        <p:nvSpPr>
          <p:cNvPr id="14" name="Rectangle 13"/>
          <p:cNvSpPr/>
          <p:nvPr>
            <p:custDataLst>
              <p:tags r:id="rId6"/>
            </p:custDataLst>
          </p:nvPr>
        </p:nvSpPr>
        <p:spPr bwMode="auto">
          <a:xfrm>
            <a:off x="1236663" y="5127625"/>
            <a:ext cx="1109663"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6E947899-4A41-4CBA-88A6-3E7E0723FBF3}" type="datetime'''O''il'' ''''''''&amp;'' g''''''''''as ''''pr''''''''o''ducers'''">
              <a:rPr lang="en-US" sz="1000">
                <a:solidFill>
                  <a:srgbClr val="000000"/>
                </a:solidFill>
                <a:latin typeface="Arial"/>
                <a:cs typeface="Arial"/>
              </a:rPr>
              <a:pPr algn="r">
                <a:lnSpc>
                  <a:spcPct val="90000"/>
                </a:lnSpc>
                <a:spcBef>
                  <a:spcPct val="0"/>
                </a:spcBef>
                <a:spcAft>
                  <a:spcPct val="0"/>
                </a:spcAft>
              </a:pPr>
              <a:t>Oil &amp; gas producers</a:t>
            </a:fld>
            <a:endParaRPr lang="en-US" sz="1000" dirty="0" err="1" smtClean="0">
              <a:solidFill>
                <a:srgbClr val="000000"/>
              </a:solidFill>
              <a:latin typeface="Arial"/>
              <a:cs typeface="Arial"/>
              <a:sym typeface="Arial"/>
            </a:endParaRPr>
          </a:p>
        </p:txBody>
      </p:sp>
      <p:sp>
        <p:nvSpPr>
          <p:cNvPr id="15" name="Rectangle 14"/>
          <p:cNvSpPr/>
          <p:nvPr>
            <p:custDataLst>
              <p:tags r:id="rId7"/>
            </p:custDataLst>
          </p:nvPr>
        </p:nvSpPr>
        <p:spPr bwMode="auto">
          <a:xfrm>
            <a:off x="1995488" y="4946650"/>
            <a:ext cx="350838"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293C18F9-D3FE-462C-A4A9-16472B8B6D9E}" type="datetime'''''''''''B''''''''a''''''''''n''''''''''k''s'">
              <a:rPr lang="en-US" sz="1000">
                <a:solidFill>
                  <a:srgbClr val="000000"/>
                </a:solidFill>
                <a:latin typeface="Arial"/>
                <a:cs typeface="Arial"/>
              </a:rPr>
              <a:pPr algn="r">
                <a:lnSpc>
                  <a:spcPct val="90000"/>
                </a:lnSpc>
                <a:spcBef>
                  <a:spcPct val="0"/>
                </a:spcBef>
                <a:spcAft>
                  <a:spcPct val="0"/>
                </a:spcAft>
              </a:pPr>
              <a:t>Banks</a:t>
            </a:fld>
            <a:endParaRPr lang="en-US" sz="1000" dirty="0" err="1" smtClean="0">
              <a:solidFill>
                <a:srgbClr val="000000"/>
              </a:solidFill>
              <a:latin typeface="Arial"/>
              <a:cs typeface="Arial"/>
              <a:sym typeface="Arial"/>
            </a:endParaRPr>
          </a:p>
        </p:txBody>
      </p:sp>
      <p:sp>
        <p:nvSpPr>
          <p:cNvPr id="16" name="Rectangle 15"/>
          <p:cNvSpPr/>
          <p:nvPr>
            <p:custDataLst>
              <p:tags r:id="rId8"/>
            </p:custDataLst>
          </p:nvPr>
        </p:nvSpPr>
        <p:spPr bwMode="auto">
          <a:xfrm>
            <a:off x="1462088" y="4765675"/>
            <a:ext cx="884238"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547ECB64-44F9-4953-A67F-F7DE40F14998}" type="datetime'''''F''o''''od'' pr''''''''''''o''''''''d''u''''c''''er''s'''">
              <a:rPr lang="en-US" sz="1000">
                <a:solidFill>
                  <a:srgbClr val="000000"/>
                </a:solidFill>
                <a:latin typeface="Arial"/>
                <a:cs typeface="Arial"/>
              </a:rPr>
              <a:pPr algn="r">
                <a:lnSpc>
                  <a:spcPct val="90000"/>
                </a:lnSpc>
                <a:spcBef>
                  <a:spcPct val="0"/>
                </a:spcBef>
                <a:spcAft>
                  <a:spcPct val="0"/>
                </a:spcAft>
              </a:pPr>
              <a:t>Food producers</a:t>
            </a:fld>
            <a:endParaRPr lang="en-US" sz="1000" dirty="0" err="1" smtClean="0">
              <a:solidFill>
                <a:srgbClr val="000000"/>
              </a:solidFill>
              <a:latin typeface="Arial"/>
              <a:cs typeface="Arial"/>
              <a:sym typeface="Arial"/>
            </a:endParaRPr>
          </a:p>
        </p:txBody>
      </p:sp>
      <p:sp>
        <p:nvSpPr>
          <p:cNvPr id="17" name="Rectangle 16"/>
          <p:cNvSpPr/>
          <p:nvPr>
            <p:custDataLst>
              <p:tags r:id="rId9"/>
            </p:custDataLst>
          </p:nvPr>
        </p:nvSpPr>
        <p:spPr bwMode="auto">
          <a:xfrm>
            <a:off x="688975" y="4584700"/>
            <a:ext cx="1657350"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62F370FB-ADFD-4FF5-B643-DEFAC5633442}" type="datetime'Fixed l''''ine ''''''''t''ele''''''comun''n''ic''''atio''n''s'">
              <a:rPr lang="en-US" sz="1000">
                <a:solidFill>
                  <a:srgbClr val="000000"/>
                </a:solidFill>
                <a:latin typeface="Arial"/>
                <a:cs typeface="Arial"/>
              </a:rPr>
              <a:pPr algn="r">
                <a:lnSpc>
                  <a:spcPct val="90000"/>
                </a:lnSpc>
                <a:spcBef>
                  <a:spcPct val="0"/>
                </a:spcBef>
                <a:spcAft>
                  <a:spcPct val="0"/>
                </a:spcAft>
              </a:pPr>
              <a:t>Fixed line telecomunnications</a:t>
            </a:fld>
            <a:endParaRPr lang="en-US" sz="1000" dirty="0" err="1" smtClean="0">
              <a:solidFill>
                <a:srgbClr val="000000"/>
              </a:solidFill>
              <a:latin typeface="Arial"/>
              <a:cs typeface="Arial"/>
              <a:sym typeface="Arial"/>
            </a:endParaRPr>
          </a:p>
        </p:txBody>
      </p:sp>
      <p:sp>
        <p:nvSpPr>
          <p:cNvPr id="18" name="Rectangle 17"/>
          <p:cNvSpPr/>
          <p:nvPr>
            <p:custDataLst>
              <p:tags r:id="rId10"/>
            </p:custDataLst>
          </p:nvPr>
        </p:nvSpPr>
        <p:spPr bwMode="auto">
          <a:xfrm>
            <a:off x="1292225" y="4398963"/>
            <a:ext cx="1054100"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43EF65D3-ADA8-4FC4-9D99-1EEA0A31CFD3}" type="datetime'''''''''''Gene''ral'''' ''i''''nd''''''''us''t''r''ials'''''">
              <a:rPr lang="en-US" sz="1000">
                <a:solidFill>
                  <a:srgbClr val="000000"/>
                </a:solidFill>
                <a:latin typeface="Arial"/>
                <a:cs typeface="Arial"/>
              </a:rPr>
              <a:pPr algn="r">
                <a:lnSpc>
                  <a:spcPct val="90000"/>
                </a:lnSpc>
                <a:spcBef>
                  <a:spcPct val="0"/>
                </a:spcBef>
                <a:spcAft>
                  <a:spcPct val="0"/>
                </a:spcAft>
              </a:pPr>
              <a:t>General industrials</a:t>
            </a:fld>
            <a:endParaRPr lang="en-US" sz="1000" dirty="0" err="1" smtClean="0">
              <a:solidFill>
                <a:srgbClr val="000000"/>
              </a:solidFill>
              <a:latin typeface="Arial"/>
              <a:cs typeface="Arial"/>
              <a:sym typeface="Arial"/>
            </a:endParaRPr>
          </a:p>
        </p:txBody>
      </p:sp>
      <p:sp>
        <p:nvSpPr>
          <p:cNvPr id="19" name="Rectangle 18"/>
          <p:cNvSpPr/>
          <p:nvPr>
            <p:custDataLst>
              <p:tags r:id="rId11"/>
            </p:custDataLst>
          </p:nvPr>
        </p:nvSpPr>
        <p:spPr bwMode="auto">
          <a:xfrm>
            <a:off x="1139825" y="4213225"/>
            <a:ext cx="1206500"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E480F317-9ADD-440E-BC7E-D35A3EBB32E7}" type="datetime'In''d''u''''str''''''''i''''a''''l'' enginee''r''in''g'''''">
              <a:rPr lang="en-US" sz="1000">
                <a:solidFill>
                  <a:srgbClr val="000000"/>
                </a:solidFill>
                <a:latin typeface="Arial"/>
                <a:cs typeface="Arial"/>
              </a:rPr>
              <a:pPr algn="r">
                <a:lnSpc>
                  <a:spcPct val="90000"/>
                </a:lnSpc>
                <a:spcBef>
                  <a:spcPct val="0"/>
                </a:spcBef>
                <a:spcAft>
                  <a:spcPct val="0"/>
                </a:spcAft>
              </a:pPr>
              <a:t>Industrial engineering</a:t>
            </a:fld>
            <a:endParaRPr lang="en-US" sz="1000" dirty="0" err="1" smtClean="0">
              <a:solidFill>
                <a:srgbClr val="000000"/>
              </a:solidFill>
              <a:latin typeface="Arial"/>
              <a:cs typeface="Arial"/>
              <a:sym typeface="Arial"/>
            </a:endParaRPr>
          </a:p>
        </p:txBody>
      </p:sp>
      <p:sp>
        <p:nvSpPr>
          <p:cNvPr id="20" name="Rectangle 19"/>
          <p:cNvSpPr/>
          <p:nvPr>
            <p:custDataLst>
              <p:tags r:id="rId12"/>
            </p:custDataLst>
          </p:nvPr>
        </p:nvSpPr>
        <p:spPr bwMode="auto">
          <a:xfrm>
            <a:off x="1754188" y="4032250"/>
            <a:ext cx="592138"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688B5C6A-33D4-44BD-A219-3B4FE60DB8C9}" type="datetime'C''h''''''''''''e''m''ic''''''a''''l''''''''''''''s'">
              <a:rPr lang="en-US" sz="1000">
                <a:solidFill>
                  <a:srgbClr val="000000"/>
                </a:solidFill>
                <a:latin typeface="Arial"/>
                <a:cs typeface="Arial"/>
              </a:rPr>
              <a:pPr algn="r">
                <a:lnSpc>
                  <a:spcPct val="90000"/>
                </a:lnSpc>
                <a:spcBef>
                  <a:spcPct val="0"/>
                </a:spcBef>
                <a:spcAft>
                  <a:spcPct val="0"/>
                </a:spcAft>
              </a:pPr>
              <a:t>Chemicals</a:t>
            </a:fld>
            <a:endParaRPr lang="en-US" sz="1000" dirty="0" err="1" smtClean="0">
              <a:solidFill>
                <a:srgbClr val="000000"/>
              </a:solidFill>
              <a:latin typeface="Arial"/>
              <a:cs typeface="Arial"/>
              <a:sym typeface="Arial"/>
            </a:endParaRPr>
          </a:p>
        </p:txBody>
      </p:sp>
      <p:sp>
        <p:nvSpPr>
          <p:cNvPr id="21" name="Rectangle 20"/>
          <p:cNvSpPr/>
          <p:nvPr>
            <p:custDataLst>
              <p:tags r:id="rId13"/>
            </p:custDataLst>
          </p:nvPr>
        </p:nvSpPr>
        <p:spPr bwMode="auto">
          <a:xfrm>
            <a:off x="1762125" y="3851275"/>
            <a:ext cx="584200"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7CD631C3-8937-4294-B156-D07C15C93D3F}" type="datetime'A''ll ''''''se''''''''''''''''''c''t''''''''''''o''''r''s'''">
              <a:rPr lang="en-US" sz="1000">
                <a:solidFill>
                  <a:srgbClr val="000000"/>
                </a:solidFill>
                <a:latin typeface="Arial"/>
                <a:cs typeface="Arial"/>
              </a:rPr>
              <a:pPr algn="r">
                <a:lnSpc>
                  <a:spcPct val="90000"/>
                </a:lnSpc>
                <a:spcBef>
                  <a:spcPct val="0"/>
                </a:spcBef>
                <a:spcAft>
                  <a:spcPct val="0"/>
                </a:spcAft>
              </a:pPr>
              <a:t>All sectors</a:t>
            </a:fld>
            <a:endParaRPr lang="en-US" sz="1000" dirty="0" err="1" smtClean="0">
              <a:solidFill>
                <a:srgbClr val="000000"/>
              </a:solidFill>
              <a:latin typeface="Arial"/>
              <a:cs typeface="Arial"/>
              <a:sym typeface="Arial"/>
            </a:endParaRPr>
          </a:p>
        </p:txBody>
      </p:sp>
      <p:sp>
        <p:nvSpPr>
          <p:cNvPr id="22" name="Rectangle 21"/>
          <p:cNvSpPr/>
          <p:nvPr>
            <p:custDataLst>
              <p:tags r:id="rId14"/>
            </p:custDataLst>
          </p:nvPr>
        </p:nvSpPr>
        <p:spPr bwMode="auto">
          <a:xfrm>
            <a:off x="1141413" y="3670300"/>
            <a:ext cx="1204913"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6EF8A5BC-0149-4085-916F-D103954B8B10}" type="datetime'''Ae''''ros''''''p''''''''ac''e'' &amp; ''de''''''f''''en''c''''e'">
              <a:rPr lang="en-US" sz="1000">
                <a:solidFill>
                  <a:srgbClr val="000000"/>
                </a:solidFill>
                <a:latin typeface="Arial"/>
                <a:cs typeface="Arial"/>
              </a:rPr>
              <a:pPr algn="r">
                <a:lnSpc>
                  <a:spcPct val="90000"/>
                </a:lnSpc>
                <a:spcBef>
                  <a:spcPct val="0"/>
                </a:spcBef>
                <a:spcAft>
                  <a:spcPct val="0"/>
                </a:spcAft>
              </a:pPr>
              <a:t>Aerospace &amp; defence</a:t>
            </a:fld>
            <a:endParaRPr lang="en-US" sz="1000" dirty="0" err="1" smtClean="0">
              <a:solidFill>
                <a:srgbClr val="000000"/>
              </a:solidFill>
              <a:latin typeface="Arial"/>
              <a:cs typeface="Arial"/>
              <a:sym typeface="Arial"/>
            </a:endParaRPr>
          </a:p>
        </p:txBody>
      </p:sp>
      <p:sp>
        <p:nvSpPr>
          <p:cNvPr id="23" name="Rectangle 22"/>
          <p:cNvSpPr/>
          <p:nvPr>
            <p:custDataLst>
              <p:tags r:id="rId15"/>
            </p:custDataLst>
          </p:nvPr>
        </p:nvSpPr>
        <p:spPr bwMode="auto">
          <a:xfrm>
            <a:off x="1216025" y="3489325"/>
            <a:ext cx="1130300"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A5727245-8F76-4A94-8FF3-3A315EE07388}" type="datetime'''Aut''o''''mo''b''''''ile''s ''''''''&amp;'''' ''p''''''ar''t''s'">
              <a:rPr lang="en-US" sz="1000">
                <a:solidFill>
                  <a:srgbClr val="000000"/>
                </a:solidFill>
                <a:latin typeface="Arial"/>
                <a:cs typeface="Arial"/>
              </a:rPr>
              <a:pPr algn="r">
                <a:lnSpc>
                  <a:spcPct val="90000"/>
                </a:lnSpc>
                <a:spcBef>
                  <a:spcPct val="0"/>
                </a:spcBef>
                <a:spcAft>
                  <a:spcPct val="0"/>
                </a:spcAft>
              </a:pPr>
              <a:t>Automobiles &amp; parts</a:t>
            </a:fld>
            <a:endParaRPr lang="en-US" sz="1000" dirty="0" err="1" smtClean="0">
              <a:solidFill>
                <a:srgbClr val="000000"/>
              </a:solidFill>
              <a:latin typeface="Arial"/>
              <a:cs typeface="Arial"/>
              <a:sym typeface="Arial"/>
            </a:endParaRPr>
          </a:p>
        </p:txBody>
      </p:sp>
      <p:sp>
        <p:nvSpPr>
          <p:cNvPr id="24" name="Rectangle 23"/>
          <p:cNvSpPr/>
          <p:nvPr>
            <p:custDataLst>
              <p:tags r:id="rId16"/>
            </p:custDataLst>
          </p:nvPr>
        </p:nvSpPr>
        <p:spPr bwMode="auto">
          <a:xfrm>
            <a:off x="512763" y="3308350"/>
            <a:ext cx="1833563"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173EBA1F-3D5D-4ED9-B1A2-6D8F0C9C4B8A}" type="datetime'E''lectro''''ni''c &amp; el''ectri''''c''al equipmen''''''''''t'">
              <a:rPr lang="en-US" sz="1000">
                <a:solidFill>
                  <a:srgbClr val="000000"/>
                </a:solidFill>
                <a:latin typeface="Arial"/>
                <a:cs typeface="Arial"/>
              </a:rPr>
              <a:pPr algn="r">
                <a:lnSpc>
                  <a:spcPct val="90000"/>
                </a:lnSpc>
                <a:spcBef>
                  <a:spcPct val="0"/>
                </a:spcBef>
                <a:spcAft>
                  <a:spcPct val="0"/>
                </a:spcAft>
              </a:pPr>
              <a:t>Electronic &amp; electrical equipment</a:t>
            </a:fld>
            <a:endParaRPr lang="en-US" sz="1000" dirty="0" err="1" smtClean="0">
              <a:solidFill>
                <a:srgbClr val="000000"/>
              </a:solidFill>
              <a:latin typeface="Arial"/>
              <a:cs typeface="Arial"/>
              <a:sym typeface="Arial"/>
            </a:endParaRPr>
          </a:p>
        </p:txBody>
      </p:sp>
      <p:sp>
        <p:nvSpPr>
          <p:cNvPr id="25" name="Rectangle 24"/>
          <p:cNvSpPr/>
          <p:nvPr>
            <p:custDataLst>
              <p:tags r:id="rId17"/>
            </p:custDataLst>
          </p:nvPr>
        </p:nvSpPr>
        <p:spPr bwMode="gray">
          <a:xfrm>
            <a:off x="457200" y="3127375"/>
            <a:ext cx="1889125"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698DECB6-7E1A-4E8F-BD57-BD002E2F6DCE}" type="datetime'H''e''a''lt''h c''ar''e'' ''eq''uipm''e''nt &amp;'' service''s'''">
              <a:rPr lang="en-US" sz="1000">
                <a:solidFill>
                  <a:srgbClr val="000000"/>
                </a:solidFill>
                <a:latin typeface="Arial"/>
                <a:cs typeface="Arial"/>
              </a:rPr>
              <a:pPr algn="r">
                <a:lnSpc>
                  <a:spcPct val="90000"/>
                </a:lnSpc>
                <a:spcBef>
                  <a:spcPct val="0"/>
                </a:spcBef>
                <a:spcAft>
                  <a:spcPct val="0"/>
                </a:spcAft>
              </a:pPr>
              <a:t>Health care equipment &amp; services</a:t>
            </a:fld>
            <a:endParaRPr lang="en-US" sz="1000" dirty="0" err="1" smtClean="0">
              <a:solidFill>
                <a:srgbClr val="000000"/>
              </a:solidFill>
              <a:latin typeface="Arial"/>
              <a:cs typeface="Arial"/>
              <a:sym typeface="Arial"/>
            </a:endParaRPr>
          </a:p>
        </p:txBody>
      </p:sp>
      <p:sp>
        <p:nvSpPr>
          <p:cNvPr id="26" name="Rectangle 25"/>
          <p:cNvSpPr/>
          <p:nvPr>
            <p:custDataLst>
              <p:tags r:id="rId18"/>
            </p:custDataLst>
          </p:nvPr>
        </p:nvSpPr>
        <p:spPr bwMode="gray">
          <a:xfrm>
            <a:off x="1554163" y="2941638"/>
            <a:ext cx="792163"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216423E2-7DF9-4B1B-8BBA-C1A76309CC09}" type="datetime'L''''e''''i''''''su''''r''e ''''''go''''''''o''''''''d''s'''">
              <a:rPr lang="en-US" sz="1000">
                <a:solidFill>
                  <a:srgbClr val="000000"/>
                </a:solidFill>
                <a:latin typeface="Arial"/>
                <a:cs typeface="Arial"/>
              </a:rPr>
              <a:pPr algn="r">
                <a:lnSpc>
                  <a:spcPct val="90000"/>
                </a:lnSpc>
                <a:spcBef>
                  <a:spcPct val="0"/>
                </a:spcBef>
                <a:spcAft>
                  <a:spcPct val="0"/>
                </a:spcAft>
              </a:pPr>
              <a:t>Leisure goods</a:t>
            </a:fld>
            <a:endParaRPr lang="en-US" sz="1000" dirty="0" err="1" smtClean="0">
              <a:solidFill>
                <a:srgbClr val="000000"/>
              </a:solidFill>
              <a:latin typeface="Arial"/>
              <a:cs typeface="Arial"/>
              <a:sym typeface="Arial"/>
            </a:endParaRPr>
          </a:p>
        </p:txBody>
      </p:sp>
      <p:sp>
        <p:nvSpPr>
          <p:cNvPr id="27" name="Rectangle 26"/>
          <p:cNvSpPr/>
          <p:nvPr>
            <p:custDataLst>
              <p:tags r:id="rId19"/>
            </p:custDataLst>
          </p:nvPr>
        </p:nvSpPr>
        <p:spPr bwMode="gray">
          <a:xfrm>
            <a:off x="388938" y="2755900"/>
            <a:ext cx="1957388"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8B333881-EC3A-4605-BAA0-72A42F26AA15}" type="datetime'''Technol''''''ogy'' ha''r''''d''w''are'' &amp; equip''m''''ent'''">
              <a:rPr lang="en-US" sz="1000">
                <a:solidFill>
                  <a:srgbClr val="000000"/>
                </a:solidFill>
                <a:latin typeface="Arial"/>
                <a:cs typeface="Arial"/>
              </a:rPr>
              <a:pPr algn="r">
                <a:lnSpc>
                  <a:spcPct val="90000"/>
                </a:lnSpc>
                <a:spcBef>
                  <a:spcPct val="0"/>
                </a:spcBef>
                <a:spcAft>
                  <a:spcPct val="0"/>
                </a:spcAft>
              </a:pPr>
              <a:t>Technology hardware &amp; equipment</a:t>
            </a:fld>
            <a:endParaRPr lang="en-US" sz="1000" dirty="0" err="1" smtClean="0">
              <a:solidFill>
                <a:srgbClr val="000000"/>
              </a:solidFill>
              <a:latin typeface="Arial"/>
              <a:cs typeface="Arial"/>
              <a:sym typeface="Arial"/>
            </a:endParaRPr>
          </a:p>
        </p:txBody>
      </p:sp>
      <p:sp>
        <p:nvSpPr>
          <p:cNvPr id="28" name="Rectangle 27"/>
          <p:cNvSpPr/>
          <p:nvPr>
            <p:custDataLst>
              <p:tags r:id="rId20"/>
            </p:custDataLst>
          </p:nvPr>
        </p:nvSpPr>
        <p:spPr bwMode="gray">
          <a:xfrm>
            <a:off x="666750" y="2574925"/>
            <a:ext cx="1679575"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3B23D93A-C6DD-4BF1-B455-2865E17C5C14}" type="datetime'''''Sof''''tware &amp; com''pu''te''r ''''''''serv''''''''ice''s'">
              <a:rPr lang="en-US" sz="1000">
                <a:solidFill>
                  <a:srgbClr val="000000"/>
                </a:solidFill>
                <a:latin typeface="Arial"/>
                <a:cs typeface="Arial"/>
              </a:rPr>
              <a:pPr algn="r">
                <a:lnSpc>
                  <a:spcPct val="90000"/>
                </a:lnSpc>
                <a:spcBef>
                  <a:spcPct val="0"/>
                </a:spcBef>
                <a:spcAft>
                  <a:spcPct val="0"/>
                </a:spcAft>
              </a:pPr>
              <a:t>Software &amp; computer services</a:t>
            </a:fld>
            <a:endParaRPr lang="en-US" sz="1000" dirty="0" err="1" smtClean="0">
              <a:solidFill>
                <a:srgbClr val="000000"/>
              </a:solidFill>
              <a:latin typeface="Arial"/>
              <a:cs typeface="Arial"/>
              <a:sym typeface="Arial"/>
            </a:endParaRPr>
          </a:p>
        </p:txBody>
      </p:sp>
      <p:sp>
        <p:nvSpPr>
          <p:cNvPr id="29" name="Rectangle 28"/>
          <p:cNvSpPr/>
          <p:nvPr>
            <p:custDataLst>
              <p:tags r:id="rId21"/>
            </p:custDataLst>
          </p:nvPr>
        </p:nvSpPr>
        <p:spPr bwMode="gray">
          <a:xfrm>
            <a:off x="465138" y="2393950"/>
            <a:ext cx="1881188" cy="136525"/>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lnSpc>
                <a:spcPct val="90000"/>
              </a:lnSpc>
              <a:spcBef>
                <a:spcPct val="0"/>
              </a:spcBef>
              <a:spcAft>
                <a:spcPct val="0"/>
              </a:spcAft>
            </a:pPr>
            <a:fld id="{F5C2B7A2-FBF3-4778-9569-5CEC2CAAF1BD}" type="datetime'Pha''rmac''eut''''''ic''als &amp; Bi''o''''t''''''e''chnolo''g''y'">
              <a:rPr lang="en-US" sz="1000">
                <a:solidFill>
                  <a:srgbClr val="000000"/>
                </a:solidFill>
                <a:latin typeface="Arial"/>
                <a:cs typeface="Arial"/>
              </a:rPr>
              <a:pPr algn="r">
                <a:lnSpc>
                  <a:spcPct val="90000"/>
                </a:lnSpc>
                <a:spcBef>
                  <a:spcPct val="0"/>
                </a:spcBef>
                <a:spcAft>
                  <a:spcPct val="0"/>
                </a:spcAft>
              </a:pPr>
              <a:t>Pharmaceuticals &amp; Biotechnology</a:t>
            </a:fld>
            <a:endParaRPr lang="en-US" sz="1000" dirty="0" err="1" smtClean="0">
              <a:solidFill>
                <a:srgbClr val="000000"/>
              </a:solidFill>
              <a:latin typeface="Arial"/>
              <a:cs typeface="Arial"/>
              <a:sym typeface="Arial"/>
            </a:endParaRPr>
          </a:p>
        </p:txBody>
      </p:sp>
      <p:sp>
        <p:nvSpPr>
          <p:cNvPr id="95" name="Rectangle 94"/>
          <p:cNvSpPr/>
          <p:nvPr>
            <p:custDataLst>
              <p:tags r:id="rId22"/>
            </p:custDataLst>
          </p:nvPr>
        </p:nvSpPr>
        <p:spPr bwMode="gray">
          <a:xfrm>
            <a:off x="3663950" y="2393950"/>
            <a:ext cx="357188"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F7B2E728-EE56-41A9-962E-2519967B3361}" type="datetime'''''1''''''''''''''''''5''''''''.''1''''''''''''''''''''%'">
              <a:rPr lang="en-US" sz="1000">
                <a:solidFill>
                  <a:srgbClr val="000000"/>
                </a:solidFill>
                <a:latin typeface="Arial"/>
                <a:cs typeface="Arial"/>
              </a:rPr>
              <a:pPr>
                <a:lnSpc>
                  <a:spcPct val="90000"/>
                </a:lnSpc>
                <a:spcBef>
                  <a:spcPct val="0"/>
                </a:spcBef>
                <a:spcAft>
                  <a:spcPct val="0"/>
                </a:spcAft>
              </a:pPr>
              <a:t>15.1%</a:t>
            </a:fld>
            <a:endParaRPr lang="en-GB" sz="1000" dirty="0">
              <a:solidFill>
                <a:srgbClr val="000000"/>
              </a:solidFill>
              <a:latin typeface="Arial"/>
              <a:cs typeface="Arial"/>
              <a:sym typeface="Arial"/>
            </a:endParaRPr>
          </a:p>
        </p:txBody>
      </p:sp>
      <p:graphicFrame>
        <p:nvGraphicFramePr>
          <p:cNvPr id="30" name="Object 29"/>
          <p:cNvGraphicFramePr>
            <a:graphicFrameLocks/>
          </p:cNvGraphicFramePr>
          <p:nvPr>
            <p:custDataLst>
              <p:tags r:id="rId23"/>
            </p:custDataLst>
            <p:extLst>
              <p:ext uri="{D42A27DB-BD31-4B8C-83A1-F6EECF244321}">
                <p14:modId xmlns:p14="http://schemas.microsoft.com/office/powerpoint/2010/main" val="2149770399"/>
              </p:ext>
            </p:extLst>
          </p:nvPr>
        </p:nvGraphicFramePr>
        <p:xfrm>
          <a:off x="4868863" y="2093913"/>
          <a:ext cx="3951287" cy="3414712"/>
        </p:xfrm>
        <a:graphic>
          <a:graphicData uri="http://schemas.openxmlformats.org/presentationml/2006/ole">
            <mc:AlternateContent xmlns:mc="http://schemas.openxmlformats.org/markup-compatibility/2006">
              <mc:Choice xmlns:v="urn:schemas-microsoft-com:vml" Requires="v">
                <p:oleObj spid="_x0000_s405578" name="Chart" r:id="rId42" imgW="3937000" imgH="3403600" progId="MSGraph.Chart.8">
                  <p:embed followColorScheme="full"/>
                </p:oleObj>
              </mc:Choice>
              <mc:Fallback>
                <p:oleObj name="Chart" r:id="rId42" imgW="3937000" imgH="3403600" progId="MSGraph.Chart.8">
                  <p:embed followColorScheme="full"/>
                  <p:pic>
                    <p:nvPicPr>
                      <p:cNvPr id="0" name=""/>
                      <p:cNvPicPr>
                        <a:picLocks noChangeArrowheads="1"/>
                      </p:cNvPicPr>
                      <p:nvPr/>
                    </p:nvPicPr>
                    <p:blipFill>
                      <a:blip r:embed="rId43"/>
                      <a:srcRect/>
                      <a:stretch>
                        <a:fillRect/>
                      </a:stretch>
                    </p:blipFill>
                    <p:spPr bwMode="auto">
                      <a:xfrm>
                        <a:off x="4868863" y="2093913"/>
                        <a:ext cx="3951287" cy="3414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9" name="Straight Connector 48"/>
          <p:cNvCxnSpPr/>
          <p:nvPr>
            <p:custDataLst>
              <p:tags r:id="rId24"/>
            </p:custDataLst>
          </p:nvPr>
        </p:nvCxnSpPr>
        <p:spPr bwMode="auto">
          <a:xfrm>
            <a:off x="6900863" y="3108325"/>
            <a:ext cx="0" cy="825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 name="Rectangle 38"/>
          <p:cNvSpPr/>
          <p:nvPr>
            <p:custDataLst>
              <p:tags r:id="rId25"/>
            </p:custDataLst>
          </p:nvPr>
        </p:nvSpPr>
        <p:spPr bwMode="auto">
          <a:xfrm flipV="1">
            <a:off x="4759325" y="2597150"/>
            <a:ext cx="136525" cy="22352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b">
            <a:noAutofit/>
          </a:bodyPr>
          <a:lstStyle/>
          <a:p>
            <a:pPr algn="ctr">
              <a:lnSpc>
                <a:spcPct val="90000"/>
              </a:lnSpc>
              <a:spcBef>
                <a:spcPct val="0"/>
              </a:spcBef>
              <a:spcAft>
                <a:spcPct val="0"/>
              </a:spcAft>
            </a:pPr>
            <a:r>
              <a:rPr lang="en-US" sz="1000" b="1" smtClean="0">
                <a:solidFill>
                  <a:srgbClr val="000000"/>
                </a:solidFill>
                <a:latin typeface="Arial"/>
                <a:cs typeface="Arial"/>
              </a:rPr>
              <a:t>% </a:t>
            </a:r>
            <a:fld id="{B74151B4-67AE-46C1-BE00-C69007265BC3}" type="datetime'Gr''''ow''''t''h ''in v''''a''lue-ad''''ded (20''''01-2007)'''">
              <a:rPr lang="en-US" sz="1000" b="1">
                <a:solidFill>
                  <a:srgbClr val="000000"/>
                </a:solidFill>
                <a:latin typeface="Arial"/>
                <a:cs typeface="Arial"/>
              </a:rPr>
              <a:pPr algn="ctr">
                <a:lnSpc>
                  <a:spcPct val="90000"/>
                </a:lnSpc>
                <a:spcBef>
                  <a:spcPct val="0"/>
                </a:spcBef>
                <a:spcAft>
                  <a:spcPct val="0"/>
                </a:spcAft>
              </a:pPr>
              <a:t>Growth in value-added (2001-2007)</a:t>
            </a:fld>
            <a:endParaRPr lang="en-US" sz="1000" b="1" dirty="0">
              <a:solidFill>
                <a:srgbClr val="000000"/>
              </a:solidFill>
              <a:latin typeface="Arial"/>
              <a:cs typeface="Arial"/>
              <a:sym typeface="Arial"/>
            </a:endParaRPr>
          </a:p>
        </p:txBody>
      </p:sp>
      <p:sp>
        <p:nvSpPr>
          <p:cNvPr id="32" name="Rectangle 31"/>
          <p:cNvSpPr/>
          <p:nvPr>
            <p:custDataLst>
              <p:tags r:id="rId26"/>
            </p:custDataLst>
          </p:nvPr>
        </p:nvSpPr>
        <p:spPr bwMode="auto">
          <a:xfrm>
            <a:off x="5942013" y="5432425"/>
            <a:ext cx="213677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lnSpc>
                <a:spcPct val="90000"/>
              </a:lnSpc>
              <a:spcBef>
                <a:spcPct val="0"/>
              </a:spcBef>
              <a:spcAft>
                <a:spcPct val="0"/>
              </a:spcAft>
            </a:pPr>
            <a:fld id="{1907DE48-63A4-4073-A5FB-63D204ACD313}" type="datetime'''R''&amp;D int''ensity gain''''/lo''s''s'''' (1995-''200''6)'''">
              <a:rPr lang="en-US" sz="1000" b="1">
                <a:solidFill>
                  <a:srgbClr val="000000"/>
                </a:solidFill>
                <a:latin typeface="Arial"/>
                <a:cs typeface="Arial"/>
              </a:rPr>
              <a:pPr algn="ctr">
                <a:lnSpc>
                  <a:spcPct val="90000"/>
                </a:lnSpc>
                <a:spcBef>
                  <a:spcPct val="0"/>
                </a:spcBef>
                <a:spcAft>
                  <a:spcPct val="0"/>
                </a:spcAft>
              </a:pPr>
              <a:t>R&amp;D intensity gain/loss (1995-2006)</a:t>
            </a:fld>
            <a:endParaRPr lang="en-US" sz="1000" b="1" dirty="0">
              <a:solidFill>
                <a:srgbClr val="000000"/>
              </a:solidFill>
              <a:latin typeface="Arial"/>
              <a:cs typeface="Arial"/>
              <a:sym typeface="Arial"/>
            </a:endParaRPr>
          </a:p>
        </p:txBody>
      </p:sp>
      <p:sp useBgFill="1">
        <p:nvSpPr>
          <p:cNvPr id="33" name="Rectangle 32"/>
          <p:cNvSpPr/>
          <p:nvPr>
            <p:custDataLst>
              <p:tags r:id="rId27"/>
            </p:custDataLst>
          </p:nvPr>
        </p:nvSpPr>
        <p:spPr bwMode="gray">
          <a:xfrm>
            <a:off x="5959475" y="3851275"/>
            <a:ext cx="6032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3D942F6C-32AE-42E4-891A-3207E0CE011E}" type="datetime'A''er''''''''''o''''sp''''''''''''''a''''''''''''''c''''''e'''">
              <a:rPr lang="en-US" sz="1000">
                <a:solidFill>
                  <a:srgbClr val="000000"/>
                </a:solidFill>
                <a:latin typeface="Arial"/>
                <a:cs typeface="Arial"/>
              </a:rPr>
              <a:pPr>
                <a:lnSpc>
                  <a:spcPct val="90000"/>
                </a:lnSpc>
                <a:spcBef>
                  <a:spcPct val="0"/>
                </a:spcBef>
                <a:spcAft>
                  <a:spcPct val="0"/>
                </a:spcAft>
              </a:pPr>
              <a:t>Aerospace</a:t>
            </a:fld>
            <a:endParaRPr lang="en-US" sz="1000">
              <a:solidFill>
                <a:srgbClr val="000000"/>
              </a:solidFill>
              <a:latin typeface="Arial"/>
              <a:cs typeface="Arial"/>
              <a:sym typeface="Arial"/>
            </a:endParaRPr>
          </a:p>
        </p:txBody>
      </p:sp>
      <p:sp useBgFill="1">
        <p:nvSpPr>
          <p:cNvPr id="34" name="Rectangle 33"/>
          <p:cNvSpPr/>
          <p:nvPr>
            <p:custDataLst>
              <p:tags r:id="rId28"/>
            </p:custDataLst>
          </p:nvPr>
        </p:nvSpPr>
        <p:spPr bwMode="gray">
          <a:xfrm>
            <a:off x="6164263" y="2971800"/>
            <a:ext cx="1473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BB2048F6-33C6-48E4-8526-8CF90FEE00CA}" type="datetime'O''the''''r'''''''' ''tra''''ns''port'''' ''eq''ui''p''m''ent'">
              <a:rPr lang="en-US" sz="1000">
                <a:solidFill>
                  <a:srgbClr val="000000"/>
                </a:solidFill>
                <a:latin typeface="Arial"/>
                <a:cs typeface="Arial"/>
              </a:rPr>
              <a:pPr>
                <a:lnSpc>
                  <a:spcPct val="90000"/>
                </a:lnSpc>
                <a:spcBef>
                  <a:spcPct val="0"/>
                </a:spcBef>
                <a:spcAft>
                  <a:spcPct val="0"/>
                </a:spcAft>
              </a:pPr>
              <a:t>Other transport equipment</a:t>
            </a:fld>
            <a:endParaRPr lang="en-US" sz="1000">
              <a:solidFill>
                <a:srgbClr val="000000"/>
              </a:solidFill>
              <a:latin typeface="Arial"/>
              <a:cs typeface="Arial"/>
              <a:sym typeface="Arial"/>
            </a:endParaRPr>
          </a:p>
        </p:txBody>
      </p:sp>
      <p:sp useBgFill="1">
        <p:nvSpPr>
          <p:cNvPr id="35" name="Rectangle 34"/>
          <p:cNvSpPr/>
          <p:nvPr>
            <p:custDataLst>
              <p:tags r:id="rId29"/>
            </p:custDataLst>
          </p:nvPr>
        </p:nvSpPr>
        <p:spPr bwMode="gray">
          <a:xfrm>
            <a:off x="5948363" y="3663950"/>
            <a:ext cx="2116138" cy="136525"/>
          </a:xfrm>
          <a:prstGeom prst="rect">
            <a:avLst/>
          </a:prstGeom>
          <a:noFill/>
          <a:ln w="25400" cap="flat" cmpd="sng" algn="ctr">
            <a:noFill/>
            <a:prstDash val="solid"/>
          </a:ln>
          <a:effectLst/>
          <a:extLst>
            <a:ext uri="{909E8E84-426E-40dd-AFC4-6F175D3DCCD1}">
              <a14:hiddenFill xmlns:a14="http://schemas.microsoft.com/office/drawing/2010/main">
                <a:solidFill>
                  <a:srgbClr val="9B1717"/>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B73CE519-C75D-4D8A-8C84-FD2149686654}" type="datetime'Che''''mi''''c''als'' exclu''d''ing'' ph''arma''ce''uticals'''">
              <a:rPr lang="en-US" sz="1000">
                <a:solidFill>
                  <a:srgbClr val="000000"/>
                </a:solidFill>
                <a:latin typeface="Arial"/>
                <a:cs typeface="Arial"/>
              </a:rPr>
              <a:pPr>
                <a:lnSpc>
                  <a:spcPct val="90000"/>
                </a:lnSpc>
                <a:spcBef>
                  <a:spcPct val="0"/>
                </a:spcBef>
                <a:spcAft>
                  <a:spcPct val="0"/>
                </a:spcAft>
              </a:pPr>
              <a:t>Chemicals excluding pharmaceuticals</a:t>
            </a:fld>
            <a:endParaRPr lang="en-US" sz="1000">
              <a:solidFill>
                <a:srgbClr val="000000"/>
              </a:solidFill>
              <a:latin typeface="Arial"/>
              <a:cs typeface="Arial"/>
              <a:sym typeface="Arial"/>
            </a:endParaRPr>
          </a:p>
        </p:txBody>
      </p:sp>
      <p:sp useBgFill="1">
        <p:nvSpPr>
          <p:cNvPr id="36" name="Rectangle 35"/>
          <p:cNvSpPr/>
          <p:nvPr>
            <p:custDataLst>
              <p:tags r:id="rId30"/>
            </p:custDataLst>
          </p:nvPr>
        </p:nvSpPr>
        <p:spPr bwMode="gray">
          <a:xfrm>
            <a:off x="6392863" y="2508250"/>
            <a:ext cx="935038" cy="136525"/>
          </a:xfrm>
          <a:prstGeom prst="rect">
            <a:avLst/>
          </a:prstGeom>
          <a:noFill/>
          <a:ln w="254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A40D0339-3BDD-4E88-9B94-CFF914015A4C}" type="datetime'''''''''P''''''''''ha''''r''''''''ma''c''''''euticals'">
              <a:rPr lang="en-US" sz="1000">
                <a:solidFill>
                  <a:srgbClr val="000000"/>
                </a:solidFill>
                <a:latin typeface="Arial"/>
                <a:cs typeface="Arial"/>
              </a:rPr>
              <a:pPr>
                <a:lnSpc>
                  <a:spcPct val="90000"/>
                </a:lnSpc>
                <a:spcBef>
                  <a:spcPct val="0"/>
                </a:spcBef>
                <a:spcAft>
                  <a:spcPct val="0"/>
                </a:spcAft>
              </a:pPr>
              <a:t>Pharmaceuticals</a:t>
            </a:fld>
            <a:endParaRPr lang="en-US" sz="1000" dirty="0">
              <a:solidFill>
                <a:srgbClr val="000000"/>
              </a:solidFill>
              <a:latin typeface="Arial"/>
              <a:cs typeface="Arial"/>
              <a:sym typeface="Arial"/>
            </a:endParaRPr>
          </a:p>
        </p:txBody>
      </p:sp>
      <p:sp useBgFill="1">
        <p:nvSpPr>
          <p:cNvPr id="37" name="Rectangle 36"/>
          <p:cNvSpPr/>
          <p:nvPr>
            <p:custDataLst>
              <p:tags r:id="rId31"/>
            </p:custDataLst>
          </p:nvPr>
        </p:nvSpPr>
        <p:spPr bwMode="gray">
          <a:xfrm>
            <a:off x="7569200" y="2790825"/>
            <a:ext cx="815975" cy="136525"/>
          </a:xfrm>
          <a:prstGeom prst="rect">
            <a:avLst/>
          </a:prstGeom>
          <a:noFill/>
          <a:ln w="25400" cap="flat" cmpd="sng" algn="ctr">
            <a:noFill/>
            <a:prstDash val="soli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80EAA8F6-DA50-4F11-B11F-9F31F6F2CF91}" type="datetime'''''''M''o''''''to''''''''''r'' v''e''''h''''''''ic''les'">
              <a:rPr lang="en-US" sz="1000">
                <a:solidFill>
                  <a:srgbClr val="000000"/>
                </a:solidFill>
                <a:latin typeface="Arial"/>
                <a:cs typeface="Arial"/>
              </a:rPr>
              <a:pPr>
                <a:lnSpc>
                  <a:spcPct val="90000"/>
                </a:lnSpc>
                <a:spcBef>
                  <a:spcPct val="0"/>
                </a:spcBef>
                <a:spcAft>
                  <a:spcPct val="0"/>
                </a:spcAft>
              </a:pPr>
              <a:t>Motor vehicles</a:t>
            </a:fld>
            <a:endParaRPr lang="en-US" sz="1000" dirty="0">
              <a:solidFill>
                <a:srgbClr val="000000"/>
              </a:solidFill>
              <a:latin typeface="Arial"/>
              <a:cs typeface="Arial"/>
              <a:sym typeface="Arial"/>
            </a:endParaRPr>
          </a:p>
        </p:txBody>
      </p:sp>
      <p:sp useBgFill="1">
        <p:nvSpPr>
          <p:cNvPr id="38" name="Rectangle 37"/>
          <p:cNvSpPr/>
          <p:nvPr>
            <p:custDataLst>
              <p:tags r:id="rId32"/>
            </p:custDataLst>
          </p:nvPr>
        </p:nvSpPr>
        <p:spPr bwMode="gray">
          <a:xfrm>
            <a:off x="5840413" y="4679950"/>
            <a:ext cx="2316163" cy="136525"/>
          </a:xfrm>
          <a:prstGeom prst="rect">
            <a:avLst/>
          </a:prstGeom>
          <a:noFill/>
          <a:ln w="254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fld id="{C42AA1CA-94F2-4100-A746-1CCA584F96F1}" type="datetime'Radio,'' TV'''' and ''c''omm''u''nication equipm''''''e''n''t'">
              <a:rPr lang="en-US" sz="1000">
                <a:solidFill>
                  <a:srgbClr val="000000"/>
                </a:solidFill>
                <a:latin typeface="Arial"/>
                <a:cs typeface="Arial"/>
              </a:rPr>
              <a:pPr>
                <a:lnSpc>
                  <a:spcPct val="90000"/>
                </a:lnSpc>
                <a:spcBef>
                  <a:spcPct val="0"/>
                </a:spcBef>
                <a:spcAft>
                  <a:spcPct val="0"/>
                </a:spcAft>
              </a:pPr>
              <a:t>Radio, TV and communication equipment</a:t>
            </a:fld>
            <a:endParaRPr lang="en-US" sz="1000">
              <a:solidFill>
                <a:srgbClr val="000000"/>
              </a:solidFill>
              <a:latin typeface="Arial"/>
              <a:cs typeface="Arial"/>
              <a:sym typeface="Arial"/>
            </a:endParaRPr>
          </a:p>
        </p:txBody>
      </p:sp>
      <p:sp>
        <p:nvSpPr>
          <p:cNvPr id="40" name="Oval 39"/>
          <p:cNvSpPr/>
          <p:nvPr>
            <p:custDataLst>
              <p:tags r:id="rId33"/>
            </p:custDataLst>
          </p:nvPr>
        </p:nvSpPr>
        <p:spPr bwMode="auto">
          <a:xfrm>
            <a:off x="5889625" y="5678488"/>
            <a:ext cx="133350" cy="133350"/>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41" name="Rectangle 40"/>
          <p:cNvSpPr/>
          <p:nvPr>
            <p:custDataLst>
              <p:tags r:id="rId34"/>
            </p:custDataLst>
          </p:nvPr>
        </p:nvSpPr>
        <p:spPr bwMode="auto">
          <a:xfrm>
            <a:off x="6097588" y="5675313"/>
            <a:ext cx="214947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spcBef>
                <a:spcPct val="0"/>
              </a:spcBef>
              <a:spcAft>
                <a:spcPct val="0"/>
              </a:spcAft>
            </a:pPr>
            <a:r>
              <a:rPr lang="en-GB" sz="1000" b="1" dirty="0" smtClean="0">
                <a:solidFill>
                  <a:srgbClr val="000000"/>
                </a:solidFill>
                <a:latin typeface="Arial"/>
                <a:cs typeface="Arial"/>
                <a:sym typeface="Arial"/>
              </a:rPr>
              <a:t>Gross output at market prices, 2007</a:t>
            </a:r>
            <a:endParaRPr lang="en-US" sz="1000" b="1" baseline="30000" dirty="0">
              <a:solidFill>
                <a:srgbClr val="000000"/>
              </a:solidFill>
              <a:latin typeface="Arial"/>
              <a:cs typeface="Arial"/>
              <a:sym typeface="Arial"/>
            </a:endParaRPr>
          </a:p>
        </p:txBody>
      </p:sp>
      <p:sp>
        <p:nvSpPr>
          <p:cNvPr id="43" name="TextBox 110"/>
          <p:cNvSpPr txBox="1">
            <a:spLocks noChangeArrowheads="1"/>
          </p:cNvSpPr>
          <p:nvPr/>
        </p:nvSpPr>
        <p:spPr bwMode="auto">
          <a:xfrm>
            <a:off x="239712" y="5949280"/>
            <a:ext cx="846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0" bIns="0"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55600" indent="-355600">
              <a:lnSpc>
                <a:spcPct val="90000"/>
              </a:lnSpc>
              <a:spcBef>
                <a:spcPct val="0"/>
              </a:spcBef>
            </a:pPr>
            <a:r>
              <a:rPr lang="en-US" sz="800" dirty="0">
                <a:solidFill>
                  <a:srgbClr val="000000"/>
                </a:solidFill>
              </a:rPr>
              <a:t>Note: R&amp;D intensity gain/loss calculated as difference between average R&amp;D intensity in 1995-2000 and 2001-2006</a:t>
            </a:r>
          </a:p>
        </p:txBody>
      </p:sp>
    </p:spTree>
    <p:extLst>
      <p:ext uri="{BB962C8B-B14F-4D97-AF65-F5344CB8AC3E}">
        <p14:creationId xmlns:p14="http://schemas.microsoft.com/office/powerpoint/2010/main" val="3076990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R&amp;D employment looks stable across Europe as a whole</a:t>
            </a:r>
            <a:endParaRPr lang="en-GB" dirty="0"/>
          </a:p>
        </p:txBody>
      </p:sp>
      <p:sp>
        <p:nvSpPr>
          <p:cNvPr id="3" name="Footer Placeholder 2"/>
          <p:cNvSpPr>
            <a:spLocks noGrp="1"/>
          </p:cNvSpPr>
          <p:nvPr>
            <p:ph type="ftr" sz="quarter" idx="11"/>
          </p:nvPr>
        </p:nvSpPr>
        <p:spPr/>
        <p:txBody>
          <a:bodyPr/>
          <a:lstStyle/>
          <a:p>
            <a:r>
              <a:rPr lang="en-US" smtClean="0">
                <a:solidFill>
                  <a:srgbClr val="000000">
                    <a:tint val="75000"/>
                  </a:srgbClr>
                </a:solidFill>
              </a:rPr>
              <a:t>Health &amp; Growth</a:t>
            </a:r>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2B5B6FF-6742-42ED-922D-A405021672AA}" type="slidenum">
              <a:rPr lang="fr-BE" smtClean="0"/>
              <a:pPr/>
              <a:t>6</a:t>
            </a:fld>
            <a:endParaRPr lang="fr-BE" dirty="0"/>
          </a:p>
        </p:txBody>
      </p:sp>
      <p:graphicFrame>
        <p:nvGraphicFramePr>
          <p:cNvPr id="5" name="Chart 4"/>
          <p:cNvGraphicFramePr>
            <a:graphicFrameLocks/>
          </p:cNvGraphicFramePr>
          <p:nvPr>
            <p:extLst>
              <p:ext uri="{D42A27DB-BD31-4B8C-83A1-F6EECF244321}">
                <p14:modId xmlns:p14="http://schemas.microsoft.com/office/powerpoint/2010/main" val="3285743547"/>
              </p:ext>
            </p:extLst>
          </p:nvPr>
        </p:nvGraphicFramePr>
        <p:xfrm>
          <a:off x="310672" y="1328888"/>
          <a:ext cx="3641809" cy="22628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119334802"/>
              </p:ext>
            </p:extLst>
          </p:nvPr>
        </p:nvGraphicFramePr>
        <p:xfrm>
          <a:off x="310672" y="4045046"/>
          <a:ext cx="3641809" cy="2262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097859825"/>
              </p:ext>
            </p:extLst>
          </p:nvPr>
        </p:nvGraphicFramePr>
        <p:xfrm>
          <a:off x="5143416" y="2686967"/>
          <a:ext cx="3641809" cy="2262864"/>
        </p:xfrm>
        <a:graphic>
          <a:graphicData uri="http://schemas.openxmlformats.org/drawingml/2006/chart">
            <c:chart xmlns:c="http://schemas.openxmlformats.org/drawingml/2006/chart" xmlns:r="http://schemas.openxmlformats.org/officeDocument/2006/relationships" r:id="rId4"/>
          </a:graphicData>
        </a:graphic>
      </p:graphicFrame>
      <p:sp>
        <p:nvSpPr>
          <p:cNvPr id="8" name="Isosceles Triangle 7"/>
          <p:cNvSpPr/>
          <p:nvPr/>
        </p:nvSpPr>
        <p:spPr>
          <a:xfrm rot="5400000">
            <a:off x="2488861" y="3848306"/>
            <a:ext cx="3858819" cy="166760"/>
          </a:xfrm>
          <a:prstGeom prst="triangle">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latin typeface="Arial"/>
            </a:endParaRPr>
          </a:p>
        </p:txBody>
      </p:sp>
    </p:spTree>
    <p:extLst>
      <p:ext uri="{BB962C8B-B14F-4D97-AF65-F5344CB8AC3E}">
        <p14:creationId xmlns:p14="http://schemas.microsoft.com/office/powerpoint/2010/main" val="31484780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3" hidden="1"/>
          <p:cNvGraphicFramePr>
            <a:graphicFrameLocks noChangeAspect="1"/>
          </p:cNvGraphicFramePr>
          <p:nvPr>
            <p:custDataLst>
              <p:tags r:id="rId2"/>
            </p:custDataLst>
            <p:extLst>
              <p:ext uri="{D42A27DB-BD31-4B8C-83A1-F6EECF244321}">
                <p14:modId xmlns:p14="http://schemas.microsoft.com/office/powerpoint/2010/main" val="1735819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7269" name="think-cell Slide" r:id="rId42" imgW="270" imgH="270" progId="TCLayout.ActiveDocument.1">
                  <p:embed/>
                </p:oleObj>
              </mc:Choice>
              <mc:Fallback>
                <p:oleObj name="think-cell Slide" r:id="rId42" imgW="270" imgH="270" progId="TCLayout.ActiveDocument.1">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anchor="ctr" anchorCtr="0">
            <a:noAutofit/>
          </a:bodyPr>
          <a:lstStyle/>
          <a:p>
            <a:pPr algn="ctr">
              <a:spcBef>
                <a:spcPct val="0"/>
              </a:spcBef>
              <a:spcAft>
                <a:spcPct val="0"/>
              </a:spcAft>
              <a:defRPr/>
            </a:pPr>
            <a:endParaRPr lang="en-US" sz="1000">
              <a:solidFill>
                <a:srgbClr val="FFFFFF"/>
              </a:solidFill>
              <a:latin typeface="Arial"/>
              <a:sym typeface="+mn-lt"/>
            </a:endParaRPr>
          </a:p>
        </p:txBody>
      </p:sp>
      <p:sp>
        <p:nvSpPr>
          <p:cNvPr id="10243" name="Rectangle 10242"/>
          <p:cNvSpPr/>
          <p:nvPr/>
        </p:nvSpPr>
        <p:spPr>
          <a:xfrm>
            <a:off x="251520" y="1952625"/>
            <a:ext cx="8568952" cy="4284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endParaRPr lang="en-GB" sz="1300" b="1" dirty="0">
              <a:solidFill>
                <a:srgbClr val="000000"/>
              </a:solidFill>
              <a:latin typeface="Arial"/>
            </a:endParaRPr>
          </a:p>
        </p:txBody>
      </p:sp>
      <p:sp>
        <p:nvSpPr>
          <p:cNvPr id="10244" name="Title 1"/>
          <p:cNvSpPr>
            <a:spLocks noGrp="1"/>
          </p:cNvSpPr>
          <p:nvPr>
            <p:ph type="title"/>
          </p:nvPr>
        </p:nvSpPr>
        <p:spPr>
          <a:xfrm>
            <a:off x="250825" y="539750"/>
            <a:ext cx="8534400" cy="923330"/>
          </a:xfrm>
        </p:spPr>
        <p:txBody>
          <a:bodyPr/>
          <a:lstStyle/>
          <a:p>
            <a:r>
              <a:rPr lang="en-GB" altLang="en-US" dirty="0" smtClean="0"/>
              <a:t>In absolute numbers, R&amp;D investments in Europe is relatively flat; Europe’s proportion of global R&amp;D investment however is undergoing a minor decline</a:t>
            </a:r>
            <a:endParaRPr lang="fr-BE" altLang="en-US" dirty="0" smtClean="0"/>
          </a:p>
        </p:txBody>
      </p:sp>
      <p:sp>
        <p:nvSpPr>
          <p:cNvPr id="64" name="Rectangle 63"/>
          <p:cNvSpPr/>
          <p:nvPr/>
        </p:nvSpPr>
        <p:spPr>
          <a:xfrm>
            <a:off x="4788024" y="2479427"/>
            <a:ext cx="4032448" cy="3145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300" b="1" dirty="0">
                <a:solidFill>
                  <a:srgbClr val="000000"/>
                </a:solidFill>
                <a:latin typeface="Arial"/>
              </a:rPr>
              <a:t>Worldwide R&amp;D investment by region Worldwide (</a:t>
            </a:r>
            <a:r>
              <a:rPr lang="en-US" sz="1300" b="1" dirty="0">
                <a:solidFill>
                  <a:srgbClr val="000000"/>
                </a:solidFill>
                <a:latin typeface="Arial"/>
                <a:sym typeface="+mn-lt"/>
              </a:rPr>
              <a:t>2007 = Index 100)</a:t>
            </a:r>
            <a:endParaRPr lang="en-GB" sz="1300" b="1" dirty="0">
              <a:solidFill>
                <a:srgbClr val="000000"/>
              </a:solidFill>
              <a:latin typeface="Arial"/>
            </a:endParaRPr>
          </a:p>
          <a:p>
            <a:endParaRPr lang="en-GB" sz="1300" b="1" dirty="0">
              <a:solidFill>
                <a:srgbClr val="000000"/>
              </a:solidFill>
              <a:latin typeface="Arial"/>
            </a:endParaRPr>
          </a:p>
        </p:txBody>
      </p:sp>
      <p:graphicFrame>
        <p:nvGraphicFramePr>
          <p:cNvPr id="44" name="Object 43"/>
          <p:cNvGraphicFramePr>
            <a:graphicFrameLocks/>
          </p:cNvGraphicFramePr>
          <p:nvPr>
            <p:custDataLst>
              <p:tags r:id="rId4"/>
            </p:custDataLst>
            <p:extLst>
              <p:ext uri="{D42A27DB-BD31-4B8C-83A1-F6EECF244321}">
                <p14:modId xmlns:p14="http://schemas.microsoft.com/office/powerpoint/2010/main" val="3287374898"/>
              </p:ext>
            </p:extLst>
          </p:nvPr>
        </p:nvGraphicFramePr>
        <p:xfrm>
          <a:off x="-39688" y="2898775"/>
          <a:ext cx="4241801" cy="2870200"/>
        </p:xfrm>
        <a:graphic>
          <a:graphicData uri="http://schemas.openxmlformats.org/presentationml/2006/ole">
            <mc:AlternateContent xmlns:mc="http://schemas.openxmlformats.org/markup-compatibility/2006">
              <mc:Choice xmlns:v="urn:schemas-microsoft-com:vml" Requires="v">
                <p:oleObj spid="_x0000_s437270" name="Chart" r:id="rId44" imgW="4241800" imgH="2870200" progId="MSGraph.Chart.8">
                  <p:embed followColorScheme="full"/>
                </p:oleObj>
              </mc:Choice>
              <mc:Fallback>
                <p:oleObj name="Chart" r:id="rId44" imgW="4241800" imgH="2870200" progId="MSGraph.Chart.8">
                  <p:embed followColorScheme="full"/>
                  <p:pic>
                    <p:nvPicPr>
                      <p:cNvPr id="0" name=""/>
                      <p:cNvPicPr/>
                      <p:nvPr/>
                    </p:nvPicPr>
                    <p:blipFill>
                      <a:blip r:embed="rId45"/>
                      <a:stretch>
                        <a:fillRect/>
                      </a:stretch>
                    </p:blipFill>
                    <p:spPr>
                      <a:xfrm>
                        <a:off x="-39688" y="2898775"/>
                        <a:ext cx="4241801" cy="2870200"/>
                      </a:xfrm>
                      <a:prstGeom prst="rect">
                        <a:avLst/>
                      </a:prstGeom>
                    </p:spPr>
                  </p:pic>
                </p:oleObj>
              </mc:Fallback>
            </mc:AlternateContent>
          </a:graphicData>
        </a:graphic>
      </p:graphicFrame>
      <p:cxnSp>
        <p:nvCxnSpPr>
          <p:cNvPr id="50" name="Straight Connector 49"/>
          <p:cNvCxnSpPr/>
          <p:nvPr>
            <p:custDataLst>
              <p:tags r:id="rId5"/>
            </p:custDataLst>
          </p:nvPr>
        </p:nvCxnSpPr>
        <p:spPr bwMode="auto">
          <a:xfrm>
            <a:off x="3738563" y="3165474"/>
            <a:ext cx="0" cy="539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6"/>
            </p:custDataLst>
          </p:nvPr>
        </p:nvCxnSpPr>
        <p:spPr bwMode="auto">
          <a:xfrm flipH="1">
            <a:off x="3848100" y="3271838"/>
            <a:ext cx="571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7"/>
            </p:custDataLst>
          </p:nvPr>
        </p:nvCxnSpPr>
        <p:spPr bwMode="auto">
          <a:xfrm>
            <a:off x="3214688" y="3165475"/>
            <a:ext cx="0" cy="4921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8"/>
            </p:custDataLst>
          </p:nvPr>
        </p:nvCxnSpPr>
        <p:spPr bwMode="auto">
          <a:xfrm flipH="1" flipV="1">
            <a:off x="3324225" y="3257550"/>
            <a:ext cx="57150" cy="158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9"/>
            </p:custDataLst>
          </p:nvPr>
        </p:nvCxnSpPr>
        <p:spPr bwMode="auto">
          <a:xfrm>
            <a:off x="2695575" y="3165475"/>
            <a:ext cx="0" cy="4921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10"/>
            </p:custDataLst>
          </p:nvPr>
        </p:nvCxnSpPr>
        <p:spPr bwMode="auto">
          <a:xfrm flipH="1" flipV="1">
            <a:off x="2801938" y="3257550"/>
            <a:ext cx="55562" cy="158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11"/>
            </p:custDataLst>
          </p:nvPr>
        </p:nvCxnSpPr>
        <p:spPr bwMode="auto">
          <a:xfrm>
            <a:off x="2176463" y="3165475"/>
            <a:ext cx="0" cy="539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12"/>
            </p:custDataLst>
          </p:nvPr>
        </p:nvCxnSpPr>
        <p:spPr bwMode="auto">
          <a:xfrm flipH="1">
            <a:off x="2286000" y="3262313"/>
            <a:ext cx="571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3"/>
            </p:custDataLst>
          </p:nvPr>
        </p:nvCxnSpPr>
        <p:spPr bwMode="auto">
          <a:xfrm>
            <a:off x="1652588" y="3165475"/>
            <a:ext cx="0" cy="444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14"/>
            </p:custDataLst>
          </p:nvPr>
        </p:nvCxnSpPr>
        <p:spPr bwMode="auto">
          <a:xfrm flipH="1" flipV="1">
            <a:off x="1762125" y="3243263"/>
            <a:ext cx="57150" cy="158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15"/>
            </p:custDataLst>
          </p:nvPr>
        </p:nvCxnSpPr>
        <p:spPr bwMode="auto">
          <a:xfrm>
            <a:off x="1128713" y="3165475"/>
            <a:ext cx="0" cy="444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16"/>
            </p:custDataLst>
          </p:nvPr>
        </p:nvCxnSpPr>
        <p:spPr bwMode="auto">
          <a:xfrm flipH="1" flipV="1">
            <a:off x="1238250" y="3238500"/>
            <a:ext cx="57150" cy="2063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 name="Rectangle 50"/>
          <p:cNvSpPr/>
          <p:nvPr>
            <p:custDataLst>
              <p:tags r:id="rId17"/>
            </p:custDataLst>
          </p:nvPr>
        </p:nvSpPr>
        <p:spPr bwMode="auto">
          <a:xfrm>
            <a:off x="3592513" y="5641975"/>
            <a:ext cx="292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pPr>
            <a:fld id="{F2BCBE5C-5F4A-4BE6-BB68-D2AE24FBDAB5}" type="datetime'''''''''2''''''''''''''''0''1''2'''''''''''''''''''''''''">
              <a:rPr lang="en-US" sz="1000" b="1">
                <a:solidFill>
                  <a:srgbClr val="000000"/>
                </a:solidFill>
                <a:latin typeface="Arial"/>
              </a:rPr>
              <a:pPr algn="ctr">
                <a:lnSpc>
                  <a:spcPct val="90000"/>
                </a:lnSpc>
              </a:pPr>
              <a:t>2012</a:t>
            </a:fld>
            <a:endParaRPr lang="en-GB" sz="1000" b="1">
              <a:solidFill>
                <a:srgbClr val="000000"/>
              </a:solidFill>
              <a:latin typeface="Arial"/>
              <a:sym typeface="+mn-lt"/>
            </a:endParaRPr>
          </a:p>
        </p:txBody>
      </p:sp>
      <p:sp>
        <p:nvSpPr>
          <p:cNvPr id="53" name="Rectangle 52"/>
          <p:cNvSpPr/>
          <p:nvPr>
            <p:custDataLst>
              <p:tags r:id="rId18"/>
            </p:custDataLst>
          </p:nvPr>
        </p:nvSpPr>
        <p:spPr bwMode="auto">
          <a:xfrm>
            <a:off x="3068638" y="5641975"/>
            <a:ext cx="292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pPr>
            <a:fld id="{528C1D22-9ECD-49C1-81DE-6C78B6A7A1F4}" type="datetime'''''''''20''1''''''''''''''''''''''''''1'''''''''''">
              <a:rPr lang="en-US" sz="1000" b="1">
                <a:solidFill>
                  <a:srgbClr val="000000"/>
                </a:solidFill>
                <a:latin typeface="Arial"/>
              </a:rPr>
              <a:pPr algn="ctr">
                <a:lnSpc>
                  <a:spcPct val="90000"/>
                </a:lnSpc>
              </a:pPr>
              <a:t>2011</a:t>
            </a:fld>
            <a:endParaRPr lang="en-GB" sz="1000" b="1">
              <a:solidFill>
                <a:srgbClr val="000000"/>
              </a:solidFill>
              <a:latin typeface="Arial"/>
              <a:sym typeface="+mn-lt"/>
            </a:endParaRPr>
          </a:p>
        </p:txBody>
      </p:sp>
      <p:sp>
        <p:nvSpPr>
          <p:cNvPr id="55" name="Rectangle 54"/>
          <p:cNvSpPr/>
          <p:nvPr>
            <p:custDataLst>
              <p:tags r:id="rId19"/>
            </p:custDataLst>
          </p:nvPr>
        </p:nvSpPr>
        <p:spPr bwMode="auto">
          <a:xfrm>
            <a:off x="2549525" y="5641975"/>
            <a:ext cx="292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pPr>
            <a:fld id="{D52C395C-BBAA-4D14-999C-B4DC6DFA03D7}" type="datetime'''''''''''''''2''''''''''0''''''''''1''''''''0'''''''''">
              <a:rPr lang="en-US" sz="1000" b="1">
                <a:solidFill>
                  <a:srgbClr val="000000"/>
                </a:solidFill>
                <a:latin typeface="Arial"/>
              </a:rPr>
              <a:pPr algn="ctr">
                <a:lnSpc>
                  <a:spcPct val="90000"/>
                </a:lnSpc>
              </a:pPr>
              <a:t>2010</a:t>
            </a:fld>
            <a:endParaRPr lang="en-GB" sz="1000" b="1">
              <a:solidFill>
                <a:srgbClr val="000000"/>
              </a:solidFill>
              <a:latin typeface="Arial"/>
              <a:sym typeface="+mn-lt"/>
            </a:endParaRPr>
          </a:p>
        </p:txBody>
      </p:sp>
      <p:sp>
        <p:nvSpPr>
          <p:cNvPr id="57" name="Rectangle 56"/>
          <p:cNvSpPr/>
          <p:nvPr>
            <p:custDataLst>
              <p:tags r:id="rId20"/>
            </p:custDataLst>
          </p:nvPr>
        </p:nvSpPr>
        <p:spPr bwMode="auto">
          <a:xfrm>
            <a:off x="2030413" y="5641975"/>
            <a:ext cx="292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pPr>
            <a:fld id="{08FCF207-1394-4EC6-8561-596CF87CE2B4}" type="datetime'''''''''''''''2''0''''0''''''''''''''''''''''''''''''''9'''''">
              <a:rPr lang="en-US" sz="1000" b="1">
                <a:solidFill>
                  <a:srgbClr val="000000"/>
                </a:solidFill>
                <a:latin typeface="Arial"/>
              </a:rPr>
              <a:pPr algn="ctr">
                <a:lnSpc>
                  <a:spcPct val="90000"/>
                </a:lnSpc>
              </a:pPr>
              <a:t>2009</a:t>
            </a:fld>
            <a:endParaRPr lang="en-GB" sz="1000" b="1">
              <a:solidFill>
                <a:srgbClr val="000000"/>
              </a:solidFill>
              <a:latin typeface="Arial"/>
              <a:sym typeface="+mn-lt"/>
            </a:endParaRPr>
          </a:p>
        </p:txBody>
      </p:sp>
      <p:sp>
        <p:nvSpPr>
          <p:cNvPr id="59" name="Rectangle 58"/>
          <p:cNvSpPr/>
          <p:nvPr>
            <p:custDataLst>
              <p:tags r:id="rId21"/>
            </p:custDataLst>
          </p:nvPr>
        </p:nvSpPr>
        <p:spPr bwMode="auto">
          <a:xfrm>
            <a:off x="1506538" y="5641975"/>
            <a:ext cx="292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pPr>
            <a:fld id="{1E449389-50D9-4015-986B-50C23CA902BC}" type="datetime'2''''''''0''''''''''0''''''''''''''8'''''">
              <a:rPr lang="en-US" sz="1000" b="1">
                <a:solidFill>
                  <a:srgbClr val="000000"/>
                </a:solidFill>
                <a:latin typeface="Arial"/>
              </a:rPr>
              <a:pPr algn="ctr">
                <a:lnSpc>
                  <a:spcPct val="90000"/>
                </a:lnSpc>
              </a:pPr>
              <a:t>2008</a:t>
            </a:fld>
            <a:endParaRPr lang="en-GB" sz="1000" b="1">
              <a:solidFill>
                <a:srgbClr val="000000"/>
              </a:solidFill>
              <a:latin typeface="Arial"/>
              <a:sym typeface="+mn-lt"/>
            </a:endParaRPr>
          </a:p>
        </p:txBody>
      </p:sp>
      <p:sp>
        <p:nvSpPr>
          <p:cNvPr id="61" name="Rectangle 60"/>
          <p:cNvSpPr/>
          <p:nvPr>
            <p:custDataLst>
              <p:tags r:id="rId22"/>
            </p:custDataLst>
          </p:nvPr>
        </p:nvSpPr>
        <p:spPr bwMode="auto">
          <a:xfrm>
            <a:off x="982663" y="5641975"/>
            <a:ext cx="292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pPr>
            <a:fld id="{1D2D73C1-66F2-4D10-A5C6-A1BF2F063D88}" type="datetime'''''''''''''2''00''''''''''''''7'''''''''''''">
              <a:rPr lang="en-US" sz="1000" b="1">
                <a:solidFill>
                  <a:srgbClr val="000000"/>
                </a:solidFill>
                <a:latin typeface="Arial"/>
              </a:rPr>
              <a:pPr algn="ctr">
                <a:lnSpc>
                  <a:spcPct val="90000"/>
                </a:lnSpc>
              </a:pPr>
              <a:t>2007</a:t>
            </a:fld>
            <a:endParaRPr lang="en-GB" sz="1000" b="1" dirty="0">
              <a:solidFill>
                <a:srgbClr val="000000"/>
              </a:solidFill>
              <a:latin typeface="Arial"/>
              <a:sym typeface="+mn-lt"/>
            </a:endParaRPr>
          </a:p>
        </p:txBody>
      </p:sp>
      <p:sp>
        <p:nvSpPr>
          <p:cNvPr id="63" name="Rectangle 62"/>
          <p:cNvSpPr/>
          <p:nvPr>
            <p:custDataLst>
              <p:tags r:id="rId23"/>
            </p:custDataLst>
          </p:nvPr>
        </p:nvSpPr>
        <p:spPr bwMode="auto">
          <a:xfrm>
            <a:off x="7080250" y="5907088"/>
            <a:ext cx="142875" cy="106363"/>
          </a:xfrm>
          <a:prstGeom prst="rect">
            <a:avLst/>
          </a:prstGeom>
          <a:solidFill>
            <a:srgbClr val="F00096"/>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81" name="Rectangle 80"/>
          <p:cNvSpPr/>
          <p:nvPr>
            <p:custDataLst>
              <p:tags r:id="rId24"/>
            </p:custDataLst>
          </p:nvPr>
        </p:nvSpPr>
        <p:spPr bwMode="auto">
          <a:xfrm>
            <a:off x="4081463" y="6067425"/>
            <a:ext cx="142875" cy="106363"/>
          </a:xfrm>
          <a:prstGeom prst="rect">
            <a:avLst/>
          </a:prstGeom>
          <a:solidFill>
            <a:srgbClr val="7AB800"/>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92" name="Rectangle 91"/>
          <p:cNvSpPr/>
          <p:nvPr>
            <p:custDataLst>
              <p:tags r:id="rId25"/>
            </p:custDataLst>
          </p:nvPr>
        </p:nvSpPr>
        <p:spPr bwMode="auto">
          <a:xfrm>
            <a:off x="4081463" y="5907088"/>
            <a:ext cx="142875" cy="106363"/>
          </a:xfrm>
          <a:prstGeom prst="rect">
            <a:avLst/>
          </a:prstGeom>
          <a:solidFill>
            <a:srgbClr val="ADABA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72" name="Rectangle 71"/>
          <p:cNvSpPr/>
          <p:nvPr>
            <p:custDataLst>
              <p:tags r:id="rId26"/>
            </p:custDataLst>
          </p:nvPr>
        </p:nvSpPr>
        <p:spPr bwMode="auto">
          <a:xfrm>
            <a:off x="985838" y="6067425"/>
            <a:ext cx="142875" cy="106363"/>
          </a:xfrm>
          <a:prstGeom prst="rect">
            <a:avLst/>
          </a:prstGeom>
          <a:solidFill>
            <a:srgbClr val="008898"/>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76" name="Rectangle 75"/>
          <p:cNvSpPr/>
          <p:nvPr>
            <p:custDataLst>
              <p:tags r:id="rId27"/>
            </p:custDataLst>
          </p:nvPr>
        </p:nvSpPr>
        <p:spPr bwMode="auto">
          <a:xfrm>
            <a:off x="985838" y="5907088"/>
            <a:ext cx="142875" cy="106363"/>
          </a:xfrm>
          <a:prstGeom prst="rect">
            <a:avLst/>
          </a:prstGeom>
          <a:solidFill>
            <a:srgbClr val="F5841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97" name="Rectangle 96"/>
          <p:cNvSpPr/>
          <p:nvPr>
            <p:custDataLst>
              <p:tags r:id="rId28"/>
            </p:custDataLst>
          </p:nvPr>
        </p:nvSpPr>
        <p:spPr bwMode="auto">
          <a:xfrm>
            <a:off x="7273925" y="5903913"/>
            <a:ext cx="955675" cy="1095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pPr>
            <a:fld id="{E7EDEDCA-2DAD-479A-A8DA-1AAA9171D98C}" type="datetime'5''.'' R''es''''t ''of t''''''''h''''''''''''e W''orl''''d'''">
              <a:rPr lang="en-US" sz="800" b="1">
                <a:solidFill>
                  <a:srgbClr val="000000"/>
                </a:solidFill>
                <a:latin typeface="Arial"/>
                <a:sym typeface="+mn-lt"/>
              </a:rPr>
              <a:pPr>
                <a:lnSpc>
                  <a:spcPct val="90000"/>
                </a:lnSpc>
              </a:pPr>
              <a:t>5. Rest of the World</a:t>
            </a:fld>
            <a:endParaRPr lang="en-GB" sz="800" b="1">
              <a:solidFill>
                <a:srgbClr val="000000"/>
              </a:solidFill>
              <a:latin typeface="Arial"/>
              <a:sym typeface="+mn-lt"/>
            </a:endParaRPr>
          </a:p>
        </p:txBody>
      </p:sp>
      <p:sp>
        <p:nvSpPr>
          <p:cNvPr id="93" name="Rectangle 92"/>
          <p:cNvSpPr/>
          <p:nvPr>
            <p:custDataLst>
              <p:tags r:id="rId29"/>
            </p:custDataLst>
          </p:nvPr>
        </p:nvSpPr>
        <p:spPr bwMode="auto">
          <a:xfrm>
            <a:off x="4275138" y="6064250"/>
            <a:ext cx="2703513" cy="1095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pPr>
            <a:fld id="{FF3F788C-92A7-43C3-ACD3-278049BDEEA6}" type="datetime'4. BRICMT (Brazil,'' Russia, India, China, Mexico, T''urkey)'">
              <a:rPr lang="en-US" sz="800" b="1">
                <a:solidFill>
                  <a:srgbClr val="000000"/>
                </a:solidFill>
                <a:latin typeface="Arial"/>
                <a:sym typeface="+mn-lt"/>
              </a:rPr>
              <a:pPr>
                <a:lnSpc>
                  <a:spcPct val="90000"/>
                </a:lnSpc>
              </a:pPr>
              <a:t>4. BRICMT (Brazil, Russia, India, China, Mexico, Turkey)</a:t>
            </a:fld>
            <a:endParaRPr lang="en-GB" sz="800" b="1">
              <a:solidFill>
                <a:srgbClr val="000000"/>
              </a:solidFill>
              <a:latin typeface="Arial"/>
              <a:sym typeface="+mn-lt"/>
            </a:endParaRPr>
          </a:p>
        </p:txBody>
      </p:sp>
      <p:sp>
        <p:nvSpPr>
          <p:cNvPr id="94" name="Rectangle 93"/>
          <p:cNvSpPr/>
          <p:nvPr>
            <p:custDataLst>
              <p:tags r:id="rId30"/>
            </p:custDataLst>
          </p:nvPr>
        </p:nvSpPr>
        <p:spPr bwMode="auto">
          <a:xfrm>
            <a:off x="4275138" y="5903913"/>
            <a:ext cx="458788" cy="1095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pPr>
            <a:fld id="{D8A05C82-125F-4E15-843C-B7F45F920A9D}" type="datetime'3.'''''''''''''''''''''''''''''''''' ''''J''''A''''P''A''N'''">
              <a:rPr lang="en-US" sz="800" b="1">
                <a:solidFill>
                  <a:srgbClr val="000000"/>
                </a:solidFill>
                <a:latin typeface="Arial"/>
                <a:sym typeface="+mn-lt"/>
              </a:rPr>
              <a:pPr>
                <a:lnSpc>
                  <a:spcPct val="90000"/>
                </a:lnSpc>
              </a:pPr>
              <a:t>3. JAPAN</a:t>
            </a:fld>
            <a:endParaRPr lang="en-GB" sz="800" b="1" dirty="0">
              <a:solidFill>
                <a:srgbClr val="000000"/>
              </a:solidFill>
              <a:latin typeface="Arial"/>
              <a:sym typeface="+mn-lt"/>
            </a:endParaRPr>
          </a:p>
        </p:txBody>
      </p:sp>
      <p:sp>
        <p:nvSpPr>
          <p:cNvPr id="95" name="Rectangle 94"/>
          <p:cNvSpPr/>
          <p:nvPr>
            <p:custDataLst>
              <p:tags r:id="rId31"/>
            </p:custDataLst>
          </p:nvPr>
        </p:nvSpPr>
        <p:spPr bwMode="auto">
          <a:xfrm>
            <a:off x="1179513" y="6064250"/>
            <a:ext cx="1770063" cy="1095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pPr>
            <a:fld id="{A125397D-70A3-47BB-891F-E6A663325AEE}" type="datetime'2''. NORTH A''''MERICA (USA ''''''''+ ''''Can''a''da)'">
              <a:rPr lang="en-US" sz="800" b="1">
                <a:solidFill>
                  <a:srgbClr val="000000"/>
                </a:solidFill>
                <a:latin typeface="Arial"/>
                <a:sym typeface="+mn-lt"/>
              </a:rPr>
              <a:pPr>
                <a:lnSpc>
                  <a:spcPct val="90000"/>
                </a:lnSpc>
              </a:pPr>
              <a:t>2. NORTH AMERICA (USA + Canada)</a:t>
            </a:fld>
            <a:endParaRPr lang="en-GB" sz="800" b="1">
              <a:solidFill>
                <a:srgbClr val="000000"/>
              </a:solidFill>
              <a:latin typeface="Arial"/>
              <a:sym typeface="+mn-lt"/>
            </a:endParaRPr>
          </a:p>
        </p:txBody>
      </p:sp>
      <p:sp>
        <p:nvSpPr>
          <p:cNvPr id="96" name="Rectangle 95"/>
          <p:cNvSpPr/>
          <p:nvPr>
            <p:custDataLst>
              <p:tags r:id="rId32"/>
            </p:custDataLst>
          </p:nvPr>
        </p:nvSpPr>
        <p:spPr bwMode="auto">
          <a:xfrm>
            <a:off x="1179513" y="5903913"/>
            <a:ext cx="2800350" cy="1095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ct val="90000"/>
              </a:lnSpc>
            </a:pPr>
            <a:fld id="{7CC5796F-400A-4D7A-8C22-0BC07C53E88E}" type="datetime'1. EUROPE (= 27/28'' EU Member States + E''FTA member''s) '''">
              <a:rPr lang="en-US" sz="800" b="1">
                <a:solidFill>
                  <a:srgbClr val="000000"/>
                </a:solidFill>
                <a:latin typeface="Arial"/>
              </a:rPr>
              <a:pPr>
                <a:lnSpc>
                  <a:spcPct val="90000"/>
                </a:lnSpc>
              </a:pPr>
              <a:t>1. EUROPE (= 27/28 EU Member States + EFTA members) </a:t>
            </a:fld>
            <a:endParaRPr lang="en-GB" sz="800" b="1" dirty="0">
              <a:solidFill>
                <a:srgbClr val="000000"/>
              </a:solidFill>
              <a:latin typeface="Arial"/>
              <a:sym typeface="+mn-lt"/>
            </a:endParaRPr>
          </a:p>
        </p:txBody>
      </p:sp>
      <p:graphicFrame>
        <p:nvGraphicFramePr>
          <p:cNvPr id="98" name="Object 97"/>
          <p:cNvGraphicFramePr>
            <a:graphicFrameLocks/>
          </p:cNvGraphicFramePr>
          <p:nvPr>
            <p:custDataLst>
              <p:tags r:id="rId33"/>
            </p:custDataLst>
            <p:extLst>
              <p:ext uri="{D42A27DB-BD31-4B8C-83A1-F6EECF244321}">
                <p14:modId xmlns:p14="http://schemas.microsoft.com/office/powerpoint/2010/main" val="788704065"/>
              </p:ext>
            </p:extLst>
          </p:nvPr>
        </p:nvGraphicFramePr>
        <p:xfrm>
          <a:off x="4875213" y="2935288"/>
          <a:ext cx="3937000" cy="2844800"/>
        </p:xfrm>
        <a:graphic>
          <a:graphicData uri="http://schemas.openxmlformats.org/presentationml/2006/ole">
            <mc:AlternateContent xmlns:mc="http://schemas.openxmlformats.org/markup-compatibility/2006">
              <mc:Choice xmlns:v="urn:schemas-microsoft-com:vml" Requires="v">
                <p:oleObj spid="_x0000_s437271" name="Chart" r:id="rId46" imgW="3937000" imgH="2844800" progId="MSGraph.Chart.8">
                  <p:embed followColorScheme="full"/>
                </p:oleObj>
              </mc:Choice>
              <mc:Fallback>
                <p:oleObj name="Chart" r:id="rId46" imgW="3937000" imgH="2844800" progId="MSGraph.Chart.8">
                  <p:embed followColorScheme="full"/>
                  <p:pic>
                    <p:nvPicPr>
                      <p:cNvPr id="0" name=""/>
                      <p:cNvPicPr/>
                      <p:nvPr/>
                    </p:nvPicPr>
                    <p:blipFill>
                      <a:blip r:embed="rId47"/>
                      <a:stretch>
                        <a:fillRect/>
                      </a:stretch>
                    </p:blipFill>
                    <p:spPr>
                      <a:xfrm>
                        <a:off x="4875213" y="2935288"/>
                        <a:ext cx="3937000" cy="2844800"/>
                      </a:xfrm>
                      <a:prstGeom prst="rect">
                        <a:avLst/>
                      </a:prstGeom>
                    </p:spPr>
                  </p:pic>
                </p:oleObj>
              </mc:Fallback>
            </mc:AlternateContent>
          </a:graphicData>
        </a:graphic>
      </p:graphicFrame>
      <p:sp>
        <p:nvSpPr>
          <p:cNvPr id="100" name="Rectangle 99"/>
          <p:cNvSpPr/>
          <p:nvPr>
            <p:custDataLst>
              <p:tags r:id="rId34"/>
            </p:custDataLst>
          </p:nvPr>
        </p:nvSpPr>
        <p:spPr bwMode="auto">
          <a:xfrm>
            <a:off x="8264525" y="5641975"/>
            <a:ext cx="292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pPr>
            <a:fld id="{F3B1558C-56E0-4956-A7DD-663FA3B41923}" type="datetime'''''''2''''''0''''''1''''''''''''''''''''''2'">
              <a:rPr lang="en-US" sz="1000" b="1">
                <a:solidFill>
                  <a:srgbClr val="000000"/>
                </a:solidFill>
                <a:latin typeface="Arial"/>
              </a:rPr>
              <a:pPr algn="ctr">
                <a:lnSpc>
                  <a:spcPct val="90000"/>
                </a:lnSpc>
              </a:pPr>
              <a:t>2012</a:t>
            </a:fld>
            <a:endParaRPr lang="en-GB" sz="1000" b="1">
              <a:solidFill>
                <a:srgbClr val="000000"/>
              </a:solidFill>
              <a:latin typeface="Arial"/>
              <a:sym typeface="+mn-lt"/>
            </a:endParaRPr>
          </a:p>
        </p:txBody>
      </p:sp>
      <p:sp>
        <p:nvSpPr>
          <p:cNvPr id="101" name="Rectangle 100"/>
          <p:cNvSpPr/>
          <p:nvPr>
            <p:custDataLst>
              <p:tags r:id="rId35"/>
            </p:custDataLst>
          </p:nvPr>
        </p:nvSpPr>
        <p:spPr bwMode="auto">
          <a:xfrm>
            <a:off x="7702550" y="5641975"/>
            <a:ext cx="292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pPr>
            <a:fld id="{378C1647-5AE9-4F94-A658-A0EBA1A30924}" type="datetime'''''''''''''2''''''''''01''''''''''''''''1'''''''''''''''">
              <a:rPr lang="en-US" sz="1000" b="1">
                <a:solidFill>
                  <a:srgbClr val="000000"/>
                </a:solidFill>
                <a:latin typeface="Arial"/>
              </a:rPr>
              <a:pPr algn="ctr">
                <a:lnSpc>
                  <a:spcPct val="90000"/>
                </a:lnSpc>
              </a:pPr>
              <a:t>2011</a:t>
            </a:fld>
            <a:endParaRPr lang="en-GB" sz="1000" b="1">
              <a:solidFill>
                <a:srgbClr val="000000"/>
              </a:solidFill>
              <a:latin typeface="Arial"/>
              <a:sym typeface="+mn-lt"/>
            </a:endParaRPr>
          </a:p>
        </p:txBody>
      </p:sp>
      <p:sp>
        <p:nvSpPr>
          <p:cNvPr id="102" name="Rectangle 101"/>
          <p:cNvSpPr/>
          <p:nvPr>
            <p:custDataLst>
              <p:tags r:id="rId36"/>
            </p:custDataLst>
          </p:nvPr>
        </p:nvSpPr>
        <p:spPr bwMode="auto">
          <a:xfrm>
            <a:off x="7140575" y="5641975"/>
            <a:ext cx="292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pPr>
            <a:fld id="{0DD23E57-31FF-4B77-8838-F1ABDE9844E7}" type="datetime'''20''1''''''''''''''''''0'''''''''''''">
              <a:rPr lang="en-US" sz="1000" b="1">
                <a:solidFill>
                  <a:srgbClr val="000000"/>
                </a:solidFill>
                <a:latin typeface="Arial"/>
              </a:rPr>
              <a:pPr algn="ctr">
                <a:lnSpc>
                  <a:spcPct val="90000"/>
                </a:lnSpc>
              </a:pPr>
              <a:t>2010</a:t>
            </a:fld>
            <a:endParaRPr lang="en-GB" sz="1000" b="1">
              <a:solidFill>
                <a:srgbClr val="000000"/>
              </a:solidFill>
              <a:latin typeface="Arial"/>
              <a:sym typeface="+mn-lt"/>
            </a:endParaRPr>
          </a:p>
        </p:txBody>
      </p:sp>
      <p:sp>
        <p:nvSpPr>
          <p:cNvPr id="103" name="Rectangle 102"/>
          <p:cNvSpPr/>
          <p:nvPr>
            <p:custDataLst>
              <p:tags r:id="rId37"/>
            </p:custDataLst>
          </p:nvPr>
        </p:nvSpPr>
        <p:spPr bwMode="auto">
          <a:xfrm>
            <a:off x="6578600" y="5641975"/>
            <a:ext cx="292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pPr>
            <a:fld id="{71771608-6568-4106-945E-BCB4308D5C0B}" type="datetime'''''''''''''2''''0''''0''''''''''''''''9'''''''''">
              <a:rPr lang="en-US" sz="1000" b="1">
                <a:solidFill>
                  <a:srgbClr val="000000"/>
                </a:solidFill>
                <a:latin typeface="Arial"/>
              </a:rPr>
              <a:pPr algn="ctr">
                <a:lnSpc>
                  <a:spcPct val="90000"/>
                </a:lnSpc>
              </a:pPr>
              <a:t>2009</a:t>
            </a:fld>
            <a:endParaRPr lang="en-GB" sz="1000" b="1">
              <a:solidFill>
                <a:srgbClr val="000000"/>
              </a:solidFill>
              <a:latin typeface="Arial"/>
              <a:sym typeface="+mn-lt"/>
            </a:endParaRPr>
          </a:p>
        </p:txBody>
      </p:sp>
      <p:sp>
        <p:nvSpPr>
          <p:cNvPr id="104" name="Rectangle 103"/>
          <p:cNvSpPr/>
          <p:nvPr>
            <p:custDataLst>
              <p:tags r:id="rId38"/>
            </p:custDataLst>
          </p:nvPr>
        </p:nvSpPr>
        <p:spPr bwMode="auto">
          <a:xfrm>
            <a:off x="6016625" y="5641975"/>
            <a:ext cx="292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pPr>
            <a:fld id="{6F224B06-B3D5-47F9-A17F-B88E87CA9C3A}" type="datetime'''''''''''''''''''''20''''''''''''''08'''''''''''''''''''''''">
              <a:rPr lang="en-US" sz="1000" b="1">
                <a:solidFill>
                  <a:srgbClr val="000000"/>
                </a:solidFill>
                <a:latin typeface="Arial"/>
              </a:rPr>
              <a:pPr algn="ctr">
                <a:lnSpc>
                  <a:spcPct val="90000"/>
                </a:lnSpc>
              </a:pPr>
              <a:t>2008</a:t>
            </a:fld>
            <a:endParaRPr lang="en-GB" sz="1000" b="1">
              <a:solidFill>
                <a:srgbClr val="000000"/>
              </a:solidFill>
              <a:latin typeface="Arial"/>
              <a:sym typeface="+mn-lt"/>
            </a:endParaRPr>
          </a:p>
        </p:txBody>
      </p:sp>
      <p:sp>
        <p:nvSpPr>
          <p:cNvPr id="99" name="Rectangle 98"/>
          <p:cNvSpPr/>
          <p:nvPr>
            <p:custDataLst>
              <p:tags r:id="rId39"/>
            </p:custDataLst>
          </p:nvPr>
        </p:nvSpPr>
        <p:spPr bwMode="auto">
          <a:xfrm>
            <a:off x="5454650" y="5641975"/>
            <a:ext cx="292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lnSpc>
                <a:spcPct val="90000"/>
              </a:lnSpc>
            </a:pPr>
            <a:fld id="{4ED7AA4A-54D1-460A-8BE8-6F77628AC180}" type="datetime'''''2''''''''''''0''''''''''''''''''''''''''''''''''0''''7'''">
              <a:rPr lang="en-US" sz="1000" b="1">
                <a:solidFill>
                  <a:srgbClr val="000000"/>
                </a:solidFill>
                <a:latin typeface="Arial"/>
              </a:rPr>
              <a:pPr algn="ctr">
                <a:lnSpc>
                  <a:spcPct val="90000"/>
                </a:lnSpc>
              </a:pPr>
              <a:t>2007</a:t>
            </a:fld>
            <a:endParaRPr lang="en-GB" sz="1000" b="1" dirty="0">
              <a:solidFill>
                <a:srgbClr val="000000"/>
              </a:solidFill>
              <a:latin typeface="Arial"/>
              <a:sym typeface="+mn-lt"/>
            </a:endParaRPr>
          </a:p>
        </p:txBody>
      </p:sp>
      <p:sp>
        <p:nvSpPr>
          <p:cNvPr id="60" name="TextBox 3"/>
          <p:cNvSpPr txBox="1">
            <a:spLocks noChangeArrowheads="1"/>
          </p:cNvSpPr>
          <p:nvPr/>
        </p:nvSpPr>
        <p:spPr bwMode="auto">
          <a:xfrm>
            <a:off x="935038" y="6432550"/>
            <a:ext cx="59052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Clr>
                <a:srgbClr val="F5841F"/>
              </a:buClr>
              <a:buFont typeface="Wingdings 2" pitchFamily="18" charset="2"/>
              <a:buChar char=""/>
              <a:defRPr sz="2400">
                <a:solidFill>
                  <a:schemeClr val="tx1"/>
                </a:solidFill>
                <a:latin typeface="Arial" pitchFamily="34" charset="0"/>
                <a:cs typeface="Arial" pitchFamily="34" charset="0"/>
              </a:defRPr>
            </a:lvl1pPr>
            <a:lvl2pPr marL="742950" indent="-285750" eaLnBrk="0" hangingPunct="0">
              <a:spcBef>
                <a:spcPct val="20000"/>
              </a:spcBef>
              <a:buClr>
                <a:srgbClr val="008898"/>
              </a:buClr>
              <a:buFont typeface="Wingdings 2" pitchFamily="18" charset="2"/>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9ACA3C"/>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spcBef>
                <a:spcPct val="20000"/>
              </a:spcBef>
              <a:buClr>
                <a:srgbClr val="A40E67"/>
              </a:buClr>
              <a:buFont typeface="Wingdings 2" pitchFamily="18" charset="2"/>
              <a:buChar char=""/>
              <a:defRPr sz="1600">
                <a:solidFill>
                  <a:schemeClr val="tx1"/>
                </a:solidFill>
                <a:latin typeface="Arial" pitchFamily="34" charset="0"/>
                <a:cs typeface="Arial" pitchFamily="34" charset="0"/>
              </a:defRPr>
            </a:lvl4pPr>
            <a:lvl5pPr marL="2057400" indent="-228600" eaLnBrk="0" hangingPunct="0">
              <a:spcBef>
                <a:spcPct val="20000"/>
              </a:spcBef>
              <a:buClr>
                <a:srgbClr val="DDB10A"/>
              </a:buClr>
              <a:buFont typeface="Wingdings 2" pitchFamily="18" charset="2"/>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DDB10A"/>
              </a:buClr>
              <a:buFont typeface="Wingdings 2" pitchFamily="18" charset="2"/>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DDB10A"/>
              </a:buClr>
              <a:buFont typeface="Wingdings 2" pitchFamily="18" charset="2"/>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DDB10A"/>
              </a:buClr>
              <a:buFont typeface="Wingdings 2" pitchFamily="18" charset="2"/>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DDB10A"/>
              </a:buClr>
              <a:buFont typeface="Wingdings 2" pitchFamily="18" charset="2"/>
              <a:buChar char=""/>
              <a:defRPr sz="1400">
                <a:solidFill>
                  <a:schemeClr val="tx1"/>
                </a:solidFill>
                <a:latin typeface="Arial" pitchFamily="34" charset="0"/>
                <a:cs typeface="Arial" pitchFamily="34" charset="0"/>
              </a:defRPr>
            </a:lvl9pPr>
          </a:lstStyle>
          <a:p>
            <a:pPr eaLnBrk="1" hangingPunct="1">
              <a:lnSpc>
                <a:spcPct val="90000"/>
              </a:lnSpc>
              <a:spcBef>
                <a:spcPct val="0"/>
              </a:spcBef>
              <a:buClrTx/>
              <a:buFontTx/>
              <a:buNone/>
            </a:pPr>
            <a:endParaRPr lang="en-US" altLang="en-US" sz="800" dirty="0" smtClean="0">
              <a:solidFill>
                <a:srgbClr val="000000"/>
              </a:solidFill>
            </a:endParaRPr>
          </a:p>
          <a:p>
            <a:pPr eaLnBrk="1" hangingPunct="1">
              <a:lnSpc>
                <a:spcPct val="90000"/>
              </a:lnSpc>
              <a:spcBef>
                <a:spcPct val="0"/>
              </a:spcBef>
              <a:buClrTx/>
              <a:buFontTx/>
              <a:buNone/>
            </a:pPr>
            <a:endParaRPr lang="en-US" altLang="en-US" sz="800" dirty="0">
              <a:solidFill>
                <a:srgbClr val="000000"/>
              </a:solidFill>
            </a:endParaRPr>
          </a:p>
          <a:p>
            <a:pPr>
              <a:lnSpc>
                <a:spcPct val="90000"/>
              </a:lnSpc>
              <a:buFont typeface="Wingdings 2" pitchFamily="18" charset="2"/>
              <a:buNone/>
            </a:pPr>
            <a:r>
              <a:rPr lang="en-US" altLang="en-US" sz="800" dirty="0">
                <a:solidFill>
                  <a:srgbClr val="000000"/>
                </a:solidFill>
              </a:rPr>
              <a:t>Source: Efpia survey on R&amp;D, employment and sales (2013), Question III: What was the amount (in € million) that your company invested in R&amp;D by region</a:t>
            </a:r>
            <a:r>
              <a:rPr lang="en-US" altLang="en-US" sz="800" dirty="0" smtClean="0">
                <a:solidFill>
                  <a:srgbClr val="000000"/>
                </a:solidFill>
              </a:rPr>
              <a:t>? </a:t>
            </a:r>
            <a:r>
              <a:rPr lang="en-US" altLang="en-US" sz="800" dirty="0">
                <a:solidFill>
                  <a:srgbClr val="000000"/>
                </a:solidFill>
                <a:latin typeface="Arial"/>
              </a:rPr>
              <a:t>1</a:t>
            </a:r>
            <a:r>
              <a:rPr lang="en-US" sz="800" dirty="0">
                <a:solidFill>
                  <a:srgbClr val="000000"/>
                </a:solidFill>
                <a:latin typeface="Arial"/>
              </a:rPr>
              <a:t>) </a:t>
            </a:r>
            <a:r>
              <a:rPr lang="en-US" altLang="en-US" sz="800" dirty="0">
                <a:solidFill>
                  <a:srgbClr val="000000"/>
                </a:solidFill>
              </a:rPr>
              <a:t>Sales weighted useable data: sales ratio of analyzed companies to total sales of Efpia companies and by Big / Mid Companies. Sales figures obtained from Capital IQ. </a:t>
            </a:r>
          </a:p>
        </p:txBody>
      </p:sp>
      <p:sp>
        <p:nvSpPr>
          <p:cNvPr id="56" name="Rectangle 55"/>
          <p:cNvSpPr/>
          <p:nvPr/>
        </p:nvSpPr>
        <p:spPr>
          <a:xfrm>
            <a:off x="367916" y="2479427"/>
            <a:ext cx="3988060" cy="517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en-GB" sz="1300" b="1" dirty="0">
                <a:solidFill>
                  <a:srgbClr val="000000"/>
                </a:solidFill>
                <a:latin typeface="Arial"/>
              </a:rPr>
              <a:t>Worldwide R&amp;D investment by </a:t>
            </a:r>
            <a:r>
              <a:rPr lang="en-GB" sz="1300" b="1" dirty="0" smtClean="0">
                <a:solidFill>
                  <a:srgbClr val="000000"/>
                </a:solidFill>
                <a:latin typeface="Arial"/>
              </a:rPr>
              <a:t>region (</a:t>
            </a:r>
            <a:r>
              <a:rPr lang="en-US" sz="1300" b="1" dirty="0">
                <a:solidFill>
                  <a:srgbClr val="000000"/>
                </a:solidFill>
                <a:latin typeface="Arial"/>
                <a:sym typeface="+mn-lt"/>
              </a:rPr>
              <a:t>%)</a:t>
            </a:r>
            <a:endParaRPr lang="en-GB" sz="1300" b="1" dirty="0">
              <a:solidFill>
                <a:srgbClr val="000000"/>
              </a:solidFill>
              <a:latin typeface="Arial"/>
            </a:endParaRPr>
          </a:p>
        </p:txBody>
      </p:sp>
      <p:sp>
        <p:nvSpPr>
          <p:cNvPr id="62" name="Rectangle 61"/>
          <p:cNvSpPr/>
          <p:nvPr/>
        </p:nvSpPr>
        <p:spPr>
          <a:xfrm>
            <a:off x="7740352" y="1582163"/>
            <a:ext cx="1223057" cy="43204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tabLst>
                <a:tab pos="1349375" algn="l"/>
              </a:tabLst>
              <a:defRPr/>
            </a:pPr>
            <a:r>
              <a:rPr lang="en-US" sz="1000" b="1" dirty="0">
                <a:solidFill>
                  <a:srgbClr val="008898"/>
                </a:solidFill>
                <a:latin typeface="Arial"/>
              </a:rPr>
              <a:t>Sales weighted </a:t>
            </a:r>
          </a:p>
          <a:p>
            <a:pPr algn="ctr">
              <a:tabLst>
                <a:tab pos="1349375" algn="l"/>
              </a:tabLst>
              <a:defRPr/>
            </a:pPr>
            <a:r>
              <a:rPr lang="en-US" sz="1000" b="1" dirty="0">
                <a:solidFill>
                  <a:srgbClr val="008898"/>
                </a:solidFill>
                <a:latin typeface="Arial"/>
              </a:rPr>
              <a:t>usable </a:t>
            </a:r>
            <a:r>
              <a:rPr lang="en-US" sz="1000" b="1" dirty="0" smtClean="0">
                <a:solidFill>
                  <a:srgbClr val="008898"/>
                </a:solidFill>
                <a:latin typeface="Arial"/>
              </a:rPr>
              <a:t>data</a:t>
            </a:r>
            <a:r>
              <a:rPr lang="en-US" sz="1000" b="1" baseline="30000" dirty="0" smtClean="0">
                <a:solidFill>
                  <a:srgbClr val="008898"/>
                </a:solidFill>
                <a:latin typeface="Arial"/>
              </a:rPr>
              <a:t>1</a:t>
            </a:r>
            <a:endParaRPr lang="en-US" sz="1000" b="1" baseline="30000" dirty="0">
              <a:solidFill>
                <a:srgbClr val="008898"/>
              </a:solidFill>
              <a:latin typeface="Arial"/>
            </a:endParaRPr>
          </a:p>
        </p:txBody>
      </p:sp>
      <p:sp>
        <p:nvSpPr>
          <p:cNvPr id="52" name="Rectangle 51"/>
          <p:cNvSpPr/>
          <p:nvPr/>
        </p:nvSpPr>
        <p:spPr>
          <a:xfrm>
            <a:off x="5652442" y="1947570"/>
            <a:ext cx="1908969" cy="21083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349375" algn="l"/>
              </a:tabLst>
              <a:defRPr/>
            </a:pPr>
            <a:r>
              <a:rPr lang="en-US" sz="1050" i="1" dirty="0" smtClean="0">
                <a:solidFill>
                  <a:srgbClr val="FFFFFF"/>
                </a:solidFill>
                <a:latin typeface="Arial"/>
              </a:rPr>
              <a:t>Total companies: 	n=20</a:t>
            </a:r>
          </a:p>
        </p:txBody>
      </p:sp>
      <p:sp>
        <p:nvSpPr>
          <p:cNvPr id="54" name="Rectangle 53"/>
          <p:cNvSpPr/>
          <p:nvPr/>
        </p:nvSpPr>
        <p:spPr>
          <a:xfrm>
            <a:off x="7708862" y="1947570"/>
            <a:ext cx="1111610" cy="21083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tabLst>
                <a:tab pos="1349375" algn="l"/>
              </a:tabLst>
              <a:defRPr/>
            </a:pPr>
            <a:r>
              <a:rPr lang="en-US" sz="1050" i="1" dirty="0" smtClean="0">
                <a:solidFill>
                  <a:srgbClr val="FFFFFF"/>
                </a:solidFill>
                <a:latin typeface="Arial"/>
              </a:rPr>
              <a:t>50% </a:t>
            </a:r>
          </a:p>
        </p:txBody>
      </p:sp>
      <p:sp>
        <p:nvSpPr>
          <p:cNvPr id="65" name="Isosceles Triangle 64"/>
          <p:cNvSpPr/>
          <p:nvPr/>
        </p:nvSpPr>
        <p:spPr>
          <a:xfrm rot="5400000">
            <a:off x="7538252" y="2026848"/>
            <a:ext cx="197210" cy="72000"/>
          </a:xfrm>
          <a:prstGeom prst="triangl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FFFF"/>
              </a:solidFill>
              <a:latin typeface="Arial"/>
              <a:cs typeface="Arial"/>
              <a:sym typeface="Arial"/>
            </a:endParaRPr>
          </a:p>
        </p:txBody>
      </p:sp>
      <p:sp>
        <p:nvSpPr>
          <p:cNvPr id="71" name="Rectangle 70"/>
          <p:cNvSpPr/>
          <p:nvPr/>
        </p:nvSpPr>
        <p:spPr>
          <a:xfrm>
            <a:off x="5652120" y="2184108"/>
            <a:ext cx="1908969" cy="325176"/>
          </a:xfrm>
          <a:prstGeom prst="rec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349375" algn="l"/>
              </a:tabLst>
              <a:defRPr/>
            </a:pPr>
            <a:r>
              <a:rPr lang="en-US" sz="1050" i="1" dirty="0" smtClean="0">
                <a:solidFill>
                  <a:srgbClr val="FFFFFF"/>
                </a:solidFill>
                <a:latin typeface="Arial"/>
              </a:rPr>
              <a:t>Large companies:	n=11</a:t>
            </a:r>
          </a:p>
          <a:p>
            <a:pPr>
              <a:tabLst>
                <a:tab pos="1349375" algn="l"/>
              </a:tabLst>
              <a:defRPr/>
            </a:pPr>
            <a:r>
              <a:rPr lang="en-US" sz="1050" i="1" dirty="0" smtClean="0">
                <a:solidFill>
                  <a:srgbClr val="FFFFFF"/>
                </a:solidFill>
                <a:latin typeface="Arial"/>
              </a:rPr>
              <a:t>Mid-cap companies: 	n= </a:t>
            </a:r>
            <a:r>
              <a:rPr lang="en-US" sz="1050" i="1" dirty="0">
                <a:solidFill>
                  <a:srgbClr val="FFFFFF"/>
                </a:solidFill>
                <a:latin typeface="Arial"/>
              </a:rPr>
              <a:t>9</a:t>
            </a:r>
            <a:endParaRPr lang="en-US" sz="1100" i="1" dirty="0">
              <a:solidFill>
                <a:srgbClr val="FFFFFF"/>
              </a:solidFill>
              <a:latin typeface="Arial"/>
            </a:endParaRPr>
          </a:p>
        </p:txBody>
      </p:sp>
      <p:sp>
        <p:nvSpPr>
          <p:cNvPr id="73" name="Rectangle 72"/>
          <p:cNvSpPr/>
          <p:nvPr/>
        </p:nvSpPr>
        <p:spPr>
          <a:xfrm>
            <a:off x="7708540" y="2184108"/>
            <a:ext cx="1111610" cy="325176"/>
          </a:xfrm>
          <a:prstGeom prst="rec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tabLst>
                <a:tab pos="1349375" algn="l"/>
              </a:tabLst>
              <a:defRPr/>
            </a:pPr>
            <a:r>
              <a:rPr lang="en-US" sz="1050" i="1" dirty="0" smtClean="0">
                <a:solidFill>
                  <a:srgbClr val="FFFFFF"/>
                </a:solidFill>
                <a:latin typeface="Arial"/>
              </a:rPr>
              <a:t>54% </a:t>
            </a:r>
            <a:r>
              <a:rPr lang="en-US" sz="800" i="1" dirty="0" smtClean="0">
                <a:solidFill>
                  <a:srgbClr val="FFFFFF"/>
                </a:solidFill>
                <a:latin typeface="Arial"/>
              </a:rPr>
              <a:t>(of big co.)</a:t>
            </a:r>
            <a:r>
              <a:rPr lang="en-US" sz="1050" i="1" dirty="0" smtClean="0">
                <a:solidFill>
                  <a:srgbClr val="FFFFFF"/>
                </a:solidFill>
                <a:latin typeface="Arial"/>
              </a:rPr>
              <a:t> </a:t>
            </a:r>
          </a:p>
          <a:p>
            <a:pPr algn="ctr">
              <a:tabLst>
                <a:tab pos="1349375" algn="l"/>
              </a:tabLst>
              <a:defRPr/>
            </a:pPr>
            <a:r>
              <a:rPr lang="en-US" sz="1050" i="1" dirty="0" smtClean="0">
                <a:solidFill>
                  <a:srgbClr val="FFFFFF"/>
                </a:solidFill>
                <a:latin typeface="Arial"/>
              </a:rPr>
              <a:t>36% </a:t>
            </a:r>
            <a:r>
              <a:rPr lang="en-US" sz="800" i="1" dirty="0" smtClean="0">
                <a:solidFill>
                  <a:srgbClr val="FFFFFF"/>
                </a:solidFill>
                <a:latin typeface="Arial"/>
              </a:rPr>
              <a:t>(of mid co.)</a:t>
            </a:r>
            <a:endParaRPr lang="en-US" sz="1050" i="1" dirty="0">
              <a:solidFill>
                <a:srgbClr val="FFFFFF"/>
              </a:solidFill>
              <a:latin typeface="Arial"/>
            </a:endParaRPr>
          </a:p>
        </p:txBody>
      </p:sp>
      <p:sp>
        <p:nvSpPr>
          <p:cNvPr id="74" name="Isosceles Triangle 73"/>
          <p:cNvSpPr/>
          <p:nvPr/>
        </p:nvSpPr>
        <p:spPr>
          <a:xfrm rot="5400000">
            <a:off x="7484459" y="2316856"/>
            <a:ext cx="304151" cy="72000"/>
          </a:xfrm>
          <a:prstGeom prst="triangle">
            <a:avLst/>
          </a:prstGeom>
          <a:solidFill>
            <a:schemeClr val="accent3">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FFFF"/>
              </a:solidFill>
              <a:latin typeface="Arial"/>
              <a:cs typeface="Arial"/>
              <a:sym typeface="Arial"/>
            </a:endParaRPr>
          </a:p>
        </p:txBody>
      </p:sp>
    </p:spTree>
    <p:extLst>
      <p:ext uri="{BB962C8B-B14F-4D97-AF65-F5344CB8AC3E}">
        <p14:creationId xmlns:p14="http://schemas.microsoft.com/office/powerpoint/2010/main" val="12198029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p:cNvGraphicFramePr>
            <a:graphicFrameLocks noChangeAspect="1"/>
          </p:cNvGraphicFramePr>
          <p:nvPr>
            <p:custDataLst>
              <p:tags r:id="rId2"/>
            </p:custDataLst>
            <p:extLst>
              <p:ext uri="{D42A27DB-BD31-4B8C-83A1-F6EECF244321}">
                <p14:modId xmlns:p14="http://schemas.microsoft.com/office/powerpoint/2010/main" val="4875194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124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US" sz="1000" b="1">
              <a:latin typeface="Arial"/>
              <a:sym typeface="Arial"/>
            </a:endParaRPr>
          </a:p>
        </p:txBody>
      </p:sp>
      <p:sp>
        <p:nvSpPr>
          <p:cNvPr id="2" name="Text Placeholder 1"/>
          <p:cNvSpPr>
            <a:spLocks noGrp="1"/>
          </p:cNvSpPr>
          <p:nvPr>
            <p:ph type="body" sz="quarter" idx="13"/>
          </p:nvPr>
        </p:nvSpPr>
        <p:spPr/>
        <p:txBody>
          <a:bodyPr/>
          <a:lstStyle/>
          <a:p>
            <a:pPr>
              <a:lnSpc>
                <a:spcPct val="90000"/>
              </a:lnSpc>
            </a:pPr>
            <a:r>
              <a:rPr lang="en-US" dirty="0" smtClean="0"/>
              <a:t>Employment in the pharmaceutical industry </a:t>
            </a:r>
            <a:br>
              <a:rPr lang="en-US" dirty="0" smtClean="0"/>
            </a:br>
            <a:r>
              <a:rPr lang="en-US" dirty="0" smtClean="0"/>
              <a:t>in EU (1990-2012)</a:t>
            </a:r>
            <a:r>
              <a:rPr lang="en-US" baseline="30000" dirty="0" smtClean="0"/>
              <a:t>*</a:t>
            </a:r>
            <a:endParaRPr lang="en-US" dirty="0"/>
          </a:p>
        </p:txBody>
      </p:sp>
      <p:sp>
        <p:nvSpPr>
          <p:cNvPr id="3" name="Title 2"/>
          <p:cNvSpPr>
            <a:spLocks noGrp="1"/>
          </p:cNvSpPr>
          <p:nvPr>
            <p:ph type="title"/>
          </p:nvPr>
        </p:nvSpPr>
        <p:spPr>
          <a:xfrm>
            <a:off x="250825" y="540000"/>
            <a:ext cx="8425631" cy="615553"/>
          </a:xfrm>
        </p:spPr>
        <p:txBody>
          <a:bodyPr/>
          <a:lstStyle/>
          <a:p>
            <a:r>
              <a:rPr lang="en-GB" dirty="0"/>
              <a:t>The industry employs over </a:t>
            </a:r>
            <a:r>
              <a:rPr lang="en-GB" dirty="0" smtClean="0"/>
              <a:t>700 000 </a:t>
            </a:r>
            <a:r>
              <a:rPr lang="en-GB" dirty="0"/>
              <a:t>people in Europe, accounting for 17% of total business enterprise R&amp;D employment</a:t>
            </a:r>
            <a:endParaRPr lang="en-US" dirty="0"/>
          </a:p>
        </p:txBody>
      </p:sp>
      <p:sp>
        <p:nvSpPr>
          <p:cNvPr id="4" name="Footer Placeholder 3"/>
          <p:cNvSpPr>
            <a:spLocks noGrp="1"/>
          </p:cNvSpPr>
          <p:nvPr>
            <p:ph type="ftr" sz="quarter" idx="11"/>
          </p:nvPr>
        </p:nvSpPr>
        <p:spPr/>
        <p:txBody>
          <a:bodyPr/>
          <a:lstStyle/>
          <a:p>
            <a:r>
              <a:rPr lang="en-US" dirty="0"/>
              <a:t>Health &amp; Growth</a:t>
            </a:r>
          </a:p>
        </p:txBody>
      </p:sp>
      <p:sp>
        <p:nvSpPr>
          <p:cNvPr id="5" name="Slide Number Placeholder 4"/>
          <p:cNvSpPr>
            <a:spLocks noGrp="1"/>
          </p:cNvSpPr>
          <p:nvPr>
            <p:ph type="sldNum" sz="quarter" idx="12"/>
          </p:nvPr>
        </p:nvSpPr>
        <p:spPr/>
        <p:txBody>
          <a:bodyPr/>
          <a:lstStyle/>
          <a:p>
            <a:fld id="{F2B5B6FF-6742-42ED-922D-A405021672AA}" type="slidenum">
              <a:rPr lang="fr-BE" smtClean="0"/>
              <a:pPr/>
              <a:t>8</a:t>
            </a:fld>
            <a:endParaRPr lang="fr-BE" dirty="0"/>
          </a:p>
        </p:txBody>
      </p:sp>
      <p:sp>
        <p:nvSpPr>
          <p:cNvPr id="6" name="Text Placeholder 5"/>
          <p:cNvSpPr>
            <a:spLocks noGrp="1"/>
          </p:cNvSpPr>
          <p:nvPr>
            <p:ph type="body" sz="quarter" idx="14"/>
          </p:nvPr>
        </p:nvSpPr>
        <p:spPr/>
        <p:txBody>
          <a:bodyPr/>
          <a:lstStyle/>
          <a:p>
            <a:r>
              <a:rPr lang="en-US" kern="0" smtClean="0"/>
              <a:t>R&amp;D jobs in pharmaceutical as a % of total </a:t>
            </a:r>
            <a:br>
              <a:rPr lang="en-US" kern="0" smtClean="0"/>
            </a:br>
            <a:r>
              <a:rPr lang="en-US" kern="0" smtClean="0"/>
              <a:t>R&amp;D jobs across all business enterprises</a:t>
            </a:r>
            <a:r>
              <a:rPr lang="en-US" kern="0" baseline="30000" smtClean="0"/>
              <a:t>†</a:t>
            </a:r>
            <a:endParaRPr lang="en-US" kern="0"/>
          </a:p>
        </p:txBody>
      </p:sp>
      <p:sp>
        <p:nvSpPr>
          <p:cNvPr id="8" name="Rectangle 7"/>
          <p:cNvSpPr/>
          <p:nvPr/>
        </p:nvSpPr>
        <p:spPr>
          <a:xfrm>
            <a:off x="12700" y="12700"/>
            <a:ext cx="2590800" cy="29527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t>Growth &amp; Competitiveness</a:t>
            </a:r>
          </a:p>
        </p:txBody>
      </p:sp>
      <p:pic>
        <p:nvPicPr>
          <p:cNvPr id="9" name="Picture 1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3737"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9932"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45109" y="6470521"/>
            <a:ext cx="8537717" cy="368300"/>
          </a:xfrm>
          <a:prstGeom prst="rect">
            <a:avLst/>
          </a:prstGeom>
          <a:noFill/>
        </p:spPr>
        <p:txBody>
          <a:bodyPr vert="horz" wrap="square" lIns="0" tIns="0" rIns="0" bIns="0" rtlCol="0" anchor="b" anchorCtr="0">
            <a:noAutofit/>
          </a:bodyPr>
          <a:lstStyle/>
          <a:p>
            <a:pPr>
              <a:lnSpc>
                <a:spcPct val="90000"/>
              </a:lnSpc>
              <a:spcBef>
                <a:spcPct val="0"/>
              </a:spcBef>
            </a:pPr>
            <a:r>
              <a:rPr lang="en-US" sz="800" dirty="0" smtClean="0"/>
              <a:t>Source</a:t>
            </a:r>
            <a:r>
              <a:rPr lang="en-US" sz="800" dirty="0"/>
              <a:t>: * EFPIA:  Pharmaceutical industry in figures (</a:t>
            </a:r>
            <a:r>
              <a:rPr lang="en-US" sz="800" dirty="0" smtClean="0"/>
              <a:t>2013); </a:t>
            </a:r>
            <a:r>
              <a:rPr lang="en-US" sz="800" b="1" kern="0" baseline="30000" dirty="0"/>
              <a:t>†</a:t>
            </a:r>
            <a:r>
              <a:rPr lang="en-GB" sz="800" b="1" kern="0" dirty="0"/>
              <a:t> </a:t>
            </a:r>
            <a:r>
              <a:rPr lang="de-CH" sz="800" dirty="0" err="1"/>
              <a:t>Eurostat</a:t>
            </a:r>
            <a:r>
              <a:rPr lang="de-CH" sz="800" dirty="0"/>
              <a:t>  - Science </a:t>
            </a:r>
            <a:r>
              <a:rPr lang="de-CH" sz="800" dirty="0" err="1"/>
              <a:t>and</a:t>
            </a:r>
            <a:r>
              <a:rPr lang="de-CH" sz="800" dirty="0"/>
              <a:t> Technology </a:t>
            </a:r>
            <a:r>
              <a:rPr lang="de-CH" sz="800" dirty="0" err="1"/>
              <a:t>database</a:t>
            </a:r>
            <a:r>
              <a:rPr lang="de-CH" sz="800" dirty="0"/>
              <a:t> </a:t>
            </a:r>
            <a:r>
              <a:rPr lang="de-CH" sz="800" dirty="0" smtClean="0"/>
              <a:t>(</a:t>
            </a:r>
            <a:r>
              <a:rPr lang="de-CH" sz="800" dirty="0" err="1" smtClean="0"/>
              <a:t>accessed</a:t>
            </a:r>
            <a:r>
              <a:rPr lang="de-CH" sz="800" dirty="0" smtClean="0"/>
              <a:t> March 2013)</a:t>
            </a:r>
            <a:endParaRPr lang="en-US" sz="800" dirty="0"/>
          </a:p>
        </p:txBody>
      </p:sp>
      <p:graphicFrame>
        <p:nvGraphicFramePr>
          <p:cNvPr id="52" name="Chart 51"/>
          <p:cNvGraphicFramePr/>
          <p:nvPr>
            <p:extLst>
              <p:ext uri="{D42A27DB-BD31-4B8C-83A1-F6EECF244321}">
                <p14:modId xmlns:p14="http://schemas.microsoft.com/office/powerpoint/2010/main" val="1309250683"/>
              </p:ext>
            </p:extLst>
          </p:nvPr>
        </p:nvGraphicFramePr>
        <p:xfrm>
          <a:off x="298383" y="2168861"/>
          <a:ext cx="4063255" cy="39046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9" name="Chart 58"/>
          <p:cNvGraphicFramePr/>
          <p:nvPr>
            <p:extLst>
              <p:ext uri="{D42A27DB-BD31-4B8C-83A1-F6EECF244321}">
                <p14:modId xmlns:p14="http://schemas.microsoft.com/office/powerpoint/2010/main" val="3157644672"/>
              </p:ext>
            </p:extLst>
          </p:nvPr>
        </p:nvGraphicFramePr>
        <p:xfrm>
          <a:off x="4716379" y="2315912"/>
          <a:ext cx="3960077" cy="3671001"/>
        </p:xfrm>
        <a:graphic>
          <a:graphicData uri="http://schemas.openxmlformats.org/drawingml/2006/chart">
            <c:chart xmlns:c="http://schemas.openxmlformats.org/drawingml/2006/chart" xmlns:r="http://schemas.openxmlformats.org/officeDocument/2006/relationships" r:id="rId9"/>
          </a:graphicData>
        </a:graphic>
      </p:graphicFrame>
      <p:sp>
        <p:nvSpPr>
          <p:cNvPr id="12" name="Freeform 11"/>
          <p:cNvSpPr/>
          <p:nvPr/>
        </p:nvSpPr>
        <p:spPr>
          <a:xfrm>
            <a:off x="1593850" y="2520950"/>
            <a:ext cx="565150" cy="1160078"/>
          </a:xfrm>
          <a:custGeom>
            <a:avLst/>
            <a:gdLst>
              <a:gd name="connsiteX0" fmla="*/ 0 w 565150"/>
              <a:gd name="connsiteY0" fmla="*/ 971550 h 971550"/>
              <a:gd name="connsiteX1" fmla="*/ 0 w 565150"/>
              <a:gd name="connsiteY1" fmla="*/ 0 h 971550"/>
              <a:gd name="connsiteX2" fmla="*/ 565150 w 565150"/>
              <a:gd name="connsiteY2" fmla="*/ 0 h 971550"/>
              <a:gd name="connsiteX3" fmla="*/ 565150 w 565150"/>
              <a:gd name="connsiteY3" fmla="*/ 247650 h 971550"/>
            </a:gdLst>
            <a:ahLst/>
            <a:cxnLst>
              <a:cxn ang="0">
                <a:pos x="connsiteX0" y="connsiteY0"/>
              </a:cxn>
              <a:cxn ang="0">
                <a:pos x="connsiteX1" y="connsiteY1"/>
              </a:cxn>
              <a:cxn ang="0">
                <a:pos x="connsiteX2" y="connsiteY2"/>
              </a:cxn>
              <a:cxn ang="0">
                <a:pos x="connsiteX3" y="connsiteY3"/>
              </a:cxn>
            </a:cxnLst>
            <a:rect l="l" t="t" r="r" b="b"/>
            <a:pathLst>
              <a:path w="565150" h="971550">
                <a:moveTo>
                  <a:pt x="0" y="971550"/>
                </a:moveTo>
                <a:lnTo>
                  <a:pt x="0" y="0"/>
                </a:lnTo>
                <a:lnTo>
                  <a:pt x="565150" y="0"/>
                </a:lnTo>
                <a:lnTo>
                  <a:pt x="565150" y="247650"/>
                </a:ln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1609068" y="2402095"/>
            <a:ext cx="570837" cy="254384"/>
          </a:xfrm>
          <a:prstGeom prst="ellipse">
            <a:avLst/>
          </a:prstGeom>
          <a:solidFill>
            <a:srgbClr val="9B17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b="1" dirty="0" smtClean="0"/>
              <a:t>+40%</a:t>
            </a:r>
            <a:endParaRPr lang="en-US" sz="1000" b="1" dirty="0"/>
          </a:p>
        </p:txBody>
      </p:sp>
      <p:sp>
        <p:nvSpPr>
          <p:cNvPr id="22" name="Freeform 21"/>
          <p:cNvSpPr/>
          <p:nvPr/>
        </p:nvSpPr>
        <p:spPr>
          <a:xfrm>
            <a:off x="3163570" y="5057775"/>
            <a:ext cx="565150" cy="370205"/>
          </a:xfrm>
          <a:custGeom>
            <a:avLst/>
            <a:gdLst>
              <a:gd name="connsiteX0" fmla="*/ 0 w 565150"/>
              <a:gd name="connsiteY0" fmla="*/ 971550 h 971550"/>
              <a:gd name="connsiteX1" fmla="*/ 0 w 565150"/>
              <a:gd name="connsiteY1" fmla="*/ 0 h 971550"/>
              <a:gd name="connsiteX2" fmla="*/ 565150 w 565150"/>
              <a:gd name="connsiteY2" fmla="*/ 0 h 971550"/>
              <a:gd name="connsiteX3" fmla="*/ 565150 w 565150"/>
              <a:gd name="connsiteY3" fmla="*/ 247650 h 971550"/>
              <a:gd name="connsiteX0" fmla="*/ 0 w 565150"/>
              <a:gd name="connsiteY0" fmla="*/ 971550 h 971550"/>
              <a:gd name="connsiteX1" fmla="*/ 0 w 565150"/>
              <a:gd name="connsiteY1" fmla="*/ 0 h 971550"/>
              <a:gd name="connsiteX2" fmla="*/ 565150 w 565150"/>
              <a:gd name="connsiteY2" fmla="*/ 0 h 971550"/>
              <a:gd name="connsiteX3" fmla="*/ 562768 w 565150"/>
              <a:gd name="connsiteY3" fmla="*/ 453875 h 971550"/>
            </a:gdLst>
            <a:ahLst/>
            <a:cxnLst>
              <a:cxn ang="0">
                <a:pos x="connsiteX0" y="connsiteY0"/>
              </a:cxn>
              <a:cxn ang="0">
                <a:pos x="connsiteX1" y="connsiteY1"/>
              </a:cxn>
              <a:cxn ang="0">
                <a:pos x="connsiteX2" y="connsiteY2"/>
              </a:cxn>
              <a:cxn ang="0">
                <a:pos x="connsiteX3" y="connsiteY3"/>
              </a:cxn>
            </a:cxnLst>
            <a:rect l="l" t="t" r="r" b="b"/>
            <a:pathLst>
              <a:path w="565150" h="971550">
                <a:moveTo>
                  <a:pt x="0" y="971550"/>
                </a:moveTo>
                <a:lnTo>
                  <a:pt x="0" y="0"/>
                </a:lnTo>
                <a:lnTo>
                  <a:pt x="565150" y="0"/>
                </a:lnTo>
                <a:lnTo>
                  <a:pt x="562768" y="453875"/>
                </a:ln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3139462" y="4882257"/>
            <a:ext cx="570837" cy="254384"/>
          </a:xfrm>
          <a:prstGeom prst="ellipse">
            <a:avLst/>
          </a:prstGeom>
          <a:solidFill>
            <a:srgbClr val="9B17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b="1" dirty="0" smtClean="0"/>
              <a:t>+52%</a:t>
            </a:r>
            <a:endParaRPr lang="en-US" sz="1000" b="1" dirty="0"/>
          </a:p>
        </p:txBody>
      </p:sp>
    </p:spTree>
    <p:extLst>
      <p:ext uri="{BB962C8B-B14F-4D97-AF65-F5344CB8AC3E}">
        <p14:creationId xmlns:p14="http://schemas.microsoft.com/office/powerpoint/2010/main" val="1370238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val="3877069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2264"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3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US" sz="1000">
              <a:latin typeface="Arial"/>
              <a:cs typeface="Arial"/>
              <a:sym typeface="Arial"/>
            </a:endParaRPr>
          </a:p>
        </p:txBody>
      </p:sp>
      <p:sp>
        <p:nvSpPr>
          <p:cNvPr id="2" name="Title 1"/>
          <p:cNvSpPr>
            <a:spLocks noGrp="1"/>
          </p:cNvSpPr>
          <p:nvPr>
            <p:ph type="title"/>
          </p:nvPr>
        </p:nvSpPr>
        <p:spPr>
          <a:xfrm>
            <a:off x="250825" y="540000"/>
            <a:ext cx="8534399" cy="615553"/>
          </a:xfrm>
        </p:spPr>
        <p:txBody>
          <a:bodyPr/>
          <a:lstStyle/>
          <a:p>
            <a:r>
              <a:rPr lang="en-GB" dirty="0"/>
              <a:t>Even during the financial crisis, employment in the pharmaceutical sector has proven more resilient than in other industries</a:t>
            </a:r>
            <a:endParaRPr lang="en-US" dirty="0"/>
          </a:p>
        </p:txBody>
      </p:sp>
      <p:sp>
        <p:nvSpPr>
          <p:cNvPr id="3" name="Footer Placeholder 2"/>
          <p:cNvSpPr>
            <a:spLocks noGrp="1"/>
          </p:cNvSpPr>
          <p:nvPr>
            <p:ph type="ftr" sz="quarter" idx="11"/>
          </p:nvPr>
        </p:nvSpPr>
        <p:spPr/>
        <p:txBody>
          <a:bodyPr/>
          <a:lstStyle/>
          <a:p>
            <a:r>
              <a:rPr lang="en-US" dirty="0"/>
              <a:t>Health &amp; Growth</a:t>
            </a:r>
          </a:p>
        </p:txBody>
      </p:sp>
      <p:sp>
        <p:nvSpPr>
          <p:cNvPr id="4" name="Slide Number Placeholder 3"/>
          <p:cNvSpPr>
            <a:spLocks noGrp="1"/>
          </p:cNvSpPr>
          <p:nvPr>
            <p:ph type="sldNum" sz="quarter" idx="12"/>
          </p:nvPr>
        </p:nvSpPr>
        <p:spPr/>
        <p:txBody>
          <a:bodyPr/>
          <a:lstStyle/>
          <a:p>
            <a:fld id="{F2B5B6FF-6742-42ED-922D-A405021672AA}" type="slidenum">
              <a:rPr lang="fr-BE" smtClean="0"/>
              <a:pPr/>
              <a:t>9</a:t>
            </a:fld>
            <a:endParaRPr lang="fr-BE" dirty="0"/>
          </a:p>
        </p:txBody>
      </p:sp>
      <p:sp>
        <p:nvSpPr>
          <p:cNvPr id="5" name="Text Placeholder 4"/>
          <p:cNvSpPr>
            <a:spLocks noGrp="1"/>
          </p:cNvSpPr>
          <p:nvPr>
            <p:ph type="body" sz="quarter" idx="13"/>
          </p:nvPr>
        </p:nvSpPr>
        <p:spPr/>
        <p:txBody>
          <a:bodyPr/>
          <a:lstStyle/>
          <a:p>
            <a:pPr eaLnBrk="0" hangingPunct="0">
              <a:spcBef>
                <a:spcPct val="0"/>
              </a:spcBef>
              <a:buClrTx/>
              <a:defRPr/>
            </a:pPr>
            <a:r>
              <a:rPr lang="en-US" kern="0" dirty="0"/>
              <a:t>Percentage change in employment in select industries</a:t>
            </a:r>
          </a:p>
        </p:txBody>
      </p:sp>
      <p:sp>
        <p:nvSpPr>
          <p:cNvPr id="9" name="Rectangle 8"/>
          <p:cNvSpPr/>
          <p:nvPr/>
        </p:nvSpPr>
        <p:spPr>
          <a:xfrm>
            <a:off x="12700" y="12700"/>
            <a:ext cx="2590800" cy="29527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t>Growth &amp; Competitiveness</a:t>
            </a:r>
          </a:p>
        </p:txBody>
      </p:sp>
      <p:pic>
        <p:nvPicPr>
          <p:cNvPr id="11" name="Picture 1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3737"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45109" y="6470521"/>
            <a:ext cx="8540115" cy="368300"/>
          </a:xfrm>
          <a:prstGeom prst="rect">
            <a:avLst/>
          </a:prstGeom>
          <a:noFill/>
        </p:spPr>
        <p:txBody>
          <a:bodyPr vert="horz" wrap="square" lIns="0" tIns="0" rIns="0" bIns="0" rtlCol="0" anchor="b" anchorCtr="0">
            <a:noAutofit/>
          </a:bodyPr>
          <a:lstStyle/>
          <a:p>
            <a:pPr>
              <a:lnSpc>
                <a:spcPct val="90000"/>
              </a:lnSpc>
              <a:spcBef>
                <a:spcPct val="0"/>
              </a:spcBef>
            </a:pPr>
            <a:r>
              <a:rPr lang="en-US" sz="800" dirty="0" smtClean="0"/>
              <a:t>Source</a:t>
            </a:r>
            <a:r>
              <a:rPr lang="en-US" sz="800" dirty="0"/>
              <a:t>: Eurostat: various databases (accessed 2013); A.T. Kearney analysis *% change 2003-2009</a:t>
            </a:r>
          </a:p>
        </p:txBody>
      </p:sp>
      <p:sp>
        <p:nvSpPr>
          <p:cNvPr id="66" name="AutoShape 3"/>
          <p:cNvSpPr>
            <a:spLocks noChangeArrowheads="1"/>
          </p:cNvSpPr>
          <p:nvPr/>
        </p:nvSpPr>
        <p:spPr bwMode="gray">
          <a:xfrm>
            <a:off x="382589" y="2320925"/>
            <a:ext cx="1309092" cy="1512299"/>
          </a:xfrm>
          <a:prstGeom prst="homePlate">
            <a:avLst>
              <a:gd name="adj" fmla="val 19168"/>
            </a:avLst>
          </a:prstGeom>
          <a:noFill/>
          <a:ln w="6350">
            <a:noFill/>
            <a:miter lim="800000"/>
            <a:headEnd/>
            <a:tailEnd/>
          </a:ln>
        </p:spPr>
        <p:txBody>
          <a:bodyPr lIns="72000" tIns="72000" rIns="72000" bIns="72000" anchor="ctr"/>
          <a:lstStyle/>
          <a:p>
            <a:pPr eaLnBrk="0" hangingPunct="0">
              <a:lnSpc>
                <a:spcPct val="90000"/>
              </a:lnSpc>
              <a:spcBef>
                <a:spcPct val="0"/>
              </a:spcBef>
            </a:pPr>
            <a:r>
              <a:rPr lang="en-GB" sz="1100" b="1" dirty="0">
                <a:cs typeface="Arial" pitchFamily="34" charset="0"/>
              </a:rPr>
              <a:t>Annual changes in employment</a:t>
            </a:r>
          </a:p>
        </p:txBody>
      </p:sp>
      <p:graphicFrame>
        <p:nvGraphicFramePr>
          <p:cNvPr id="68" name="Chart 67"/>
          <p:cNvGraphicFramePr/>
          <p:nvPr>
            <p:extLst>
              <p:ext uri="{D42A27DB-BD31-4B8C-83A1-F6EECF244321}">
                <p14:modId xmlns:p14="http://schemas.microsoft.com/office/powerpoint/2010/main" val="997606522"/>
              </p:ext>
            </p:extLst>
          </p:nvPr>
        </p:nvGraphicFramePr>
        <p:xfrm>
          <a:off x="1223628" y="2204864"/>
          <a:ext cx="7520471" cy="1944215"/>
        </p:xfrm>
        <a:graphic>
          <a:graphicData uri="http://schemas.openxmlformats.org/drawingml/2006/chart">
            <c:chart xmlns:c="http://schemas.openxmlformats.org/drawingml/2006/chart" xmlns:r="http://schemas.openxmlformats.org/officeDocument/2006/relationships" r:id="rId8"/>
          </a:graphicData>
        </a:graphic>
      </p:graphicFrame>
      <p:sp>
        <p:nvSpPr>
          <p:cNvPr id="71" name="AutoShape 3"/>
          <p:cNvSpPr>
            <a:spLocks noChangeArrowheads="1"/>
          </p:cNvSpPr>
          <p:nvPr/>
        </p:nvSpPr>
        <p:spPr bwMode="gray">
          <a:xfrm>
            <a:off x="377406" y="4515485"/>
            <a:ext cx="1309092" cy="1512299"/>
          </a:xfrm>
          <a:prstGeom prst="homePlate">
            <a:avLst>
              <a:gd name="adj" fmla="val 19168"/>
            </a:avLst>
          </a:prstGeom>
          <a:noFill/>
          <a:ln w="6350">
            <a:noFill/>
            <a:miter lim="800000"/>
            <a:headEnd/>
            <a:tailEnd/>
          </a:ln>
        </p:spPr>
        <p:txBody>
          <a:bodyPr lIns="72000" tIns="72000" rIns="72000" bIns="72000" anchor="ctr"/>
          <a:lstStyle/>
          <a:p>
            <a:pPr eaLnBrk="0" hangingPunct="0">
              <a:lnSpc>
                <a:spcPct val="90000"/>
              </a:lnSpc>
              <a:spcBef>
                <a:spcPct val="0"/>
              </a:spcBef>
            </a:pPr>
            <a:r>
              <a:rPr lang="en-GB" sz="1100" b="1" dirty="0">
                <a:cs typeface="Arial" pitchFamily="34" charset="0"/>
              </a:rPr>
              <a:t>Multi-year changes in employment</a:t>
            </a:r>
          </a:p>
        </p:txBody>
      </p:sp>
      <p:graphicFrame>
        <p:nvGraphicFramePr>
          <p:cNvPr id="72" name="Chart 71"/>
          <p:cNvGraphicFramePr/>
          <p:nvPr>
            <p:extLst>
              <p:ext uri="{D42A27DB-BD31-4B8C-83A1-F6EECF244321}">
                <p14:modId xmlns:p14="http://schemas.microsoft.com/office/powerpoint/2010/main" val="569461139"/>
              </p:ext>
            </p:extLst>
          </p:nvPr>
        </p:nvGraphicFramePr>
        <p:xfrm>
          <a:off x="1223628" y="4399425"/>
          <a:ext cx="7520471" cy="162836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62877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29&quot;/&gt;&lt;CPresentation id=&quot;1&quot;&gt;&lt;m_precDefaultNumber&gt;&lt;m_chMinusSymbol&gt;-&lt;/m_chMinusSymbol&gt;&lt;m_chDecimalSymbol17909&gt;.&lt;/m_chDecimalSymbol17909&gt;&lt;m_nGroupingDigits17909 val=&quot;3&quot;/&gt;&lt;m_chGroupingSymbol17909&gt; &lt;/m_chGroupingSymbol17909&gt;&lt;/m_precDefaultNumber&gt;&lt;m_precDefaultPercent&gt;&lt;m_chMinusSymbol&gt;-&lt;/m_chMinusSymbol&gt;&lt;m_nDecimalDigits17909 val=&quot;1&quot;/&gt;&lt;m_chDecimalSymbol17909&gt;.&lt;/m_chDecimalSymbol17909&gt;&lt;m_nGroupingDigits17909 val=&quot;3&quot;/&gt;&lt;m_chGroupingSymbol17909&gt; &lt;/m_chGroupingSymbol17909&gt;&lt;m_strSuffix17909&gt;%&lt;/m_strSuffix17909&gt;&lt;/m_precDefaultPercent&gt;&lt;m_precDefaultDate/&gt;&lt;m_precDefaultYear&gt;&lt;m_strFormatTime&gt;%Y&lt;/m_strFormatTime&gt;&lt;/m_precDefaultYear&gt;&lt;m_precDefaultQuarter&gt;&lt;m_strFormatTime&gt;Q%5&lt;/m_strFormatTime&gt;&lt;/m_precDefaultQuarter&gt;&lt;m_precDefaultMonth&gt;&lt;m_strFormatTime&gt;%1&lt;/m_strFormatTime&gt;&lt;/m_precDefaultMonth&gt;&lt;m_precDefaultWeek&gt;&lt;m_strFormatTime&gt;%4&lt;/m_strFormatTime&gt;&lt;/m_precDefaultWeek&gt;&lt;m_precDefaultDay&gt;&lt;m_strFormatTime&gt;%#d&lt;/m_strFormatTime&gt;&lt;/m_precDefaultDay&gt;&lt;m_mruColor&gt;&lt;m_vecMRU length=&quot;3&quot;&gt;&lt;elem m_fUsage=&quot;6.43109419166382600000E+000&quot;&gt;&lt;m_ppcolschidx val=&quot;0&quot;/&gt;&lt;m_rgb r=&quot;f5&quot; g=&quot;84&quot; b=&quot;1f&quot;/&gt;&lt;m_nBrightness val=&quot;0&quot;/&gt;&lt;/elem&gt;&lt;elem m_fUsage=&quot;1.06878690000000010000E+000&quot;&gt;&lt;m_ppcolschidx val=&quot;0&quot;/&gt;&lt;m_rgb r=&quot;c1&quot; g=&quot;df&quot; b=&quot;8a&quot;/&gt;&lt;m_nBrightness val=&quot;0&quot;/&gt;&lt;/elem&gt;&lt;elem m_fUsage=&quot;9.99172555366184430000E-001&quot;&gt;&lt;m_ppcolschidx val=&quot;0&quot;/&gt;&lt;m_rgb r=&quot;0&quot; g=&quot;88&quot; b=&quot;98&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ot7zP9WTGUiROEg5x6NkJ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pC_VqN06kEWPEIPnDe2Gw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7LuOFMbTMEKO6CCem9Y7I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bm.FKJY6wkiet57POIr2j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kEyKB2T83U6nuryD4DNPC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c.h5BhzPJUizNs16wESK1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IW0yyhD_cUeFLB03Zn4YW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8EiHCB8NX0.7pQWIcuUyM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MyMKVPKhk0CLVQxrEi3nj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tL9KYSpHHUm8Q434giqXo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20_7DLz6k..Shb3cDuNh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5PT2nQbXEiIr6bc1YaOF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r_9Kiffa9UO.3xkRLOAQa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3FhJmSQPCUacZ0LFRG6qC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00mjP4rE7kayz9hBpo272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IrwjFQuEgUKJsTWc2FgCM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QiCNsk3.10iBpxz1Bb4mw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u4AhkuY32kaVhwc1uBZ9E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cT8UseFikm_e1g5htG_N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Mn1VJkxbWUq_bG8SyQOfr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3pVmfvTlq0aM7ojxrKEKx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y_pVhYLiC022pDPvkdFZ1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aZelFOwIUUy51PXn7dbb8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la9IIJvFpUu4kp0yPquzH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QiwuLOwEeEi0Q3YUPBNAk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3c_QotwRikefZ_LyocMbG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nz7ZDADvK0qlN8Nsif1n.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jG5XVq3kV0iOzOw93b4tK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_3e2i3YGpkmBWbzGHto8J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laDVSIH10ChmXeP_LeCW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9yW9wE5r10ydSBKyxPGzn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uXZyDPtlh0W6h6gxKOyIZ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2Hq6XEBT0.yyUkiUc2tI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ufC3NrQtwUGSWjJ.bUTxn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rVU9wy6S2U.8KEfjq0MRW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wEUfvi729EiZGYT.fxWp6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5jBC51BAGE6p14XDsTH_7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L6xXkhalfEiP.UXbT_Sp2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5_3M67ZWrk.DVhgbwMDGp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2MPStGEcNkmCVSOHeKPHA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Be9FBRYdy0eVxg7l2bAwb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VuYkLL5E1Eqyn2meFJRyo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nYAiHXHxJEGgX_DMKdyQv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rt0rtwrYkCRrqtlnautJ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e6v9sSzydUeMVL5BBRPc7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rmU1PdmaXk6fQ_kQXDeP9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8Us68Kb4iUGsce5h1_Chn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EnquYBVTTUOeyqXIGheOD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wAZEVSkIjUW2ppHBbwjKP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NFyAYhoD.Eq.DBOeORYOE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tBiWoKUCIkaebHogV88MC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WseYOvnheEaJThglEbuvO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7Bwv48iNDEG_ntdJNZzEJ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0LNbk3WYAUuOU04niIdi2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d_QCr5zn0WNfKoeN7X0e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TZ8A.C8PFkGe0f.Zr1Bkj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IARuCeH.m0qFu9fo0j0Gj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AxIsxTKmh0aUX6RRMcDHs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aQo1TyN1mUecvybH0csuz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ZY.NjUKYGUuKabIlMNZxX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vy0WoGllwkylq8_koaB5w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5Nyk7KzVi0SFAOJrzd2wG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7LuOFMbTMEKO6CCem9Y7I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bm.FKJY6wkiet57POIr2j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pEykTSHjNUe3qQbhj1WJJ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IslvMD437EKmmHLUnWW2s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dCDh9UNqEmtMhBEjPS9z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gBiWBOOjCkWUkhrUj61z5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Muav8KqYEOfz2t6stRq7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CcxrullQ.Ue_e37hjF0m6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kxT5oQxgUCfa3mb4V9EE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22a1P2GztUGPFtNIcwcM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geAc1cMS0.dGwAuzchv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q4UROO6Kc0Clj74efelmo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Msv7tmpUXUaWHwE5.evaN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jtSu5GXN0GIODO27dasR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OVzQ0bStU2C8o7j6MCjs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nuOX3zKJEupyUtQVewUY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TqJNzXxtEqyAq010scLE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lCxJ30gt0OSVqfK8a.fi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tWnqU7Zq3kyRu5Y5rPirb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Gz.wqvES06w3x4l5xfc3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LgM12zFqkyzps0dV8iLI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kaGMks_4gkOQwiDPYvSm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1NCEN1DitEeaKBmFNuD6e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Nj4qOqQbokCiE39_XlNvU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v_Jz9bFRR0i3V50dZntDx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u_ci6GzE06Sx3Zq0dduf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3IZCcZ9vE.8wMQz2Qe5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LTw3JNrkkCkkhDJUNz4O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smDXT3bbEy_JeYfnst8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NQTlao7E00mSFx8uKDS5f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0PuCvPKYa06ZNYRFShllE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R0a6oJa4ZUu9OXprHr.kM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_Vj2ay.lUiBbM4hTN59T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1eQaGVXl_0KEOkxEi7Z6G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_CZ4Pp9jPEGy4.YohSeOi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cOzwLTfDUkiWH6IkL33Dk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bvvLv2oepk.6TUt7YWnmi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9pW88GqxESGLWPiuGcse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sRTd3lHjZUq2D81.LugbV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9XP9k.MUm0aPw2cUPbYbi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QWJx6be4ak.IABTktZ9cg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0kpUmMADf0aayqOk6G8aD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9OfeInGb0mNuSDnD7Xsw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2KrvR.USEOUBTMHARVZG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Xzk4CnYK8k6eZAkVsFMlT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LDmSHHAkUaegYjASZmx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IslvMD437EKmmHLUnWW2s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XtI.3wBITUmCiM9e19tn3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oLMRGEFgEqIGEz5qlS2B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k5ZQfWUoWkC2rSb2gCd7o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r9HuBZTbUiO.1n4dIpnO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80y9XnDnNUuoVfQi0yfAo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UE3sOLbD0uyVf5up0yTp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8x6eed9oNkeDRnDaaWjo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EVg76lIWT0q6nm6Zms0MB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_ngA_OiKN0yWltkhCMXuW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KMzgoE1kMEmZEOrI19J9I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zvGul2JOEOML_CKw4fu7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G2wsPgY80CPl9ljTyDDs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APOQ8ycJ02w6qPV2wuV0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TvjcUC4NUEa49rcLe4L9i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l0453CMaM0CJHlqmCAY1p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OFqyhs_0w0aywPpFrufKI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Z4gtOKPWwkm8.ZrxcR8TK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MJp0RVU4402RtFRTWXf_W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Lep2f6QnEGMzEVHeipGK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S19v6CLWtkS.jnuIFLYFm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8Dl104LYl0Stk2swFoVBe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MUBYY2IgEm1XVYpghg5a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72FVZZdpYECMJGInO_JbC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GLaEUUQHCE.a_fYZ2BgL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IslvMD437EKmmHLUnWW2s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tzmESZDgUUeuOJWH4DwTy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eqfcPo9g40.LUcSfS4R9P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ew1o5Q5AJESZEWuZFvK7j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c38YwF0G7E2wCyxZHNv1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JMUBYY2IgEm1XVYpghg5a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i1Rhgf6cTE6nqNdb9O3YZ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iHHbKAVtI0K2ZtA2TtPur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U3iVXklNU26spyZKzKpm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DQXUACeJRk.3lwDT_y10b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r2eiUVOtMk2L1bjGnhVcQ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_3BwhNnwnEmKLxWmlyey9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URCUd0lPYUKQwXL_EENZ0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IUbLLnyLU.cu.k..BpzE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X_6Hv7QyGUqTtFmTfdmgN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QJeCqlvkZEOahX7WdyWvSg"/>
</p:tagLst>
</file>

<file path=ppt/theme/theme1.xml><?xml version="1.0" encoding="utf-8"?>
<a:theme xmlns:a="http://schemas.openxmlformats.org/drawingml/2006/main" name="Office Theme">
  <a:themeElements>
    <a:clrScheme name="Epfia">
      <a:dk1>
        <a:srgbClr val="000000"/>
      </a:dk1>
      <a:lt1>
        <a:srgbClr val="FFFFFF"/>
      </a:lt1>
      <a:dk2>
        <a:srgbClr val="008898"/>
      </a:dk2>
      <a:lt2>
        <a:srgbClr val="DDB10A"/>
      </a:lt2>
      <a:accent1>
        <a:srgbClr val="F5841F"/>
      </a:accent1>
      <a:accent2>
        <a:srgbClr val="9ACA3C"/>
      </a:accent2>
      <a:accent3>
        <a:srgbClr val="9AD6CC"/>
      </a:accent3>
      <a:accent4>
        <a:srgbClr val="5D4187"/>
      </a:accent4>
      <a:accent5>
        <a:srgbClr val="F05170"/>
      </a:accent5>
      <a:accent6>
        <a:srgbClr val="E79A00"/>
      </a:accent6>
      <a:hlink>
        <a:srgbClr val="A80E67"/>
      </a:hlink>
      <a:folHlink>
        <a:srgbClr val="577BBD"/>
      </a:folHlink>
    </a:clrScheme>
    <a:fontScheme name="epf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7687</TotalTime>
  <Words>1314</Words>
  <Application>Microsoft Macintosh PowerPoint</Application>
  <PresentationFormat>On-screen Show (4:3)</PresentationFormat>
  <Paragraphs>228</Paragraphs>
  <Slides>12</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15" baseType="lpstr">
      <vt:lpstr>Office Theme</vt:lpstr>
      <vt:lpstr>think-cell Slide</vt:lpstr>
      <vt:lpstr>Chart</vt:lpstr>
      <vt:lpstr> Overview of the pharmaceutical industry in Europe</vt:lpstr>
      <vt:lpstr>Introducing EFPIA  </vt:lpstr>
      <vt:lpstr>Over the last 60 years Europe has made great strides in improving health outcomes resulting in a 14-17 % increase in life expectancy</vt:lpstr>
      <vt:lpstr>Medicines Are Transforming the Treatment of Many Difficult Diseases</vt:lpstr>
      <vt:lpstr>Industry continues to invest significantly in R&amp;D, driving one of the highest value added relative to other industries</vt:lpstr>
      <vt:lpstr>R&amp;D employment looks stable across Europe as a whole</vt:lpstr>
      <vt:lpstr>In absolute numbers, R&amp;D investments in Europe is relatively flat; Europe’s proportion of global R&amp;D investment however is undergoing a minor decline</vt:lpstr>
      <vt:lpstr>The industry employs over 700 000 people in Europe, accounting for 17% of total business enterprise R&amp;D employment</vt:lpstr>
      <vt:lpstr>Even during the financial crisis, employment in the pharmaceutical sector has proven more resilient than in other industries</vt:lpstr>
      <vt:lpstr>The pharmaceutical industry continues to drive a positive trade balance for Europe</vt:lpstr>
      <vt:lpstr>…But Europe is consistently lagging behind the US as the place where innovators want to launch their products first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Ingrid Zeippen</dc:creator>
  <cp:lastModifiedBy>Par Tellner</cp:lastModifiedBy>
  <cp:revision>443</cp:revision>
  <cp:lastPrinted>2013-05-08T11:09:31Z</cp:lastPrinted>
  <dcterms:created xsi:type="dcterms:W3CDTF">2012-06-06T08:46:04Z</dcterms:created>
  <dcterms:modified xsi:type="dcterms:W3CDTF">2015-03-27T09:58:42Z</dcterms:modified>
</cp:coreProperties>
</file>